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78" r:id="rId2"/>
    <p:sldId id="279" r:id="rId3"/>
    <p:sldId id="280" r:id="rId4"/>
    <p:sldId id="281" r:id="rId5"/>
    <p:sldId id="269" r:id="rId6"/>
    <p:sldId id="271" r:id="rId7"/>
    <p:sldId id="261" r:id="rId8"/>
    <p:sldId id="277" r:id="rId9"/>
    <p:sldId id="282"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赤瀬　勇樹" initials="赤瀬　勇樹" lastIdx="2" clrIdx="0">
    <p:extLst>
      <p:ext uri="{19B8F6BF-5375-455C-9EA6-DF929625EA0E}">
        <p15:presenceInfo xmlns:p15="http://schemas.microsoft.com/office/powerpoint/2012/main" userId="S-1-5-21-3061724221-1314882671-2172413111-52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7" autoAdjust="0"/>
    <p:restoredTop sz="94660"/>
  </p:normalViewPr>
  <p:slideViewPr>
    <p:cSldViewPr snapToGrid="0">
      <p:cViewPr varScale="1">
        <p:scale>
          <a:sx n="121" d="100"/>
          <a:sy n="121" d="100"/>
        </p:scale>
        <p:origin x="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B738C1-1DE2-4815-B27A-6E1EF124A1E9}" type="datetimeFigureOut">
              <a:rPr kumimoji="1" lang="ja-JP" altLang="en-US" smtClean="0"/>
              <a:t>2025/1/27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1A000F-968E-40CD-B4C2-3942AC8D017F}" type="slidenum">
              <a:rPr kumimoji="1" lang="ja-JP" altLang="en-US" smtClean="0"/>
              <a:t>‹#›</a:t>
            </a:fld>
            <a:endParaRPr kumimoji="1" lang="ja-JP" altLang="en-US"/>
          </a:p>
        </p:txBody>
      </p:sp>
    </p:spTree>
    <p:extLst>
      <p:ext uri="{BB962C8B-B14F-4D97-AF65-F5344CB8AC3E}">
        <p14:creationId xmlns:p14="http://schemas.microsoft.com/office/powerpoint/2010/main" val="32103353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AF180AC-441C-4263-8AAD-F027508367E1}" type="datetime1">
              <a:rPr kumimoji="1" lang="ja-JP" altLang="en-US" smtClean="0"/>
              <a:t>2025/1/27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1159415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0FA8C34-AC79-4104-9AB3-627EA9D5DFF6}" type="datetime1">
              <a:rPr kumimoji="1" lang="ja-JP" altLang="en-US" smtClean="0"/>
              <a:t>2025/1/27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2147554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CACF8C-A021-4DEF-A51F-EA374BBDFE77}" type="datetime1">
              <a:rPr kumimoji="1" lang="ja-JP" altLang="en-US" smtClean="0"/>
              <a:t>2025/1/27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2382496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C245913-616B-4092-95D2-36161EA2AA9A}" type="datetime1">
              <a:rPr kumimoji="1" lang="ja-JP" altLang="en-US" smtClean="0"/>
              <a:t>2025/1/27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198958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A1BA140-E0D1-4011-88CA-4A035B74377A}" type="datetime1">
              <a:rPr kumimoji="1" lang="ja-JP" altLang="en-US" smtClean="0"/>
              <a:t>2025/1/27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2438403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1FEF47F-7E1A-47B9-9726-1F667E0E5F51}" type="datetime1">
              <a:rPr kumimoji="1" lang="ja-JP" altLang="en-US" smtClean="0"/>
              <a:t>2025/1/27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131722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AFFA30F-7900-44F1-B475-F615EFA67999}" type="datetime1">
              <a:rPr kumimoji="1" lang="ja-JP" altLang="en-US" smtClean="0"/>
              <a:t>2025/1/27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3784020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8F77780-E5FD-470E-A29E-2DF29E577491}" type="datetime1">
              <a:rPr kumimoji="1" lang="ja-JP" altLang="en-US" smtClean="0"/>
              <a:t>2025/1/27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3595929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145477-8A8D-4F2B-9DCB-57406FA722AA}" type="datetime1">
              <a:rPr kumimoji="1" lang="ja-JP" altLang="en-US" smtClean="0"/>
              <a:t>2025/1/27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889082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6FB687-0061-4E93-9426-DCCE6B9CFFE0}" type="datetime1">
              <a:rPr kumimoji="1" lang="ja-JP" altLang="en-US" smtClean="0"/>
              <a:t>2025/1/27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3368051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3A8064-309B-4D21-B716-9D901C3D6847}" type="datetime1">
              <a:rPr kumimoji="1" lang="ja-JP" altLang="en-US" smtClean="0"/>
              <a:t>2025/1/27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1166825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AB25C-554A-4353-AF9D-2C73D2B03BE2}" type="datetime1">
              <a:rPr kumimoji="1" lang="ja-JP" altLang="en-US" smtClean="0"/>
              <a:t>2025/1/27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4196038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F14EF0B1-D2A6-42A9-A4F3-E02363F047D8}"/>
              </a:ext>
            </a:extLst>
          </p:cNvPr>
          <p:cNvSpPr>
            <a:spLocks noGrp="1"/>
          </p:cNvSpPr>
          <p:nvPr>
            <p:ph type="ctrTitle"/>
          </p:nvPr>
        </p:nvSpPr>
        <p:spPr>
          <a:xfrm>
            <a:off x="986108" y="2528346"/>
            <a:ext cx="7171784" cy="1241636"/>
          </a:xfrm>
        </p:spPr>
        <p:txBody>
          <a:bodyPr anchor="ctr">
            <a:normAutofit/>
          </a:bodyPr>
          <a:lstStyle/>
          <a:p>
            <a:r>
              <a:rPr lang="ja-JP" altLang="en-US" sz="2400" dirty="0">
                <a:latin typeface="Meiryo UI" panose="020B0604030504040204" pitchFamily="50" charset="-128"/>
                <a:ea typeface="Meiryo UI" panose="020B0604030504040204" pitchFamily="50" charset="-128"/>
              </a:rPr>
              <a:t>（様式４－１）</a:t>
            </a:r>
            <a:br>
              <a:rPr lang="en-US" altLang="ja-JP" sz="2400" dirty="0">
                <a:latin typeface="Meiryo UI" panose="020B0604030504040204" pitchFamily="50" charset="-128"/>
                <a:ea typeface="Meiryo UI" panose="020B0604030504040204" pitchFamily="50" charset="-128"/>
              </a:rPr>
            </a:br>
            <a:r>
              <a:rPr lang="ja-JP" altLang="en-US" sz="2400" dirty="0">
                <a:latin typeface="Meiryo UI" panose="020B0604030504040204" pitchFamily="50" charset="-128"/>
                <a:ea typeface="Meiryo UI" panose="020B0604030504040204" pitchFamily="50" charset="-128"/>
              </a:rPr>
              <a:t>混雑緩和プロセス募集開始時に公表する内容について</a:t>
            </a:r>
            <a:endParaRPr lang="ja-JP" altLang="en-US" sz="1800" dirty="0">
              <a:solidFill>
                <a:srgbClr val="FF3300"/>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21A808E2-8AC8-445D-A8C0-8FAA6DA2CDC5}"/>
              </a:ext>
            </a:extLst>
          </p:cNvPr>
          <p:cNvSpPr>
            <a:spLocks noGrp="1"/>
          </p:cNvSpPr>
          <p:nvPr>
            <p:ph type="sldNum" sz="quarter" idx="12"/>
          </p:nvPr>
        </p:nvSpPr>
        <p:spPr/>
        <p:txBody>
          <a:bodyPr/>
          <a:lstStyle/>
          <a:p>
            <a:fld id="{93BFBB67-65D9-41FE-9A68-552F2131D4B7}" type="slidenum">
              <a:rPr kumimoji="1" lang="ja-JP" altLang="en-US" smtClean="0"/>
              <a:t>1</a:t>
            </a:fld>
            <a:endParaRPr kumimoji="1" lang="ja-JP" altLang="en-US"/>
          </a:p>
        </p:txBody>
      </p:sp>
    </p:spTree>
    <p:extLst>
      <p:ext uri="{BB962C8B-B14F-4D97-AF65-F5344CB8AC3E}">
        <p14:creationId xmlns:p14="http://schemas.microsoft.com/office/powerpoint/2010/main" val="1254606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BD1AD803-3F8C-472A-97C2-06922D19015D}"/>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混雑緩和プロセスの案内（公表例）</a:t>
            </a:r>
          </a:p>
        </p:txBody>
      </p:sp>
      <p:sp>
        <p:nvSpPr>
          <p:cNvPr id="5" name="テキスト ボックス 4">
            <a:extLst>
              <a:ext uri="{FF2B5EF4-FFF2-40B4-BE49-F238E27FC236}">
                <a16:creationId xmlns:a16="http://schemas.microsoft.com/office/drawing/2014/main" id="{957275AE-F6B8-4078-8673-F14E4D63B4E0}"/>
              </a:ext>
            </a:extLst>
          </p:cNvPr>
          <p:cNvSpPr txBox="1"/>
          <p:nvPr/>
        </p:nvSpPr>
        <p:spPr>
          <a:xfrm>
            <a:off x="251520" y="764704"/>
            <a:ext cx="8414177" cy="4339650"/>
          </a:xfrm>
          <a:prstGeom prst="rect">
            <a:avLst/>
          </a:prstGeom>
          <a:noFill/>
          <a:ln>
            <a:noFill/>
          </a:ln>
        </p:spPr>
        <p:txBody>
          <a:bodyPr wrap="square" rtlCol="0">
            <a:spAutoFit/>
          </a:bodyPr>
          <a:lstStyle/>
          <a:p>
            <a:pPr algn="r"/>
            <a:r>
              <a:rPr kumimoji="1" lang="ja-JP" altLang="en-US" sz="1700" dirty="0">
                <a:latin typeface="ＭＳ 明朝" panose="02020609040205080304" pitchFamily="17" charset="-128"/>
                <a:ea typeface="ＭＳ 明朝" panose="02020609040205080304" pitchFamily="17" charset="-128"/>
              </a:rPr>
              <a:t>●●●</a:t>
            </a:r>
            <a:r>
              <a:rPr lang="ja-JP" altLang="en-US" sz="1700" dirty="0">
                <a:latin typeface="ＭＳ 明朝" panose="02020609040205080304" pitchFamily="17" charset="-128"/>
                <a:ea typeface="ＭＳ 明朝" panose="02020609040205080304" pitchFamily="17" charset="-128"/>
              </a:rPr>
              <a:t>●年●●月●●日</a:t>
            </a:r>
            <a:endParaRPr kumimoji="1" lang="en-US" altLang="ja-JP" sz="1700" dirty="0">
              <a:latin typeface="ＭＳ 明朝" panose="02020609040205080304" pitchFamily="17" charset="-128"/>
              <a:ea typeface="ＭＳ 明朝" panose="02020609040205080304" pitchFamily="17" charset="-128"/>
            </a:endParaRPr>
          </a:p>
          <a:p>
            <a:pPr algn="r"/>
            <a:r>
              <a:rPr lang="ja-JP" altLang="en-US" sz="1700" dirty="0">
                <a:latin typeface="ＭＳ 明朝" panose="02020609040205080304" pitchFamily="17" charset="-128"/>
                <a:ea typeface="ＭＳ 明朝" panose="02020609040205080304" pitchFamily="17" charset="-128"/>
              </a:rPr>
              <a:t>●●電力ネットワーク株式会社</a:t>
            </a:r>
            <a:endParaRPr lang="en-US" altLang="ja-JP" sz="1700" dirty="0">
              <a:latin typeface="ＭＳ 明朝" panose="02020609040205080304" pitchFamily="17" charset="-128"/>
              <a:ea typeface="ＭＳ 明朝" panose="02020609040205080304" pitchFamily="17" charset="-128"/>
            </a:endParaRPr>
          </a:p>
          <a:p>
            <a:pPr algn="ctr"/>
            <a:endParaRPr lang="en-US" altLang="ja-JP" sz="1700" dirty="0">
              <a:latin typeface="ＭＳ 明朝" panose="02020609040205080304" pitchFamily="17" charset="-128"/>
              <a:ea typeface="ＭＳ 明朝" panose="02020609040205080304" pitchFamily="17" charset="-128"/>
            </a:endParaRPr>
          </a:p>
          <a:p>
            <a:pPr algn="ctr"/>
            <a:r>
              <a:rPr lang="ja-JP" altLang="en-US" sz="1700" dirty="0">
                <a:latin typeface="ＭＳ 明朝" panose="02020609040205080304" pitchFamily="17" charset="-128"/>
                <a:ea typeface="ＭＳ 明朝" panose="02020609040205080304" pitchFamily="17" charset="-128"/>
              </a:rPr>
              <a:t>●●●エリア</a:t>
            </a:r>
            <a:r>
              <a:rPr kumimoji="1" lang="ja-JP" altLang="en-US" sz="1700" dirty="0">
                <a:latin typeface="ＭＳ 明朝" panose="02020609040205080304" pitchFamily="17" charset="-128"/>
                <a:ea typeface="ＭＳ 明朝" panose="02020609040205080304" pitchFamily="17" charset="-128"/>
              </a:rPr>
              <a:t>の混雑緩和希望者提起による系統増強プロセスの開始について</a:t>
            </a:r>
            <a:endParaRPr kumimoji="1" lang="en-US" altLang="ja-JP" sz="1700" dirty="0">
              <a:latin typeface="ＭＳ 明朝" panose="02020609040205080304" pitchFamily="17" charset="-128"/>
              <a:ea typeface="ＭＳ 明朝" panose="02020609040205080304" pitchFamily="17" charset="-128"/>
            </a:endParaRPr>
          </a:p>
          <a:p>
            <a:endParaRPr kumimoji="1" lang="en-US" altLang="ja-JP" sz="1600" dirty="0">
              <a:latin typeface="ＭＳ 明朝" panose="02020609040205080304" pitchFamily="17" charset="-128"/>
              <a:ea typeface="ＭＳ 明朝" panose="02020609040205080304" pitchFamily="17" charset="-128"/>
            </a:endParaRPr>
          </a:p>
          <a:p>
            <a:r>
              <a:rPr lang="ja-JP" altLang="en-US" sz="1600" dirty="0">
                <a:latin typeface="ＭＳ 明朝" panose="02020609040205080304" pitchFamily="17" charset="-128"/>
                <a:ea typeface="ＭＳ 明朝" panose="02020609040205080304" pitchFamily="17" charset="-128"/>
              </a:rPr>
              <a:t>　</a:t>
            </a:r>
            <a:r>
              <a:rPr kumimoji="1" lang="ja-JP" altLang="en-US" sz="1600" dirty="0">
                <a:latin typeface="ＭＳ 明朝" panose="02020609040205080304" pitchFamily="17" charset="-128"/>
                <a:ea typeface="ＭＳ 明朝" panose="02020609040205080304" pitchFamily="17" charset="-128"/>
              </a:rPr>
              <a:t>当社は、混雑緩和希望者から混雑緩和希望者提起による系統増強プロセス開始の申込みを受け、</a:t>
            </a:r>
            <a:r>
              <a:rPr lang="ja-JP" altLang="en-US" sz="1600" dirty="0">
                <a:latin typeface="ＭＳ 明朝" panose="02020609040205080304" pitchFamily="17" charset="-128"/>
                <a:ea typeface="ＭＳ 明朝" panose="02020609040205080304" pitchFamily="17" charset="-128"/>
              </a:rPr>
              <a:t>●●●エリアにおいて同プロセス</a:t>
            </a:r>
            <a:r>
              <a:rPr lang="en-US" altLang="ja-JP" sz="1600" dirty="0">
                <a:latin typeface="ＭＳ 明朝" panose="02020609040205080304" pitchFamily="17" charset="-128"/>
                <a:ea typeface="ＭＳ 明朝" panose="02020609040205080304" pitchFamily="17" charset="-128"/>
              </a:rPr>
              <a:t>(</a:t>
            </a:r>
            <a:r>
              <a:rPr lang="ja-JP" altLang="en-US" sz="1600" dirty="0">
                <a:latin typeface="ＭＳ 明朝" panose="02020609040205080304" pitchFamily="17" charset="-128"/>
                <a:ea typeface="ＭＳ 明朝" panose="02020609040205080304" pitchFamily="17" charset="-128"/>
              </a:rPr>
              <a:t>以下「本プロセス」といいます</a:t>
            </a:r>
            <a:r>
              <a:rPr lang="en-US" altLang="ja-JP" sz="1600" dirty="0">
                <a:latin typeface="ＭＳ 明朝" panose="02020609040205080304" pitchFamily="17" charset="-128"/>
                <a:ea typeface="ＭＳ 明朝" panose="02020609040205080304" pitchFamily="17" charset="-128"/>
              </a:rPr>
              <a:t>)</a:t>
            </a:r>
            <a:r>
              <a:rPr lang="ja-JP" altLang="en-US" sz="1600" dirty="0">
                <a:latin typeface="ＭＳ 明朝" panose="02020609040205080304" pitchFamily="17" charset="-128"/>
                <a:ea typeface="ＭＳ 明朝" panose="02020609040205080304" pitchFamily="17" charset="-128"/>
              </a:rPr>
              <a:t>を開始いたしました。本プロセスの概要及び募集に関する情報につきましては、別紙をご参照ください。</a:t>
            </a:r>
            <a:endParaRPr lang="en-US" altLang="ja-JP" sz="1600" dirty="0">
              <a:latin typeface="ＭＳ 明朝" panose="02020609040205080304" pitchFamily="17" charset="-128"/>
              <a:ea typeface="ＭＳ 明朝" panose="02020609040205080304" pitchFamily="17" charset="-128"/>
            </a:endParaRPr>
          </a:p>
          <a:p>
            <a:r>
              <a:rPr lang="ja-JP" altLang="en-US" sz="1600" dirty="0">
                <a:latin typeface="ＭＳ 明朝" panose="02020609040205080304" pitchFamily="17" charset="-128"/>
                <a:ea typeface="ＭＳ 明朝" panose="02020609040205080304" pitchFamily="17" charset="-128"/>
              </a:rPr>
              <a:t>　</a:t>
            </a:r>
            <a:endParaRPr kumimoji="1" lang="en-US" altLang="ja-JP" sz="1600" dirty="0">
              <a:latin typeface="ＭＳ 明朝" panose="02020609040205080304" pitchFamily="17" charset="-128"/>
              <a:ea typeface="ＭＳ 明朝" panose="02020609040205080304" pitchFamily="17" charset="-128"/>
            </a:endParaRPr>
          </a:p>
          <a:p>
            <a:r>
              <a:rPr lang="ja-JP" altLang="en-US" sz="1600" dirty="0">
                <a:latin typeface="ＭＳ 明朝" panose="02020609040205080304" pitchFamily="17" charset="-128"/>
                <a:ea typeface="ＭＳ 明朝" panose="02020609040205080304" pitchFamily="17" charset="-128"/>
              </a:rPr>
              <a:t>　募集対象エリアにおいて高圧以上で連系している電源で、ノンファーム型接続の契約を有する電源（ノンファーム型接続を前提とした連系承諾の通知を受けている未連系の電源を含む。）におかれましては、本プロセスへの応募につきましてご検討ください。</a:t>
            </a:r>
            <a:endParaRPr lang="en-US" altLang="ja-JP" sz="1600" dirty="0">
              <a:latin typeface="ＭＳ 明朝" panose="02020609040205080304" pitchFamily="17" charset="-128"/>
              <a:ea typeface="ＭＳ 明朝" panose="02020609040205080304" pitchFamily="17" charset="-128"/>
            </a:endParaRPr>
          </a:p>
          <a:p>
            <a:endParaRPr lang="en-US" altLang="ja-JP" sz="1600" dirty="0">
              <a:latin typeface="ＭＳ 明朝" panose="02020609040205080304" pitchFamily="17" charset="-128"/>
              <a:ea typeface="ＭＳ 明朝" panose="02020609040205080304" pitchFamily="17" charset="-128"/>
            </a:endParaRPr>
          </a:p>
          <a:p>
            <a:r>
              <a:rPr kumimoji="1" lang="ja-JP" altLang="en-US" sz="1600" dirty="0">
                <a:latin typeface="ＭＳ 明朝" panose="02020609040205080304" pitchFamily="17" charset="-128"/>
                <a:ea typeface="ＭＳ 明朝" panose="02020609040205080304" pitchFamily="17" charset="-128"/>
              </a:rPr>
              <a:t>　本プロセスに応募される場合は，電力広域的運営推進機関の「業務規程第第９６条の２の規定に基づく混雑緩和希望者提起による系統増強プロセスの実施に関する手続等について」に従って本プロセスの窓口へ応募してください。</a:t>
            </a:r>
            <a:endParaRPr kumimoji="1" lang="en-US" altLang="ja-JP" sz="1600" dirty="0">
              <a:latin typeface="ＭＳ 明朝" panose="02020609040205080304" pitchFamily="17" charset="-128"/>
              <a:ea typeface="ＭＳ 明朝" panose="02020609040205080304" pitchFamily="17" charset="-128"/>
            </a:endParaRPr>
          </a:p>
          <a:p>
            <a:endParaRPr lang="en-US" altLang="ja-JP" sz="1600" dirty="0">
              <a:latin typeface="ＭＳ 明朝" panose="02020609040205080304" pitchFamily="17" charset="-128"/>
              <a:ea typeface="ＭＳ 明朝" panose="02020609040205080304" pitchFamily="17" charset="-128"/>
            </a:endParaRPr>
          </a:p>
        </p:txBody>
      </p:sp>
      <p:sp>
        <p:nvSpPr>
          <p:cNvPr id="2" name="スライド番号プレースホルダー 1">
            <a:extLst>
              <a:ext uri="{FF2B5EF4-FFF2-40B4-BE49-F238E27FC236}">
                <a16:creationId xmlns:a16="http://schemas.microsoft.com/office/drawing/2014/main" id="{C1838389-40CE-4B00-8BDD-4BBBA8A65D04}"/>
              </a:ext>
            </a:extLst>
          </p:cNvPr>
          <p:cNvSpPr>
            <a:spLocks noGrp="1"/>
          </p:cNvSpPr>
          <p:nvPr>
            <p:ph type="sldNum" sz="quarter" idx="12"/>
          </p:nvPr>
        </p:nvSpPr>
        <p:spPr/>
        <p:txBody>
          <a:bodyPr/>
          <a:lstStyle/>
          <a:p>
            <a:fld id="{93BFBB67-65D9-41FE-9A68-552F2131D4B7}" type="slidenum">
              <a:rPr kumimoji="1" lang="ja-JP" altLang="en-US" smtClean="0"/>
              <a:t>2</a:t>
            </a:fld>
            <a:endParaRPr kumimoji="1" lang="ja-JP" altLang="en-US"/>
          </a:p>
        </p:txBody>
      </p:sp>
    </p:spTree>
    <p:extLst>
      <p:ext uri="{BB962C8B-B14F-4D97-AF65-F5344CB8AC3E}">
        <p14:creationId xmlns:p14="http://schemas.microsoft.com/office/powerpoint/2010/main" val="1766288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8F51E805-A793-41FB-99FF-2AC89A2F4E63}"/>
              </a:ext>
            </a:extLst>
          </p:cNvPr>
          <p:cNvGraphicFramePr>
            <a:graphicFrameLocks noGrp="1"/>
          </p:cNvGraphicFramePr>
          <p:nvPr>
            <p:extLst>
              <p:ext uri="{D42A27DB-BD31-4B8C-83A1-F6EECF244321}">
                <p14:modId xmlns:p14="http://schemas.microsoft.com/office/powerpoint/2010/main" val="224724088"/>
              </p:ext>
            </p:extLst>
          </p:nvPr>
        </p:nvGraphicFramePr>
        <p:xfrm>
          <a:off x="457200" y="662981"/>
          <a:ext cx="8083360" cy="4881880"/>
        </p:xfrm>
        <a:graphic>
          <a:graphicData uri="http://schemas.openxmlformats.org/drawingml/2006/table">
            <a:tbl>
              <a:tblPr firstRow="1" bandRow="1">
                <a:tableStyleId>{5C22544A-7EE6-4342-B048-85BDC9FD1C3A}</a:tableStyleId>
              </a:tblPr>
              <a:tblGrid>
                <a:gridCol w="310327">
                  <a:extLst>
                    <a:ext uri="{9D8B030D-6E8A-4147-A177-3AD203B41FA5}">
                      <a16:colId xmlns:a16="http://schemas.microsoft.com/office/drawing/2014/main" val="205132176"/>
                    </a:ext>
                  </a:extLst>
                </a:gridCol>
                <a:gridCol w="2355917">
                  <a:extLst>
                    <a:ext uri="{9D8B030D-6E8A-4147-A177-3AD203B41FA5}">
                      <a16:colId xmlns:a16="http://schemas.microsoft.com/office/drawing/2014/main" val="686775309"/>
                    </a:ext>
                  </a:extLst>
                </a:gridCol>
                <a:gridCol w="3960448">
                  <a:extLst>
                    <a:ext uri="{9D8B030D-6E8A-4147-A177-3AD203B41FA5}">
                      <a16:colId xmlns:a16="http://schemas.microsoft.com/office/drawing/2014/main" val="3084675134"/>
                    </a:ext>
                  </a:extLst>
                </a:gridCol>
                <a:gridCol w="1456668">
                  <a:extLst>
                    <a:ext uri="{9D8B030D-6E8A-4147-A177-3AD203B41FA5}">
                      <a16:colId xmlns:a16="http://schemas.microsoft.com/office/drawing/2014/main" val="3259939159"/>
                    </a:ext>
                  </a:extLst>
                </a:gridCol>
              </a:tblGrid>
              <a:tr h="370840">
                <a:tc gridSpan="2">
                  <a:txBody>
                    <a:bodyPr/>
                    <a:lstStyle/>
                    <a:p>
                      <a:pPr algn="ctr"/>
                      <a:r>
                        <a:rPr kumimoji="1" lang="ja-JP" altLang="en-US" sz="1400" dirty="0"/>
                        <a:t>項　　目</a:t>
                      </a:r>
                    </a:p>
                  </a:txBody>
                  <a:tcPr anchor="ctr"/>
                </a:tc>
                <a:tc hMerge="1">
                  <a:txBody>
                    <a:bodyPr/>
                    <a:lstStyle/>
                    <a:p>
                      <a:pPr algn="ctr"/>
                      <a:endParaRPr kumimoji="1" lang="ja-JP" altLang="en-US" sz="1400" dirty="0"/>
                    </a:p>
                  </a:txBody>
                  <a:tcPr anchor="ctr"/>
                </a:tc>
                <a:tc>
                  <a:txBody>
                    <a:bodyPr/>
                    <a:lstStyle/>
                    <a:p>
                      <a:pPr algn="ctr"/>
                      <a:r>
                        <a:rPr kumimoji="1" lang="ja-JP" altLang="en-US" sz="1400" dirty="0"/>
                        <a:t>内　　容</a:t>
                      </a:r>
                    </a:p>
                  </a:txBody>
                  <a:tcPr anchor="ctr"/>
                </a:tc>
                <a:tc>
                  <a:txBody>
                    <a:bodyPr/>
                    <a:lstStyle/>
                    <a:p>
                      <a:pPr algn="ctr"/>
                      <a:r>
                        <a:rPr kumimoji="1" lang="ja-JP" altLang="en-US" sz="1400" dirty="0"/>
                        <a:t>備　考</a:t>
                      </a:r>
                    </a:p>
                  </a:txBody>
                  <a:tcPr anchor="ctr"/>
                </a:tc>
                <a:extLst>
                  <a:ext uri="{0D108BD9-81ED-4DB2-BD59-A6C34878D82A}">
                    <a16:rowId xmlns:a16="http://schemas.microsoft.com/office/drawing/2014/main" val="2949252861"/>
                  </a:ext>
                </a:extLst>
              </a:tr>
              <a:tr h="370840">
                <a:tc gridSpan="4">
                  <a:txBody>
                    <a:bodyPr/>
                    <a:lstStyle/>
                    <a:p>
                      <a:r>
                        <a:rPr kumimoji="1" lang="ja-JP" altLang="en-US" sz="1600" b="1" dirty="0">
                          <a:latin typeface="Meiryo UI" panose="020B0604030504040204" pitchFamily="50" charset="-128"/>
                          <a:ea typeface="Meiryo UI" panose="020B0604030504040204" pitchFamily="50" charset="-128"/>
                        </a:rPr>
                        <a:t>開始情報</a:t>
                      </a:r>
                    </a:p>
                  </a:txBody>
                  <a:tcPr anchor="ctr"/>
                </a:tc>
                <a:tc hMerge="1">
                  <a:txBody>
                    <a:bodyPr/>
                    <a:lstStyle/>
                    <a:p>
                      <a:endParaRPr kumimoji="1" lang="ja-JP" altLang="en-US" sz="1400" dirty="0">
                        <a:latin typeface="+mn-ea"/>
                        <a:ea typeface="+mn-ea"/>
                      </a:endParaRPr>
                    </a:p>
                  </a:txBody>
                  <a:tcPr anchor="ctr"/>
                </a:tc>
                <a:tc hMerge="1">
                  <a:txBody>
                    <a:bodyPr/>
                    <a:lstStyle/>
                    <a:p>
                      <a:endParaRPr kumimoji="1" lang="ja-JP" altLang="en-US"/>
                    </a:p>
                  </a:txBody>
                  <a:tcPr/>
                </a:tc>
                <a:tc hMerge="1">
                  <a:txBody>
                    <a:bodyPr/>
                    <a:lstStyle/>
                    <a:p>
                      <a:endParaRPr kumimoji="1" lang="ja-JP" altLang="en-US" sz="16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71162396"/>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開始年月日</a:t>
                      </a:r>
                    </a:p>
                  </a:txBody>
                  <a:tcPr anchor="ctr"/>
                </a:tc>
                <a:tc>
                  <a:txBody>
                    <a:bodyPr/>
                    <a:lstStyle/>
                    <a:p>
                      <a:r>
                        <a:rPr kumimoji="1" lang="ja-JP" altLang="en-US" sz="1400" dirty="0">
                          <a:latin typeface="Meiryo UI" panose="020B0604030504040204" pitchFamily="50" charset="-128"/>
                          <a:ea typeface="Meiryo UI" panose="020B0604030504040204" pitchFamily="50" charset="-128"/>
                        </a:rPr>
                        <a:t>●●●●年●●月●●日</a:t>
                      </a: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52702402"/>
                  </a:ext>
                </a:extLst>
              </a:tr>
              <a:tr h="370840">
                <a:tc gridSpan="4">
                  <a:txBody>
                    <a:bodyPr/>
                    <a:lstStyle/>
                    <a:p>
                      <a:r>
                        <a:rPr kumimoji="1" lang="ja-JP" altLang="en-US" sz="1600" b="1" u="none" dirty="0">
                          <a:latin typeface="Meiryo UI" panose="020B0604030504040204" pitchFamily="50" charset="-128"/>
                          <a:ea typeface="Meiryo UI" panose="020B0604030504040204" pitchFamily="50" charset="-128"/>
                        </a:rPr>
                        <a:t>増強工事概要　（別紙１）</a:t>
                      </a:r>
                    </a:p>
                  </a:txBody>
                  <a:tcPr anchor="ctr"/>
                </a:tc>
                <a:tc hMerge="1">
                  <a:txBody>
                    <a:bodyPr/>
                    <a:lstStyle/>
                    <a:p>
                      <a:endParaRPr kumimoji="1" lang="ja-JP" altLang="en-US" sz="1400" dirty="0">
                        <a:latin typeface="+mn-ea"/>
                        <a:ea typeface="+mn-ea"/>
                      </a:endParaRPr>
                    </a:p>
                  </a:txBody>
                  <a:tcPr anchor="ctr"/>
                </a:tc>
                <a:tc hMerge="1">
                  <a:txBody>
                    <a:bodyPr/>
                    <a:lstStyle/>
                    <a:p>
                      <a:endParaRPr kumimoji="1" lang="ja-JP" altLang="en-US"/>
                    </a:p>
                  </a:txBody>
                  <a:tcPr/>
                </a:tc>
                <a:tc hMerge="1">
                  <a:txBody>
                    <a:bodyPr/>
                    <a:lstStyle/>
                    <a:p>
                      <a:endParaRPr kumimoji="1" lang="ja-JP" altLang="en-US" sz="1600" b="1" u="none"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21599448"/>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増強対象設備</a:t>
                      </a:r>
                    </a:p>
                  </a:txBody>
                  <a:tcPr anchor="ctr"/>
                </a:tc>
                <a:tc>
                  <a:txBody>
                    <a:bodyPr/>
                    <a:lstStyle/>
                    <a:p>
                      <a:r>
                        <a:rPr kumimoji="1" lang="ja-JP" altLang="en-US" sz="1400">
                          <a:latin typeface="Meiryo UI" panose="020B0604030504040204" pitchFamily="50" charset="-128"/>
                          <a:ea typeface="Meiryo UI" panose="020B0604030504040204" pitchFamily="50" charset="-128"/>
                        </a:rPr>
                        <a:t>６６ｋＶ </a:t>
                      </a:r>
                      <a:r>
                        <a:rPr kumimoji="1" lang="en-US" altLang="ja-JP" sz="1400">
                          <a:latin typeface="Meiryo UI" panose="020B0604030504040204" pitchFamily="50" charset="-128"/>
                          <a:ea typeface="Meiryo UI" panose="020B0604030504040204" pitchFamily="50" charset="-128"/>
                        </a:rPr>
                        <a:t>(</a:t>
                      </a:r>
                      <a:r>
                        <a:rPr kumimoji="1" lang="ja-JP" altLang="en-US" sz="1400">
                          <a:latin typeface="Meiryo UI" panose="020B0604030504040204" pitchFamily="50" charset="-128"/>
                          <a:ea typeface="Meiryo UI" panose="020B0604030504040204" pitchFamily="50" charset="-128"/>
                        </a:rPr>
                        <a:t>５</a:t>
                      </a:r>
                      <a:r>
                        <a:rPr kumimoji="1" lang="en-US" altLang="ja-JP" sz="1400">
                          <a:latin typeface="Meiryo UI" panose="020B0604030504040204" pitchFamily="50" charset="-128"/>
                          <a:ea typeface="Meiryo UI" panose="020B0604030504040204" pitchFamily="50" charset="-128"/>
                        </a:rPr>
                        <a:t>)</a:t>
                      </a:r>
                      <a:r>
                        <a:rPr kumimoji="1" lang="ja-JP" altLang="en-US" sz="1400">
                          <a:latin typeface="Meiryo UI" panose="020B0604030504040204" pitchFamily="50" charset="-128"/>
                          <a:ea typeface="Meiryo UI" panose="020B0604030504040204" pitchFamily="50" charset="-128"/>
                        </a:rPr>
                        <a:t>線</a:t>
                      </a:r>
                      <a:endParaRPr kumimoji="1" lang="ja-JP" altLang="en-US" sz="14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374165175"/>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運用容量（増強前容量）</a:t>
                      </a:r>
                    </a:p>
                  </a:txBody>
                  <a:tcPr anchor="ctr"/>
                </a:tc>
                <a:tc>
                  <a:txBody>
                    <a:bodyPr/>
                    <a:lstStyle/>
                    <a:p>
                      <a:r>
                        <a:rPr kumimoji="1" lang="ja-JP" altLang="en-US" sz="1400">
                          <a:latin typeface="Meiryo UI" panose="020B0604030504040204" pitchFamily="50" charset="-128"/>
                          <a:ea typeface="Meiryo UI" panose="020B0604030504040204" pitchFamily="50" charset="-128"/>
                        </a:rPr>
                        <a:t>５０ＭＷ</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970850569"/>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増強工事の概要</a:t>
                      </a:r>
                    </a:p>
                  </a:txBody>
                  <a:tcPr anchor="ctr"/>
                </a:tc>
                <a:tc>
                  <a:txBody>
                    <a:bodyPr/>
                    <a:lstStyle/>
                    <a:p>
                      <a:r>
                        <a:rPr kumimoji="1" lang="ja-JP" altLang="en-US" sz="1400" dirty="0">
                          <a:latin typeface="Meiryo UI" panose="020B0604030504040204" pitchFamily="50" charset="-128"/>
                          <a:ea typeface="Meiryo UI" panose="020B0604030504040204" pitchFamily="50" charset="-128"/>
                        </a:rPr>
                        <a:t>電線張替●●．●ｋｍ</a:t>
                      </a:r>
                      <a:endParaRPr kumimoji="1" lang="en-US" altLang="ja-JP" sz="14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ACSR</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m</a:t>
                      </a:r>
                      <a:r>
                        <a:rPr kumimoji="1" lang="en-US" altLang="ja-JP" sz="1400" baseline="300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TACSR</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m</a:t>
                      </a:r>
                      <a:r>
                        <a:rPr kumimoji="1" lang="en-US" altLang="ja-JP" sz="1400" baseline="300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a:t>
                      </a: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27609659"/>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増強工事の工事費用・工期</a:t>
                      </a: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工事費：約●．●億円</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工　 期：●年●</a:t>
                      </a:r>
                      <a:r>
                        <a:rPr kumimoji="1" lang="ja-JP" altLang="en-US" sz="1400" dirty="0" err="1">
                          <a:solidFill>
                            <a:schemeClr val="tx1"/>
                          </a:solidFill>
                          <a:latin typeface="Meiryo UI" panose="020B0604030504040204" pitchFamily="50" charset="-128"/>
                          <a:ea typeface="Meiryo UI" panose="020B0604030504040204" pitchFamily="50" charset="-128"/>
                        </a:rPr>
                        <a:t>ヶ</a:t>
                      </a:r>
                      <a:r>
                        <a:rPr kumimoji="1" lang="ja-JP" altLang="en-US" sz="1400" dirty="0">
                          <a:solidFill>
                            <a:schemeClr val="tx1"/>
                          </a:solidFill>
                          <a:latin typeface="Meiryo UI" panose="020B0604030504040204" pitchFamily="50" charset="-128"/>
                          <a:ea typeface="Meiryo UI" panose="020B0604030504040204" pitchFamily="50" charset="-128"/>
                        </a:rPr>
                        <a:t>月程度</a:t>
                      </a: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41270356"/>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運用容量（増強後容量）</a:t>
                      </a:r>
                    </a:p>
                  </a:txBody>
                  <a:tcPr anchor="ctr"/>
                </a:tc>
                <a:tc>
                  <a:txBody>
                    <a:bodyPr/>
                    <a:lstStyle/>
                    <a:p>
                      <a:r>
                        <a:rPr kumimoji="1" lang="ja-JP" altLang="en-US" sz="1400">
                          <a:latin typeface="Meiryo UI" panose="020B0604030504040204" pitchFamily="50" charset="-128"/>
                          <a:ea typeface="Meiryo UI" panose="020B0604030504040204" pitchFamily="50" charset="-128"/>
                        </a:rPr>
                        <a:t>７５ＭＷ</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23785613"/>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増強対象設備の混雑状況</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（右記、出力制御順まで出力制御実績あり）</a:t>
                      </a:r>
                    </a:p>
                  </a:txBody>
                  <a:tcPr anchor="ctr"/>
                </a:tc>
                <a:tc>
                  <a:txBody>
                    <a:bodyPr/>
                    <a:lstStyle/>
                    <a:p>
                      <a:pPr marL="176213" lvl="1" indent="-176213"/>
                      <a:r>
                        <a:rPr kumimoji="1" lang="ja-JP" altLang="en-US" sz="1400" dirty="0">
                          <a:solidFill>
                            <a:schemeClr val="tx1"/>
                          </a:solidFill>
                          <a:latin typeface="Meiryo UI" panose="020B0604030504040204" pitchFamily="50" charset="-128"/>
                          <a:ea typeface="Meiryo UI" panose="020B0604030504040204" pitchFamily="50" charset="-128"/>
                        </a:rPr>
                        <a:t>⑤ノンファーム型接続の非調整電源のうち、自然変動電源（太陽光、風力）</a:t>
                      </a:r>
                    </a:p>
                  </a:txBody>
                  <a:tcPr anchor="ctr"/>
                </a:tc>
                <a:tc>
                  <a:txBody>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１</a:t>
                      </a:r>
                    </a:p>
                  </a:txBody>
                  <a:tcPr anchor="ctr"/>
                </a:tc>
                <a:extLst>
                  <a:ext uri="{0D108BD9-81ED-4DB2-BD59-A6C34878D82A}">
                    <a16:rowId xmlns:a16="http://schemas.microsoft.com/office/drawing/2014/main" val="1284432826"/>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負担可能上限額の最低値</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に関する情報</a:t>
                      </a: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単価：●．●百万円／ｋＷ</a:t>
                      </a:r>
                    </a:p>
                  </a:txBody>
                  <a:tcPr anchor="ctr"/>
                </a:tc>
                <a:tc>
                  <a:txBody>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２</a:t>
                      </a:r>
                    </a:p>
                  </a:txBody>
                  <a:tcPr anchor="ctr"/>
                </a:tc>
                <a:extLst>
                  <a:ext uri="{0D108BD9-81ED-4DB2-BD59-A6C34878D82A}">
                    <a16:rowId xmlns:a16="http://schemas.microsoft.com/office/drawing/2014/main" val="1154810625"/>
                  </a:ext>
                </a:extLst>
              </a:tr>
            </a:tbl>
          </a:graphicData>
        </a:graphic>
      </p:graphicFrame>
      <p:sp>
        <p:nvSpPr>
          <p:cNvPr id="10" name="タイトル 1">
            <a:extLst>
              <a:ext uri="{FF2B5EF4-FFF2-40B4-BE49-F238E27FC236}">
                <a16:creationId xmlns:a16="http://schemas.microsoft.com/office/drawing/2014/main" id="{2568F689-2148-4267-863A-2862D5FF5DD6}"/>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混雑緩和プロセスの概要（公表例）</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１／２</a:t>
            </a:r>
            <a:r>
              <a:rPr lang="en-US" altLang="ja-JP" sz="2000" dirty="0">
                <a:latin typeface="Meiryo UI" panose="020B0604030504040204" pitchFamily="50" charset="-128"/>
                <a:ea typeface="Meiryo UI" panose="020B0604030504040204" pitchFamily="50" charset="-128"/>
              </a:rPr>
              <a:t>】</a:t>
            </a:r>
            <a:endParaRPr lang="ja-JP" altLang="en-US" sz="2000"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909F03D-69E4-4589-A0AD-FFF62A99C6FB}"/>
              </a:ext>
            </a:extLst>
          </p:cNvPr>
          <p:cNvSpPr>
            <a:spLocks noGrp="1"/>
          </p:cNvSpPr>
          <p:nvPr>
            <p:ph type="sldNum" sz="quarter" idx="12"/>
          </p:nvPr>
        </p:nvSpPr>
        <p:spPr/>
        <p:txBody>
          <a:bodyPr/>
          <a:lstStyle/>
          <a:p>
            <a:fld id="{93BFBB67-65D9-41FE-9A68-552F2131D4B7}" type="slidenum">
              <a:rPr kumimoji="1" lang="ja-JP" altLang="en-US" smtClean="0"/>
              <a:t>3</a:t>
            </a:fld>
            <a:endParaRPr kumimoji="1" lang="ja-JP" altLang="en-US"/>
          </a:p>
        </p:txBody>
      </p:sp>
      <p:sp>
        <p:nvSpPr>
          <p:cNvPr id="6" name="テキスト ボックス 5">
            <a:extLst>
              <a:ext uri="{FF2B5EF4-FFF2-40B4-BE49-F238E27FC236}">
                <a16:creationId xmlns:a16="http://schemas.microsoft.com/office/drawing/2014/main" id="{69EA8CF9-8945-4F27-BDD3-E6659D2C4E90}"/>
              </a:ext>
            </a:extLst>
          </p:cNvPr>
          <p:cNvSpPr txBox="1"/>
          <p:nvPr/>
        </p:nvSpPr>
        <p:spPr>
          <a:xfrm>
            <a:off x="589991" y="6163808"/>
            <a:ext cx="8501045" cy="523220"/>
          </a:xfrm>
          <a:prstGeom prst="rect">
            <a:avLst/>
          </a:prstGeom>
          <a:noFill/>
        </p:spPr>
        <p:txBody>
          <a:bodyPr wrap="square" rtlCol="0">
            <a:spAutoFit/>
          </a:bodyPr>
          <a:lstStyle/>
          <a:p>
            <a:pPr marL="541338" indent="-541338"/>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２．応募者の最大受電電力（ｋＷ）に単価（百万円／ｋＷ）を乗じた額が、当該応募者の負担可能上限額の最低値となります。応募時に申告する負担可能上限額は、最低値以上の額を申告する必要があります。</a:t>
            </a:r>
            <a:endParaRPr lang="en-US" altLang="ja-JP" sz="14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5FF7CE66-59CC-41C9-9B42-DC15AB0A9C1D}"/>
              </a:ext>
            </a:extLst>
          </p:cNvPr>
          <p:cNvSpPr txBox="1"/>
          <p:nvPr/>
        </p:nvSpPr>
        <p:spPr>
          <a:xfrm>
            <a:off x="589991" y="5811560"/>
            <a:ext cx="8501045" cy="307777"/>
          </a:xfrm>
          <a:prstGeom prst="rect">
            <a:avLst/>
          </a:prstGeom>
          <a:noFill/>
        </p:spPr>
        <p:txBody>
          <a:bodyPr wrap="square" rtlCol="0">
            <a:spAutoFit/>
          </a:bodyPr>
          <a:lstStyle/>
          <a:p>
            <a:pPr marL="541338" indent="-541338"/>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１．ローカル系統の混雑管理（出力制御ルール）に基づく出力制御順を踏まえた混雑実績を示しています。</a:t>
            </a:r>
            <a:endParaRPr lang="en-US" altLang="ja-JP" sz="1400" dirty="0">
              <a:latin typeface="Meiryo UI" panose="020B0604030504040204" pitchFamily="50" charset="-128"/>
              <a:ea typeface="Meiryo UI" panose="020B0604030504040204" pitchFamily="50" charset="-128"/>
            </a:endParaRPr>
          </a:p>
        </p:txBody>
      </p:sp>
      <p:sp>
        <p:nvSpPr>
          <p:cNvPr id="8" name="線吹き出し 2 (枠付き) 43">
            <a:extLst>
              <a:ext uri="{FF2B5EF4-FFF2-40B4-BE49-F238E27FC236}">
                <a16:creationId xmlns:a16="http://schemas.microsoft.com/office/drawing/2014/main" id="{1BD49F36-143E-409D-9B52-CEFEFE423B39}"/>
              </a:ext>
            </a:extLst>
          </p:cNvPr>
          <p:cNvSpPr/>
          <p:nvPr/>
        </p:nvSpPr>
        <p:spPr>
          <a:xfrm flipH="1">
            <a:off x="-2669228" y="3316312"/>
            <a:ext cx="2133519" cy="400110"/>
          </a:xfrm>
          <a:prstGeom prst="borderCallout2">
            <a:avLst>
              <a:gd name="adj1" fmla="val 26098"/>
              <a:gd name="adj2" fmla="val -3042"/>
              <a:gd name="adj3" fmla="val 25364"/>
              <a:gd name="adj4" fmla="val -11184"/>
              <a:gd name="adj5" fmla="val 140191"/>
              <a:gd name="adj6" fmla="val -32772"/>
            </a:avLst>
          </a:prstGeom>
          <a:ln>
            <a:tailEnd type="triangle" w="lg" len="med"/>
          </a:ln>
        </p:spPr>
        <p:style>
          <a:lnRef idx="1">
            <a:schemeClr val="accent5"/>
          </a:lnRef>
          <a:fillRef idx="2">
            <a:schemeClr val="accent5"/>
          </a:fillRef>
          <a:effectRef idx="1">
            <a:schemeClr val="accent5"/>
          </a:effectRef>
          <a:fontRef idx="minor">
            <a:schemeClr val="dk1"/>
          </a:fontRef>
        </p:style>
        <p:txBody>
          <a:bodyPr wrap="square" rtlCol="0" anchor="ctr">
            <a:spAutoFit/>
          </a:bodyPr>
          <a:lstStyle/>
          <a:p>
            <a:r>
              <a:rPr lang="ja-JP" altLang="en-US" sz="1000" dirty="0">
                <a:solidFill>
                  <a:schemeClr val="tx1"/>
                </a:solidFill>
                <a:latin typeface="Meiryo UI" panose="020B0604030504040204" pitchFamily="50" charset="-128"/>
                <a:ea typeface="Meiryo UI" panose="020B0604030504040204" pitchFamily="50" charset="-128"/>
              </a:rPr>
              <a:t>増強対象区間が複数ある場合は</a:t>
            </a:r>
            <a:endParaRPr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増強対象区間ごとに示す</a:t>
            </a:r>
            <a:endParaRPr kumimoji="1" lang="ja-JP" altLang="en-US" sz="1000" dirty="0">
              <a:latin typeface="Meiryo UI" panose="020B0604030504040204" pitchFamily="50" charset="-128"/>
              <a:ea typeface="Meiryo UI" panose="020B0604030504040204" pitchFamily="50" charset="-128"/>
            </a:endParaRPr>
          </a:p>
        </p:txBody>
      </p:sp>
      <p:sp>
        <p:nvSpPr>
          <p:cNvPr id="5" name="左中かっこ 4">
            <a:extLst>
              <a:ext uri="{FF2B5EF4-FFF2-40B4-BE49-F238E27FC236}">
                <a16:creationId xmlns:a16="http://schemas.microsoft.com/office/drawing/2014/main" id="{10A348C3-5BBD-4310-9579-F6777D34015E}"/>
              </a:ext>
            </a:extLst>
          </p:cNvPr>
          <p:cNvSpPr/>
          <p:nvPr/>
        </p:nvSpPr>
        <p:spPr>
          <a:xfrm>
            <a:off x="137711" y="2170545"/>
            <a:ext cx="240980" cy="3374316"/>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838548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8F51E805-A793-41FB-99FF-2AC89A2F4E63}"/>
              </a:ext>
            </a:extLst>
          </p:cNvPr>
          <p:cNvGraphicFramePr>
            <a:graphicFrameLocks noGrp="1"/>
          </p:cNvGraphicFramePr>
          <p:nvPr>
            <p:extLst>
              <p:ext uri="{D42A27DB-BD31-4B8C-83A1-F6EECF244321}">
                <p14:modId xmlns:p14="http://schemas.microsoft.com/office/powerpoint/2010/main" val="1442062173"/>
              </p:ext>
            </p:extLst>
          </p:nvPr>
        </p:nvGraphicFramePr>
        <p:xfrm>
          <a:off x="457200" y="662981"/>
          <a:ext cx="8075241" cy="3947160"/>
        </p:xfrm>
        <a:graphic>
          <a:graphicData uri="http://schemas.openxmlformats.org/drawingml/2006/table">
            <a:tbl>
              <a:tblPr firstRow="1" bandRow="1">
                <a:tableStyleId>{5C22544A-7EE6-4342-B048-85BDC9FD1C3A}</a:tableStyleId>
              </a:tblPr>
              <a:tblGrid>
                <a:gridCol w="298376">
                  <a:extLst>
                    <a:ext uri="{9D8B030D-6E8A-4147-A177-3AD203B41FA5}">
                      <a16:colId xmlns:a16="http://schemas.microsoft.com/office/drawing/2014/main" val="205132176"/>
                    </a:ext>
                  </a:extLst>
                </a:gridCol>
                <a:gridCol w="2504860">
                  <a:extLst>
                    <a:ext uri="{9D8B030D-6E8A-4147-A177-3AD203B41FA5}">
                      <a16:colId xmlns:a16="http://schemas.microsoft.com/office/drawing/2014/main" val="686775309"/>
                    </a:ext>
                  </a:extLst>
                </a:gridCol>
                <a:gridCol w="3990109">
                  <a:extLst>
                    <a:ext uri="{9D8B030D-6E8A-4147-A177-3AD203B41FA5}">
                      <a16:colId xmlns:a16="http://schemas.microsoft.com/office/drawing/2014/main" val="2429602542"/>
                    </a:ext>
                  </a:extLst>
                </a:gridCol>
                <a:gridCol w="1281896">
                  <a:extLst>
                    <a:ext uri="{9D8B030D-6E8A-4147-A177-3AD203B41FA5}">
                      <a16:colId xmlns:a16="http://schemas.microsoft.com/office/drawing/2014/main" val="2711946012"/>
                    </a:ext>
                  </a:extLst>
                </a:gridCol>
              </a:tblGrid>
              <a:tr h="370840">
                <a:tc gridSpan="2">
                  <a:txBody>
                    <a:bodyPr/>
                    <a:lstStyle/>
                    <a:p>
                      <a:pPr algn="ctr"/>
                      <a:r>
                        <a:rPr kumimoji="1" lang="ja-JP" altLang="en-US" sz="1400" dirty="0"/>
                        <a:t>項　　目</a:t>
                      </a:r>
                    </a:p>
                  </a:txBody>
                  <a:tcPr anchor="ctr"/>
                </a:tc>
                <a:tc hMerge="1">
                  <a:txBody>
                    <a:bodyPr/>
                    <a:lstStyle/>
                    <a:p>
                      <a:pPr algn="ctr"/>
                      <a:endParaRPr kumimoji="1" lang="ja-JP" altLang="en-US" sz="1400" dirty="0"/>
                    </a:p>
                  </a:txBody>
                  <a:tcPr anchor="ctr"/>
                </a:tc>
                <a:tc>
                  <a:txBody>
                    <a:bodyPr/>
                    <a:lstStyle/>
                    <a:p>
                      <a:pPr algn="ctr"/>
                      <a:r>
                        <a:rPr kumimoji="1" lang="ja-JP" altLang="en-US" sz="1400" dirty="0"/>
                        <a:t>内　　容</a:t>
                      </a:r>
                    </a:p>
                  </a:txBody>
                  <a:tcPr anchor="ctr"/>
                </a:tc>
                <a:tc>
                  <a:txBody>
                    <a:bodyPr/>
                    <a:lstStyle/>
                    <a:p>
                      <a:pPr algn="ctr"/>
                      <a:r>
                        <a:rPr kumimoji="1" lang="ja-JP" altLang="en-US" sz="1400" dirty="0"/>
                        <a:t>備　考</a:t>
                      </a:r>
                    </a:p>
                  </a:txBody>
                  <a:tcPr anchor="ctr"/>
                </a:tc>
                <a:extLst>
                  <a:ext uri="{0D108BD9-81ED-4DB2-BD59-A6C34878D82A}">
                    <a16:rowId xmlns:a16="http://schemas.microsoft.com/office/drawing/2014/main" val="2949252861"/>
                  </a:ext>
                </a:extLst>
              </a:tr>
              <a:tr h="370840">
                <a:tc gridSpan="4">
                  <a:txBody>
                    <a:bodyPr/>
                    <a:lstStyle/>
                    <a:p>
                      <a:r>
                        <a:rPr kumimoji="1" lang="ja-JP" altLang="en-US" sz="1600" b="1" u="none" dirty="0">
                          <a:latin typeface="Meiryo UI" panose="020B0604030504040204" pitchFamily="50" charset="-128"/>
                          <a:ea typeface="Meiryo UI" panose="020B0604030504040204" pitchFamily="50" charset="-128"/>
                        </a:rPr>
                        <a:t>募集情報</a:t>
                      </a:r>
                    </a:p>
                  </a:txBody>
                  <a:tcPr anchor="ctr"/>
                </a:tc>
                <a:tc hMerge="1">
                  <a:txBody>
                    <a:bodyPr/>
                    <a:lstStyle/>
                    <a:p>
                      <a:endParaRPr kumimoji="1" lang="ja-JP" altLang="en-US" sz="1400" dirty="0">
                        <a:latin typeface="+mn-ea"/>
                        <a:ea typeface="+mn-ea"/>
                      </a:endParaRPr>
                    </a:p>
                  </a:txBody>
                  <a:tcPr anchor="ctr"/>
                </a:tc>
                <a:tc hMerge="1">
                  <a:txBody>
                    <a:bodyPr/>
                    <a:lstStyle/>
                    <a:p>
                      <a:endParaRPr kumimoji="1" lang="ja-JP" altLang="en-US"/>
                    </a:p>
                  </a:txBody>
                  <a:tcPr/>
                </a:tc>
                <a:tc hMerge="1">
                  <a:txBody>
                    <a:bodyPr/>
                    <a:lstStyle/>
                    <a:p>
                      <a:endParaRPr kumimoji="1" lang="ja-JP" altLang="en-US" sz="1600" b="1" u="none"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81840586"/>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募集対象エリア（市町村）</a:t>
                      </a:r>
                    </a:p>
                  </a:txBody>
                  <a:tcPr anchor="ctr"/>
                </a:tc>
                <a:tc>
                  <a:txBody>
                    <a:bodyPr/>
                    <a:lstStyle/>
                    <a:p>
                      <a:r>
                        <a:rPr kumimoji="1" lang="ja-JP" altLang="en-US" sz="1400">
                          <a:latin typeface="Meiryo UI" panose="020B0604030504040204" pitchFamily="50" charset="-128"/>
                          <a:ea typeface="Meiryo UI" panose="020B0604030504040204" pitchFamily="50" charset="-128"/>
                        </a:rPr>
                        <a:t>（別紙２）</a:t>
                      </a:r>
                      <a:endParaRPr kumimoji="1" lang="ja-JP" altLang="en-US" sz="14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07803223"/>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受付け期間</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（応募受付開始日～締切日）</a:t>
                      </a:r>
                    </a:p>
                  </a:txBody>
                  <a:tcPr anchor="ctr"/>
                </a:tc>
                <a:tc>
                  <a:txBody>
                    <a:bodyPr/>
                    <a:lstStyle/>
                    <a:p>
                      <a:r>
                        <a:rPr kumimoji="1" lang="ja-JP" altLang="en-US" sz="1400">
                          <a:latin typeface="Meiryo UI" panose="020B0604030504040204" pitchFamily="50" charset="-128"/>
                          <a:ea typeface="Meiryo UI" panose="020B0604030504040204" pitchFamily="50" charset="-128"/>
                        </a:rPr>
                        <a:t>●●●●年●月●日～●●●年●月●日</a:t>
                      </a:r>
                      <a:endParaRPr kumimoji="1" lang="ja-JP" altLang="en-US" sz="14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84593814"/>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概要検討結果に関する</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情報の提供について</a:t>
                      </a:r>
                    </a:p>
                  </a:txBody>
                  <a:tcPr anchor="ctr"/>
                </a:tc>
                <a:tc>
                  <a:txBody>
                    <a:bodyPr/>
                    <a:lstStyle/>
                    <a:p>
                      <a:r>
                        <a:rPr kumimoji="1" lang="ja-JP" altLang="en-US" sz="1400" dirty="0">
                          <a:latin typeface="Meiryo UI" panose="020B0604030504040204" pitchFamily="50" charset="-128"/>
                          <a:ea typeface="Meiryo UI" panose="020B0604030504040204" pitchFamily="50" charset="-128"/>
                        </a:rPr>
                        <a:t>応募に先立ち、概要検討結果に関する情報の提供を希望する場合は、所定の手続きで依頼することにより、当該情報の提供を受けることができます。</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本手続は任意の手続きとなります。</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＜提出書類＞</a:t>
                      </a:r>
                      <a:endParaRPr kumimoji="1" lang="en-US" altLang="ja-JP" sz="1400" dirty="0">
                        <a:latin typeface="Meiryo UI" panose="020B0604030504040204" pitchFamily="50" charset="-128"/>
                        <a:ea typeface="Meiryo UI" panose="020B0604030504040204" pitchFamily="50" charset="-128"/>
                      </a:endParaRPr>
                    </a:p>
                    <a:p>
                      <a:pPr marL="360363" indent="-184150"/>
                      <a:r>
                        <a:rPr kumimoji="1" lang="ja-JP" altLang="en-US" sz="1400" dirty="0">
                          <a:latin typeface="Meiryo UI" panose="020B0604030504040204" pitchFamily="50" charset="-128"/>
                          <a:ea typeface="Meiryo UI" panose="020B0604030504040204" pitchFamily="50" charset="-128"/>
                        </a:rPr>
                        <a:t>・ 概要検討結果に関する情報の提供依頼書　兼　秘密保持誓約書</a:t>
                      </a: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791865307"/>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応募に関する書類の提出</a:t>
                      </a:r>
                    </a:p>
                  </a:txBody>
                  <a:tcPr anchor="ctr"/>
                </a:tc>
                <a:tc>
                  <a:txBody>
                    <a:bodyPr/>
                    <a:lstStyle/>
                    <a:p>
                      <a:r>
                        <a:rPr kumimoji="1" lang="ja-JP" altLang="en-US" sz="1400" dirty="0">
                          <a:latin typeface="Meiryo UI" panose="020B0604030504040204" pitchFamily="50" charset="-128"/>
                          <a:ea typeface="Meiryo UI" panose="020B0604030504040204" pitchFamily="50" charset="-128"/>
                        </a:rPr>
                        <a:t>＜提出書類＞</a:t>
                      </a:r>
                      <a:endParaRPr kumimoji="1" lang="en-US" altLang="ja-JP" sz="1400" dirty="0">
                        <a:latin typeface="Meiryo UI" panose="020B0604030504040204" pitchFamily="50" charset="-128"/>
                        <a:ea typeface="Meiryo UI" panose="020B0604030504040204" pitchFamily="50" charset="-128"/>
                      </a:endParaRPr>
                    </a:p>
                    <a:p>
                      <a:pPr marL="360363" indent="-184150"/>
                      <a:r>
                        <a:rPr kumimoji="1" lang="ja-JP" altLang="en-US" sz="1400" dirty="0">
                          <a:latin typeface="Meiryo UI" panose="020B0604030504040204" pitchFamily="50" charset="-128"/>
                          <a:ea typeface="Meiryo UI" panose="020B0604030504040204" pitchFamily="50" charset="-128"/>
                        </a:rPr>
                        <a:t>・ 応募申込書</a:t>
                      </a:r>
                      <a:endParaRPr kumimoji="1" lang="en-US" altLang="ja-JP" sz="1400" dirty="0">
                        <a:latin typeface="Meiryo UI" panose="020B0604030504040204" pitchFamily="50" charset="-128"/>
                        <a:ea typeface="Meiryo UI" panose="020B0604030504040204" pitchFamily="50" charset="-128"/>
                      </a:endParaRPr>
                    </a:p>
                    <a:p>
                      <a:pPr marL="360363" indent="-184150"/>
                      <a:r>
                        <a:rPr kumimoji="1" lang="ja-JP" altLang="en-US" sz="1400" dirty="0">
                          <a:latin typeface="Meiryo UI" panose="020B0604030504040204" pitchFamily="50" charset="-128"/>
                          <a:ea typeface="Meiryo UI" panose="020B0604030504040204" pitchFamily="50" charset="-128"/>
                        </a:rPr>
                        <a:t>・ 負担可能上限額申告書</a:t>
                      </a: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6473229"/>
                  </a:ext>
                </a:extLst>
              </a:tr>
            </a:tbl>
          </a:graphicData>
        </a:graphic>
      </p:graphicFrame>
      <p:sp>
        <p:nvSpPr>
          <p:cNvPr id="10" name="タイトル 1">
            <a:extLst>
              <a:ext uri="{FF2B5EF4-FFF2-40B4-BE49-F238E27FC236}">
                <a16:creationId xmlns:a16="http://schemas.microsoft.com/office/drawing/2014/main" id="{2568F689-2148-4267-863A-2862D5FF5DD6}"/>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混雑緩和プロセスの概要（公表例）</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２／２</a:t>
            </a:r>
            <a:r>
              <a:rPr lang="en-US" altLang="ja-JP" sz="2000" dirty="0">
                <a:latin typeface="Meiryo UI" panose="020B0604030504040204" pitchFamily="50" charset="-128"/>
                <a:ea typeface="Meiryo UI" panose="020B0604030504040204" pitchFamily="50" charset="-128"/>
              </a:rPr>
              <a:t>】</a:t>
            </a:r>
            <a:endParaRPr lang="ja-JP" altLang="en-US" sz="2000"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909F03D-69E4-4589-A0AD-FFF62A99C6FB}"/>
              </a:ext>
            </a:extLst>
          </p:cNvPr>
          <p:cNvSpPr>
            <a:spLocks noGrp="1"/>
          </p:cNvSpPr>
          <p:nvPr>
            <p:ph type="sldNum" sz="quarter" idx="12"/>
          </p:nvPr>
        </p:nvSpPr>
        <p:spPr/>
        <p:txBody>
          <a:bodyPr/>
          <a:lstStyle/>
          <a:p>
            <a:fld id="{93BFBB67-65D9-41FE-9A68-552F2131D4B7}" type="slidenum">
              <a:rPr kumimoji="1" lang="ja-JP" altLang="en-US" smtClean="0"/>
              <a:t>4</a:t>
            </a:fld>
            <a:endParaRPr kumimoji="1" lang="ja-JP" altLang="en-US"/>
          </a:p>
        </p:txBody>
      </p:sp>
    </p:spTree>
    <p:extLst>
      <p:ext uri="{BB962C8B-B14F-4D97-AF65-F5344CB8AC3E}">
        <p14:creationId xmlns:p14="http://schemas.microsoft.com/office/powerpoint/2010/main" val="3825456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29646C23-3CD9-44A1-99B1-8F221511422C}"/>
              </a:ext>
            </a:extLst>
          </p:cNvPr>
          <p:cNvGraphicFramePr>
            <a:graphicFrameLocks noGrp="1"/>
          </p:cNvGraphicFramePr>
          <p:nvPr>
            <p:extLst>
              <p:ext uri="{D42A27DB-BD31-4B8C-83A1-F6EECF244321}">
                <p14:modId xmlns:p14="http://schemas.microsoft.com/office/powerpoint/2010/main" val="2338167355"/>
              </p:ext>
            </p:extLst>
          </p:nvPr>
        </p:nvGraphicFramePr>
        <p:xfrm>
          <a:off x="611560" y="1062499"/>
          <a:ext cx="8258810" cy="4641581"/>
        </p:xfrm>
        <a:graphic>
          <a:graphicData uri="http://schemas.openxmlformats.org/drawingml/2006/table">
            <a:tbl>
              <a:tblPr/>
              <a:tblGrid>
                <a:gridCol w="3897630">
                  <a:extLst>
                    <a:ext uri="{9D8B030D-6E8A-4147-A177-3AD203B41FA5}">
                      <a16:colId xmlns:a16="http://schemas.microsoft.com/office/drawing/2014/main" val="2578776240"/>
                    </a:ext>
                  </a:extLst>
                </a:gridCol>
                <a:gridCol w="4361180">
                  <a:extLst>
                    <a:ext uri="{9D8B030D-6E8A-4147-A177-3AD203B41FA5}">
                      <a16:colId xmlns:a16="http://schemas.microsoft.com/office/drawing/2014/main" val="326742260"/>
                    </a:ext>
                  </a:extLst>
                </a:gridCol>
              </a:tblGrid>
              <a:tr h="356400">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●●●●年●●月●●日</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mpd="sng">
                      <a:solidFill>
                        <a:schemeClr val="tx1"/>
                      </a:solidFill>
                      <a:prstDash val="soli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・本プロセスの開始</a:t>
                      </a:r>
                    </a:p>
                  </a:txBody>
                  <a:tcPr anchor="ctr">
                    <a:lnL w="3175" cmpd="sng">
                      <a:solidFill>
                        <a:schemeClr val="tx1"/>
                      </a:solidFill>
                      <a:prstDash val="solid"/>
                    </a:lnL>
                    <a:lnR w="3175" cmpd="sng">
                      <a:solidFill>
                        <a:schemeClr val="tx1"/>
                      </a:solidFill>
                      <a:prstDash val="solid"/>
                    </a:lnR>
                    <a:lnT w="3175" cmpd="sng">
                      <a:solidFill>
                        <a:schemeClr val="tx1"/>
                      </a:solidFill>
                      <a:prstDash val="soli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4077802"/>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●●●●年●●月●●日</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本プロセスの開始から１０営業日程度</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・募集開始公表</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・応募の受付開始</a:t>
                      </a:r>
                    </a:p>
                  </a:txBody>
                  <a:tcPr anchor="ctr">
                    <a:lnL w="3175" cmpd="sng">
                      <a:solidFill>
                        <a:schemeClr val="tx1"/>
                      </a:solidFill>
                      <a:prstDash val="soli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0597613"/>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●●●●年●●月●●日</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本プロセスの応募開始から２か月</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・応募の受付締切</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（負担可能上限額の申告、保証金支払いを含む）</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・応募書類の内容確認</a:t>
                      </a:r>
                      <a:r>
                        <a:rPr kumimoji="1" lang="en-US" altLang="ja-JP" sz="1300" dirty="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受領後速やかに</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nchor="ctr">
                    <a:lnL w="3175" cmpd="sng">
                      <a:solidFill>
                        <a:schemeClr val="tx1"/>
                      </a:solidFill>
                      <a:prstDash val="soli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6034971"/>
                  </a:ext>
                </a:extLst>
              </a:tr>
              <a:tr h="5175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応募の受付締切から１か月程度</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・募集結果の通知</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5511579"/>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r>
                        <a:rPr kumimoji="1" lang="ja-JP" altLang="en-US" sz="1300" b="0" i="0" u="none" strike="noStrike" kern="1200" cap="none" spc="0" normalizeH="0" baseline="0" noProof="0" dirty="0">
                          <a:ln>
                            <a:noFill/>
                          </a:ln>
                          <a:solidFill>
                            <a:srgbClr val="FF0000"/>
                          </a:solidFill>
                          <a:effectLst/>
                          <a:uLnTx/>
                          <a:uFillTx/>
                          <a:latin typeface="ＭＳ 明朝" panose="02020609040205080304" pitchFamily="17" charset="-128"/>
                          <a:ea typeface="ＭＳ 明朝" panose="02020609040205080304" pitchFamily="17" charset="-128"/>
                          <a:cs typeface="+mn-cs"/>
                        </a:rPr>
                        <a:t>～●●月●旬頃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募集結果の通知から１か月</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・工事費負担金補償契約の締結</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6300821"/>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６か月程度又は合意した期間</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・詳細検討回答</a:t>
                      </a:r>
                    </a:p>
                  </a:txBody>
                  <a:tcPr marR="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7118037"/>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r>
                        <a:rPr kumimoji="1" lang="ja-JP" altLang="en-US" sz="1300" b="0" i="0" u="none" strike="noStrike" kern="1200" cap="none" spc="0" normalizeH="0" baseline="0" noProof="0" dirty="0">
                          <a:ln>
                            <a:noFill/>
                          </a:ln>
                          <a:solidFill>
                            <a:srgbClr val="FF0000"/>
                          </a:solidFill>
                          <a:effectLst/>
                          <a:uLnTx/>
                          <a:uFillTx/>
                          <a:latin typeface="ＭＳ 明朝" panose="02020609040205080304" pitchFamily="17" charset="-128"/>
                          <a:ea typeface="ＭＳ 明朝" panose="02020609040205080304" pitchFamily="17" charset="-128"/>
                          <a:cs typeface="+mn-cs"/>
                        </a:rPr>
                        <a:t>～●●月●旬頃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・工事費負担金契約の締結</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2826786"/>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r>
                        <a:rPr kumimoji="1" lang="ja-JP" altLang="en-US" sz="1300" b="0" i="0" u="none" strike="noStrike" kern="1200" cap="none" spc="0" normalizeH="0" baseline="0" noProof="0" dirty="0">
                          <a:ln>
                            <a:noFill/>
                          </a:ln>
                          <a:solidFill>
                            <a:srgbClr val="FF0000"/>
                          </a:solidFill>
                          <a:effectLst/>
                          <a:uLnTx/>
                          <a:uFillTx/>
                          <a:latin typeface="ＭＳ 明朝" panose="02020609040205080304" pitchFamily="17" charset="-128"/>
                          <a:ea typeface="ＭＳ 明朝" panose="02020609040205080304" pitchFamily="17" charset="-128"/>
                          <a:cs typeface="+mn-cs"/>
                        </a:rPr>
                        <a:t>～●●月●旬頃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・工事費負担金の入金</a:t>
                      </a: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9777277"/>
                  </a:ext>
                </a:extLst>
              </a:tr>
              <a:tr h="5512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の完了</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の結果公表</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2397525"/>
                  </a:ext>
                </a:extLst>
              </a:tr>
            </a:tbl>
          </a:graphicData>
        </a:graphic>
      </p:graphicFrame>
      <p:sp>
        <p:nvSpPr>
          <p:cNvPr id="5" name="テキスト ボックス 4">
            <a:extLst>
              <a:ext uri="{FF2B5EF4-FFF2-40B4-BE49-F238E27FC236}">
                <a16:creationId xmlns:a16="http://schemas.microsoft.com/office/drawing/2014/main" id="{4F60B8FD-874A-495B-A9E0-26FC713CD85F}"/>
              </a:ext>
            </a:extLst>
          </p:cNvPr>
          <p:cNvSpPr txBox="1"/>
          <p:nvPr/>
        </p:nvSpPr>
        <p:spPr>
          <a:xfrm>
            <a:off x="589991" y="5751995"/>
            <a:ext cx="6288901" cy="307777"/>
          </a:xfrm>
          <a:prstGeom prst="rect">
            <a:avLst/>
          </a:prstGeom>
          <a:noFill/>
        </p:spPr>
        <p:txBody>
          <a:bodyPr wrap="none" rtlCol="0">
            <a:spAutoFit/>
          </a:bodyPr>
          <a:lstStyle/>
          <a:p>
            <a:r>
              <a:rPr lang="en-US" altLang="ja-JP" sz="1400" dirty="0">
                <a:latin typeface="ＭＳ 明朝" panose="02020609040205080304" pitchFamily="17" charset="-128"/>
                <a:ea typeface="ＭＳ 明朝" panose="02020609040205080304" pitchFamily="17" charset="-128"/>
              </a:rPr>
              <a:t>※</a:t>
            </a:r>
            <a:r>
              <a:rPr lang="ja-JP" altLang="en-US" sz="1400" dirty="0">
                <a:latin typeface="ＭＳ 明朝" panose="02020609040205080304" pitchFamily="17" charset="-128"/>
                <a:ea typeface="ＭＳ 明朝" panose="02020609040205080304" pitchFamily="17" charset="-128"/>
              </a:rPr>
              <a:t>スケジュールはプロセスの進捗状況等により変更となる場合があります。</a:t>
            </a:r>
            <a:endParaRPr lang="en-US" altLang="ja-JP" sz="1400" dirty="0">
              <a:latin typeface="ＭＳ 明朝" panose="02020609040205080304" pitchFamily="17" charset="-128"/>
              <a:ea typeface="ＭＳ 明朝" panose="02020609040205080304" pitchFamily="17" charset="-128"/>
            </a:endParaRPr>
          </a:p>
        </p:txBody>
      </p:sp>
      <p:sp>
        <p:nvSpPr>
          <p:cNvPr id="7" name="タイトル 1">
            <a:extLst>
              <a:ext uri="{FF2B5EF4-FFF2-40B4-BE49-F238E27FC236}">
                <a16:creationId xmlns:a16="http://schemas.microsoft.com/office/drawing/2014/main" id="{DDCA39B5-9A6F-4D29-9338-A08AC96AE028}"/>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混雑緩和プロセスのスケジュール（公表例）</a:t>
            </a:r>
          </a:p>
        </p:txBody>
      </p:sp>
      <p:sp>
        <p:nvSpPr>
          <p:cNvPr id="2" name="スライド番号プレースホルダー 1">
            <a:extLst>
              <a:ext uri="{FF2B5EF4-FFF2-40B4-BE49-F238E27FC236}">
                <a16:creationId xmlns:a16="http://schemas.microsoft.com/office/drawing/2014/main" id="{2FD76065-AD95-4F10-943D-10B796A3F66D}"/>
              </a:ext>
            </a:extLst>
          </p:cNvPr>
          <p:cNvSpPr>
            <a:spLocks noGrp="1"/>
          </p:cNvSpPr>
          <p:nvPr>
            <p:ph type="sldNum" sz="quarter" idx="12"/>
          </p:nvPr>
        </p:nvSpPr>
        <p:spPr/>
        <p:txBody>
          <a:bodyPr/>
          <a:lstStyle/>
          <a:p>
            <a:fld id="{93BFBB67-65D9-41FE-9A68-552F2131D4B7}" type="slidenum">
              <a:rPr kumimoji="1" lang="ja-JP" altLang="en-US" smtClean="0"/>
              <a:t>5</a:t>
            </a:fld>
            <a:endParaRPr kumimoji="1" lang="ja-JP" altLang="en-US"/>
          </a:p>
        </p:txBody>
      </p:sp>
      <p:graphicFrame>
        <p:nvGraphicFramePr>
          <p:cNvPr id="6" name="表 5">
            <a:extLst>
              <a:ext uri="{FF2B5EF4-FFF2-40B4-BE49-F238E27FC236}">
                <a16:creationId xmlns:a16="http://schemas.microsoft.com/office/drawing/2014/main" id="{158D859C-FA2E-4D42-B4CD-9C1B12B4F83B}"/>
              </a:ext>
            </a:extLst>
          </p:cNvPr>
          <p:cNvGraphicFramePr>
            <a:graphicFrameLocks noGrp="1"/>
          </p:cNvGraphicFramePr>
          <p:nvPr>
            <p:extLst>
              <p:ext uri="{D42A27DB-BD31-4B8C-83A1-F6EECF244321}">
                <p14:modId xmlns:p14="http://schemas.microsoft.com/office/powerpoint/2010/main" val="2582326909"/>
              </p:ext>
            </p:extLst>
          </p:nvPr>
        </p:nvGraphicFramePr>
        <p:xfrm>
          <a:off x="9399099" y="1062499"/>
          <a:ext cx="8258810" cy="4641581"/>
        </p:xfrm>
        <a:graphic>
          <a:graphicData uri="http://schemas.openxmlformats.org/drawingml/2006/table">
            <a:tbl>
              <a:tblPr/>
              <a:tblGrid>
                <a:gridCol w="3897630">
                  <a:extLst>
                    <a:ext uri="{9D8B030D-6E8A-4147-A177-3AD203B41FA5}">
                      <a16:colId xmlns:a16="http://schemas.microsoft.com/office/drawing/2014/main" val="2578776240"/>
                    </a:ext>
                  </a:extLst>
                </a:gridCol>
                <a:gridCol w="4361180">
                  <a:extLst>
                    <a:ext uri="{9D8B030D-6E8A-4147-A177-3AD203B41FA5}">
                      <a16:colId xmlns:a16="http://schemas.microsoft.com/office/drawing/2014/main" val="326742260"/>
                    </a:ext>
                  </a:extLst>
                </a:gridCol>
              </a:tblGrid>
              <a:tr h="356400">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●●●●年●●月●●日</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mpd="sng">
                      <a:solidFill>
                        <a:schemeClr val="tx1"/>
                      </a:solidFill>
                      <a:prstDash val="soli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・本プロセスの開始</a:t>
                      </a:r>
                    </a:p>
                  </a:txBody>
                  <a:tcPr anchor="ctr">
                    <a:lnL w="3175" cmpd="sng">
                      <a:solidFill>
                        <a:schemeClr val="tx1"/>
                      </a:solidFill>
                      <a:prstDash val="solid"/>
                    </a:lnL>
                    <a:lnR w="3175" cmpd="sng">
                      <a:solidFill>
                        <a:schemeClr val="tx1"/>
                      </a:solidFill>
                      <a:prstDash val="solid"/>
                    </a:lnR>
                    <a:lnT w="3175" cmpd="sng">
                      <a:solidFill>
                        <a:schemeClr val="tx1"/>
                      </a:solidFill>
                      <a:prstDash val="soli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4077802"/>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●●●●年●●月●●日</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本プロセスの開始から１０営業日程度</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・募集開始公表</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・応募の受付開始</a:t>
                      </a:r>
                    </a:p>
                  </a:txBody>
                  <a:tcPr anchor="ctr">
                    <a:lnL w="3175" cmpd="sng">
                      <a:solidFill>
                        <a:schemeClr val="tx1"/>
                      </a:solidFill>
                      <a:prstDash val="soli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0597613"/>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●●●●年●●月●●日</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本プロセスの応募開始から２か月</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・応募の受付締切</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（負担可能上限額の申告、保証金支払いを含む）</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・応募書類の内容確認</a:t>
                      </a:r>
                      <a:r>
                        <a:rPr kumimoji="1" lang="en-US" altLang="ja-JP" sz="1300" dirty="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受領後速やかに</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nchor="ctr">
                    <a:lnL w="3175" cmpd="sng">
                      <a:solidFill>
                        <a:schemeClr val="tx1"/>
                      </a:solidFill>
                      <a:prstDash val="soli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6034971"/>
                  </a:ext>
                </a:extLst>
              </a:tr>
              <a:tr h="5175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応募の受付締切から１か月程度</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・募集結果の通知</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5511579"/>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募集結果の通知から１か月</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・工事費負担金補償契約の締結</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6300821"/>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６か月程度又は合意した期間</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・詳細検討回答</a:t>
                      </a:r>
                    </a:p>
                  </a:txBody>
                  <a:tcPr marR="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7118037"/>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・工事費負担金契約の締結</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2826786"/>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・工事費負担金の入金</a:t>
                      </a: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9777277"/>
                  </a:ext>
                </a:extLst>
              </a:tr>
              <a:tr h="5512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の完了</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の結果公表</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2397525"/>
                  </a:ext>
                </a:extLst>
              </a:tr>
            </a:tbl>
          </a:graphicData>
        </a:graphic>
      </p:graphicFrame>
    </p:spTree>
    <p:extLst>
      <p:ext uri="{BB962C8B-B14F-4D97-AF65-F5344CB8AC3E}">
        <p14:creationId xmlns:p14="http://schemas.microsoft.com/office/powerpoint/2010/main" val="2048432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AB2EF7AC-C583-4752-9FF7-0D45C380CA6D}"/>
              </a:ext>
            </a:extLst>
          </p:cNvPr>
          <p:cNvSpPr/>
          <p:nvPr/>
        </p:nvSpPr>
        <p:spPr>
          <a:xfrm>
            <a:off x="4355976" y="1412776"/>
            <a:ext cx="4622580" cy="417646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70">
            <a:extLst>
              <a:ext uri="{FF2B5EF4-FFF2-40B4-BE49-F238E27FC236}">
                <a16:creationId xmlns:a16="http://schemas.microsoft.com/office/drawing/2014/main" id="{AB8DCF26-323D-4CF8-9018-F7D0826F668A}"/>
              </a:ext>
            </a:extLst>
          </p:cNvPr>
          <p:cNvSpPr/>
          <p:nvPr/>
        </p:nvSpPr>
        <p:spPr>
          <a:xfrm>
            <a:off x="4550732" y="4450480"/>
            <a:ext cx="866062" cy="45500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pPr algn="ctr"/>
            <a:r>
              <a:rPr lang="en-US" altLang="ja-JP" sz="1100" dirty="0">
                <a:latin typeface="Meiryo UI" panose="020B0604030504040204" pitchFamily="50" charset="-128"/>
                <a:ea typeface="Meiryo UI" panose="020B0604030504040204" pitchFamily="50" charset="-128"/>
              </a:rPr>
              <a:t>66</a:t>
            </a:r>
            <a:r>
              <a:rPr kumimoji="1" lang="en-US" altLang="ja-JP" sz="1100" dirty="0">
                <a:latin typeface="Meiryo UI" panose="020B0604030504040204" pitchFamily="50" charset="-128"/>
                <a:ea typeface="Meiryo UI" panose="020B0604030504040204" pitchFamily="50" charset="-128"/>
              </a:rPr>
              <a:t>kV</a:t>
            </a:r>
            <a:r>
              <a:rPr kumimoji="1" lang="ja-JP" altLang="en-US" sz="11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(5)</a:t>
            </a:r>
            <a:r>
              <a:rPr kumimoji="1" lang="ja-JP" altLang="en-US" sz="1100" dirty="0">
                <a:latin typeface="Meiryo UI" panose="020B0604030504040204" pitchFamily="50" charset="-128"/>
                <a:ea typeface="Meiryo UI" panose="020B0604030504040204" pitchFamily="50" charset="-128"/>
              </a:rPr>
              <a:t>線</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増強</a:t>
            </a:r>
          </a:p>
        </p:txBody>
      </p:sp>
      <p:sp>
        <p:nvSpPr>
          <p:cNvPr id="6" name="二等辺三角形 5">
            <a:extLst>
              <a:ext uri="{FF2B5EF4-FFF2-40B4-BE49-F238E27FC236}">
                <a16:creationId xmlns:a16="http://schemas.microsoft.com/office/drawing/2014/main" id="{15C1E9BE-7B9C-4336-AC56-26F3552E7776}"/>
              </a:ext>
            </a:extLst>
          </p:cNvPr>
          <p:cNvSpPr/>
          <p:nvPr/>
        </p:nvSpPr>
        <p:spPr>
          <a:xfrm rot="16200000" flipH="1" flipV="1">
            <a:off x="5397105" y="4578046"/>
            <a:ext cx="232787" cy="220498"/>
          </a:xfrm>
          <a:prstGeom prst="triangle">
            <a:avLst>
              <a:gd name="adj"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 name="直線コネクタ 11">
            <a:extLst>
              <a:ext uri="{FF2B5EF4-FFF2-40B4-BE49-F238E27FC236}">
                <a16:creationId xmlns:a16="http://schemas.microsoft.com/office/drawing/2014/main" id="{BD87A453-9CCF-4FDB-A5C0-132C10256144}"/>
              </a:ext>
            </a:extLst>
          </p:cNvPr>
          <p:cNvCxnSpPr>
            <a:cxnSpLocks noChangeShapeType="1"/>
          </p:cNvCxnSpPr>
          <p:nvPr/>
        </p:nvCxnSpPr>
        <p:spPr bwMode="auto">
          <a:xfrm>
            <a:off x="6124823" y="1905894"/>
            <a:ext cx="954737" cy="0"/>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直線コネクタ 17">
            <a:extLst>
              <a:ext uri="{FF2B5EF4-FFF2-40B4-BE49-F238E27FC236}">
                <a16:creationId xmlns:a16="http://schemas.microsoft.com/office/drawing/2014/main" id="{120E1908-C1B0-4014-84E1-10AC4FC60CF0}"/>
              </a:ext>
            </a:extLst>
          </p:cNvPr>
          <p:cNvCxnSpPr>
            <a:cxnSpLocks noChangeShapeType="1"/>
          </p:cNvCxnSpPr>
          <p:nvPr/>
        </p:nvCxnSpPr>
        <p:spPr bwMode="auto">
          <a:xfrm flipV="1">
            <a:off x="6761896" y="1905894"/>
            <a:ext cx="0" cy="226091"/>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楕円 15">
            <a:extLst>
              <a:ext uri="{FF2B5EF4-FFF2-40B4-BE49-F238E27FC236}">
                <a16:creationId xmlns:a16="http://schemas.microsoft.com/office/drawing/2014/main" id="{CD44A30E-4368-42CC-8779-DABF97CC90DD}"/>
              </a:ext>
            </a:extLst>
          </p:cNvPr>
          <p:cNvSpPr>
            <a:spLocks noChangeArrowheads="1"/>
          </p:cNvSpPr>
          <p:nvPr/>
        </p:nvSpPr>
        <p:spPr bwMode="auto">
          <a:xfrm>
            <a:off x="6603064" y="2141960"/>
            <a:ext cx="317664" cy="300901"/>
          </a:xfrm>
          <a:prstGeom prst="ellipse">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Font typeface="Wingdings" panose="05000000000000000000" pitchFamily="2" charset="2"/>
              <a:buChar char="n"/>
            </a:pPr>
            <a:endParaRPr lang="ja-JP" altLang="en-US"/>
          </a:p>
        </p:txBody>
      </p:sp>
      <p:sp>
        <p:nvSpPr>
          <p:cNvPr id="10" name="楕円 21">
            <a:extLst>
              <a:ext uri="{FF2B5EF4-FFF2-40B4-BE49-F238E27FC236}">
                <a16:creationId xmlns:a16="http://schemas.microsoft.com/office/drawing/2014/main" id="{58050A4F-2BC2-4049-A95F-4965D878BA10}"/>
              </a:ext>
            </a:extLst>
          </p:cNvPr>
          <p:cNvSpPr>
            <a:spLocks noChangeArrowheads="1"/>
          </p:cNvSpPr>
          <p:nvPr/>
        </p:nvSpPr>
        <p:spPr bwMode="auto">
          <a:xfrm>
            <a:off x="6603064" y="2291579"/>
            <a:ext cx="317664" cy="302563"/>
          </a:xfrm>
          <a:prstGeom prst="ellipse">
            <a:avLst/>
          </a:prstGeom>
          <a:noFill/>
          <a:ln w="127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Font typeface="Wingdings" panose="05000000000000000000" pitchFamily="2" charset="2"/>
              <a:buChar char="n"/>
            </a:pPr>
            <a:endParaRPr lang="ja-JP" altLang="en-US"/>
          </a:p>
        </p:txBody>
      </p:sp>
      <p:cxnSp>
        <p:nvCxnSpPr>
          <p:cNvPr id="11" name="直線コネクタ 24">
            <a:extLst>
              <a:ext uri="{FF2B5EF4-FFF2-40B4-BE49-F238E27FC236}">
                <a16:creationId xmlns:a16="http://schemas.microsoft.com/office/drawing/2014/main" id="{11D21697-65AC-4E74-9CE8-0395FE7EDCB7}"/>
              </a:ext>
            </a:extLst>
          </p:cNvPr>
          <p:cNvCxnSpPr>
            <a:cxnSpLocks noChangeShapeType="1"/>
          </p:cNvCxnSpPr>
          <p:nvPr/>
        </p:nvCxnSpPr>
        <p:spPr bwMode="auto">
          <a:xfrm flipV="1">
            <a:off x="6761896" y="2589155"/>
            <a:ext cx="0" cy="226091"/>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直線コネクタ 25">
            <a:extLst>
              <a:ext uri="{FF2B5EF4-FFF2-40B4-BE49-F238E27FC236}">
                <a16:creationId xmlns:a16="http://schemas.microsoft.com/office/drawing/2014/main" id="{C94F795A-8338-42BC-8AD8-A868695E5F2A}"/>
              </a:ext>
            </a:extLst>
          </p:cNvPr>
          <p:cNvCxnSpPr>
            <a:cxnSpLocks noChangeShapeType="1"/>
          </p:cNvCxnSpPr>
          <p:nvPr/>
        </p:nvCxnSpPr>
        <p:spPr bwMode="auto">
          <a:xfrm flipH="1">
            <a:off x="5869474" y="2810260"/>
            <a:ext cx="1936624"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直線コネクタ 30">
            <a:extLst>
              <a:ext uri="{FF2B5EF4-FFF2-40B4-BE49-F238E27FC236}">
                <a16:creationId xmlns:a16="http://schemas.microsoft.com/office/drawing/2014/main" id="{6CCB0012-32C3-4481-AF27-085D8ADB54CC}"/>
              </a:ext>
            </a:extLst>
          </p:cNvPr>
          <p:cNvCxnSpPr>
            <a:cxnSpLocks noChangeShapeType="1"/>
          </p:cNvCxnSpPr>
          <p:nvPr/>
        </p:nvCxnSpPr>
        <p:spPr bwMode="auto">
          <a:xfrm flipV="1">
            <a:off x="6143729" y="2808599"/>
            <a:ext cx="0" cy="228654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直線コネクタ 38">
            <a:extLst>
              <a:ext uri="{FF2B5EF4-FFF2-40B4-BE49-F238E27FC236}">
                <a16:creationId xmlns:a16="http://schemas.microsoft.com/office/drawing/2014/main" id="{6219A067-2E94-4486-BF3D-609627DDDD1F}"/>
              </a:ext>
            </a:extLst>
          </p:cNvPr>
          <p:cNvCxnSpPr>
            <a:cxnSpLocks noChangeShapeType="1"/>
          </p:cNvCxnSpPr>
          <p:nvPr/>
        </p:nvCxnSpPr>
        <p:spPr bwMode="auto">
          <a:xfrm flipH="1">
            <a:off x="5979660" y="3407114"/>
            <a:ext cx="336863"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テキスト ボックス 23573">
            <a:extLst>
              <a:ext uri="{FF2B5EF4-FFF2-40B4-BE49-F238E27FC236}">
                <a16:creationId xmlns:a16="http://schemas.microsoft.com/office/drawing/2014/main" id="{40AF35EF-D479-4873-995C-9CEAC4FEC6D2}"/>
              </a:ext>
            </a:extLst>
          </p:cNvPr>
          <p:cNvSpPr txBox="1">
            <a:spLocks noChangeArrowheads="1"/>
          </p:cNvSpPr>
          <p:nvPr/>
        </p:nvSpPr>
        <p:spPr bwMode="auto">
          <a:xfrm>
            <a:off x="6112973" y="2830570"/>
            <a:ext cx="39097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(2)</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sp>
        <p:nvSpPr>
          <p:cNvPr id="17" name="テキスト ボックス 71">
            <a:extLst>
              <a:ext uri="{FF2B5EF4-FFF2-40B4-BE49-F238E27FC236}">
                <a16:creationId xmlns:a16="http://schemas.microsoft.com/office/drawing/2014/main" id="{4FFDB4B4-094E-4552-BC0D-5766A67FAF0D}"/>
              </a:ext>
            </a:extLst>
          </p:cNvPr>
          <p:cNvSpPr txBox="1">
            <a:spLocks noChangeArrowheads="1"/>
          </p:cNvSpPr>
          <p:nvPr/>
        </p:nvSpPr>
        <p:spPr bwMode="auto">
          <a:xfrm>
            <a:off x="5666858" y="3210007"/>
            <a:ext cx="436725"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②</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18" name="テキスト ボックス 72">
            <a:extLst>
              <a:ext uri="{FF2B5EF4-FFF2-40B4-BE49-F238E27FC236}">
                <a16:creationId xmlns:a16="http://schemas.microsoft.com/office/drawing/2014/main" id="{220181E0-DB93-4C42-A0AD-E8A81EBC0D9B}"/>
              </a:ext>
            </a:extLst>
          </p:cNvPr>
          <p:cNvSpPr txBox="1">
            <a:spLocks noChangeArrowheads="1"/>
          </p:cNvSpPr>
          <p:nvPr/>
        </p:nvSpPr>
        <p:spPr bwMode="auto">
          <a:xfrm>
            <a:off x="6109331" y="3433808"/>
            <a:ext cx="39097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(3)</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sp>
        <p:nvSpPr>
          <p:cNvPr id="20" name="テキスト ボックス 74">
            <a:extLst>
              <a:ext uri="{FF2B5EF4-FFF2-40B4-BE49-F238E27FC236}">
                <a16:creationId xmlns:a16="http://schemas.microsoft.com/office/drawing/2014/main" id="{47BD5B6A-B02E-4EE2-B313-72A2D9C04B69}"/>
              </a:ext>
            </a:extLst>
          </p:cNvPr>
          <p:cNvSpPr txBox="1">
            <a:spLocks noChangeArrowheads="1"/>
          </p:cNvSpPr>
          <p:nvPr/>
        </p:nvSpPr>
        <p:spPr bwMode="auto">
          <a:xfrm>
            <a:off x="6380619" y="3949807"/>
            <a:ext cx="436725"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③</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22" name="テキスト ボックス 77">
            <a:extLst>
              <a:ext uri="{FF2B5EF4-FFF2-40B4-BE49-F238E27FC236}">
                <a16:creationId xmlns:a16="http://schemas.microsoft.com/office/drawing/2014/main" id="{70AFE591-6ECB-4637-83D4-5824046D8076}"/>
              </a:ext>
            </a:extLst>
          </p:cNvPr>
          <p:cNvSpPr txBox="1">
            <a:spLocks noChangeArrowheads="1"/>
          </p:cNvSpPr>
          <p:nvPr/>
        </p:nvSpPr>
        <p:spPr bwMode="auto">
          <a:xfrm>
            <a:off x="6259650" y="1667983"/>
            <a:ext cx="436725"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①</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27" name="楕円 88">
            <a:extLst>
              <a:ext uri="{FF2B5EF4-FFF2-40B4-BE49-F238E27FC236}">
                <a16:creationId xmlns:a16="http://schemas.microsoft.com/office/drawing/2014/main" id="{F014604F-DD70-43BD-8EA5-4391B4830D25}"/>
              </a:ext>
            </a:extLst>
          </p:cNvPr>
          <p:cNvSpPr>
            <a:spLocks noChangeArrowheads="1"/>
          </p:cNvSpPr>
          <p:nvPr/>
        </p:nvSpPr>
        <p:spPr bwMode="auto">
          <a:xfrm>
            <a:off x="6128313" y="2141960"/>
            <a:ext cx="317664" cy="300901"/>
          </a:xfrm>
          <a:prstGeom prst="ellipse">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Font typeface="Wingdings" panose="05000000000000000000" pitchFamily="2" charset="2"/>
              <a:buChar char="n"/>
            </a:pPr>
            <a:endParaRPr lang="ja-JP" altLang="en-US"/>
          </a:p>
        </p:txBody>
      </p:sp>
      <p:sp>
        <p:nvSpPr>
          <p:cNvPr id="28" name="楕円 89">
            <a:extLst>
              <a:ext uri="{FF2B5EF4-FFF2-40B4-BE49-F238E27FC236}">
                <a16:creationId xmlns:a16="http://schemas.microsoft.com/office/drawing/2014/main" id="{497F2443-177E-423B-A825-C643033C6904}"/>
              </a:ext>
            </a:extLst>
          </p:cNvPr>
          <p:cNvSpPr>
            <a:spLocks noChangeArrowheads="1"/>
          </p:cNvSpPr>
          <p:nvPr/>
        </p:nvSpPr>
        <p:spPr bwMode="auto">
          <a:xfrm>
            <a:off x="6128313" y="2291579"/>
            <a:ext cx="317664" cy="302563"/>
          </a:xfrm>
          <a:prstGeom prst="ellipse">
            <a:avLst/>
          </a:prstGeom>
          <a:noFill/>
          <a:ln w="127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Font typeface="Wingdings" panose="05000000000000000000" pitchFamily="2" charset="2"/>
              <a:buChar char="n"/>
            </a:pPr>
            <a:endParaRPr lang="ja-JP" altLang="en-US"/>
          </a:p>
        </p:txBody>
      </p:sp>
      <p:cxnSp>
        <p:nvCxnSpPr>
          <p:cNvPr id="29" name="直線コネクタ 92">
            <a:extLst>
              <a:ext uri="{FF2B5EF4-FFF2-40B4-BE49-F238E27FC236}">
                <a16:creationId xmlns:a16="http://schemas.microsoft.com/office/drawing/2014/main" id="{3975F134-7177-413A-9217-A48C1E6EC806}"/>
              </a:ext>
            </a:extLst>
          </p:cNvPr>
          <p:cNvCxnSpPr>
            <a:cxnSpLocks noChangeShapeType="1"/>
          </p:cNvCxnSpPr>
          <p:nvPr/>
        </p:nvCxnSpPr>
        <p:spPr bwMode="auto">
          <a:xfrm flipV="1">
            <a:off x="6287145" y="1905894"/>
            <a:ext cx="0" cy="226091"/>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直線コネクタ 94">
            <a:extLst>
              <a:ext uri="{FF2B5EF4-FFF2-40B4-BE49-F238E27FC236}">
                <a16:creationId xmlns:a16="http://schemas.microsoft.com/office/drawing/2014/main" id="{47392514-C5E7-42E4-A867-4796B0B69500}"/>
              </a:ext>
            </a:extLst>
          </p:cNvPr>
          <p:cNvCxnSpPr>
            <a:cxnSpLocks noChangeShapeType="1"/>
          </p:cNvCxnSpPr>
          <p:nvPr/>
        </p:nvCxnSpPr>
        <p:spPr bwMode="auto">
          <a:xfrm flipV="1">
            <a:off x="6294126" y="2589155"/>
            <a:ext cx="0" cy="226091"/>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直線コネクタ 106">
            <a:extLst>
              <a:ext uri="{FF2B5EF4-FFF2-40B4-BE49-F238E27FC236}">
                <a16:creationId xmlns:a16="http://schemas.microsoft.com/office/drawing/2014/main" id="{FC801445-8A9C-4A1F-AD3B-7A650E5037BC}"/>
              </a:ext>
            </a:extLst>
          </p:cNvPr>
          <p:cNvCxnSpPr>
            <a:cxnSpLocks noChangeShapeType="1"/>
          </p:cNvCxnSpPr>
          <p:nvPr/>
        </p:nvCxnSpPr>
        <p:spPr bwMode="auto">
          <a:xfrm flipV="1">
            <a:off x="7598595" y="2806937"/>
            <a:ext cx="0" cy="200017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4" name="テキスト ボックス 109">
            <a:extLst>
              <a:ext uri="{FF2B5EF4-FFF2-40B4-BE49-F238E27FC236}">
                <a16:creationId xmlns:a16="http://schemas.microsoft.com/office/drawing/2014/main" id="{91442993-9D6C-4F92-BA49-0388000A53CB}"/>
              </a:ext>
            </a:extLst>
          </p:cNvPr>
          <p:cNvSpPr txBox="1">
            <a:spLocks noChangeArrowheads="1"/>
          </p:cNvSpPr>
          <p:nvPr/>
        </p:nvSpPr>
        <p:spPr bwMode="auto">
          <a:xfrm>
            <a:off x="7543931" y="2909324"/>
            <a:ext cx="45403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(10)</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cxnSp>
        <p:nvCxnSpPr>
          <p:cNvPr id="35" name="直線コネクタ 41">
            <a:extLst>
              <a:ext uri="{FF2B5EF4-FFF2-40B4-BE49-F238E27FC236}">
                <a16:creationId xmlns:a16="http://schemas.microsoft.com/office/drawing/2014/main" id="{544019A4-E8B8-415A-9BE8-6BF5ED1609E6}"/>
              </a:ext>
            </a:extLst>
          </p:cNvPr>
          <p:cNvCxnSpPr>
            <a:cxnSpLocks noChangeShapeType="1"/>
          </p:cNvCxnSpPr>
          <p:nvPr/>
        </p:nvCxnSpPr>
        <p:spPr bwMode="auto">
          <a:xfrm flipV="1">
            <a:off x="6145286" y="4075209"/>
            <a:ext cx="0" cy="1019930"/>
          </a:xfrm>
          <a:prstGeom prst="line">
            <a:avLst/>
          </a:prstGeom>
          <a:noFill/>
          <a:ln w="25400" algn="ctr">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6" name="テキスト ボックス 104">
            <a:extLst>
              <a:ext uri="{FF2B5EF4-FFF2-40B4-BE49-F238E27FC236}">
                <a16:creationId xmlns:a16="http://schemas.microsoft.com/office/drawing/2014/main" id="{C7552690-0AB9-47D9-9092-E4FBD68BF296}"/>
              </a:ext>
            </a:extLst>
          </p:cNvPr>
          <p:cNvSpPr txBox="1">
            <a:spLocks noChangeArrowheads="1"/>
          </p:cNvSpPr>
          <p:nvPr/>
        </p:nvSpPr>
        <p:spPr bwMode="auto">
          <a:xfrm>
            <a:off x="7067720" y="1793468"/>
            <a:ext cx="45403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154kV</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37" name="テキスト ボックス 104">
            <a:extLst>
              <a:ext uri="{FF2B5EF4-FFF2-40B4-BE49-F238E27FC236}">
                <a16:creationId xmlns:a16="http://schemas.microsoft.com/office/drawing/2014/main" id="{B7B0720C-3DBF-47DC-A212-0F2B68ACBBF2}"/>
              </a:ext>
            </a:extLst>
          </p:cNvPr>
          <p:cNvSpPr txBox="1">
            <a:spLocks noChangeArrowheads="1"/>
          </p:cNvSpPr>
          <p:nvPr/>
        </p:nvSpPr>
        <p:spPr bwMode="auto">
          <a:xfrm>
            <a:off x="7844493" y="2696330"/>
            <a:ext cx="39097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66kV</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cxnSp>
        <p:nvCxnSpPr>
          <p:cNvPr id="38" name="直線コネクタ 42">
            <a:extLst>
              <a:ext uri="{FF2B5EF4-FFF2-40B4-BE49-F238E27FC236}">
                <a16:creationId xmlns:a16="http://schemas.microsoft.com/office/drawing/2014/main" id="{607F3560-9C1A-4FAD-B965-A26AD85F9F9D}"/>
              </a:ext>
            </a:extLst>
          </p:cNvPr>
          <p:cNvCxnSpPr>
            <a:cxnSpLocks noChangeShapeType="1"/>
          </p:cNvCxnSpPr>
          <p:nvPr/>
        </p:nvCxnSpPr>
        <p:spPr bwMode="auto">
          <a:xfrm flipH="1">
            <a:off x="5885220" y="4075207"/>
            <a:ext cx="391159"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4" name="直線コネクタ 38">
            <a:extLst>
              <a:ext uri="{FF2B5EF4-FFF2-40B4-BE49-F238E27FC236}">
                <a16:creationId xmlns:a16="http://schemas.microsoft.com/office/drawing/2014/main" id="{24E66CF1-AD56-45B5-81B7-139F34A2A4DC}"/>
              </a:ext>
            </a:extLst>
          </p:cNvPr>
          <p:cNvCxnSpPr>
            <a:cxnSpLocks noChangeShapeType="1"/>
          </p:cNvCxnSpPr>
          <p:nvPr/>
        </p:nvCxnSpPr>
        <p:spPr bwMode="auto">
          <a:xfrm flipH="1">
            <a:off x="7429072" y="3287120"/>
            <a:ext cx="336863"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直線コネクタ 38">
            <a:extLst>
              <a:ext uri="{FF2B5EF4-FFF2-40B4-BE49-F238E27FC236}">
                <a16:creationId xmlns:a16="http://schemas.microsoft.com/office/drawing/2014/main" id="{8E762AFA-FDBD-4CD6-9554-F703EACC53E0}"/>
              </a:ext>
            </a:extLst>
          </p:cNvPr>
          <p:cNvCxnSpPr>
            <a:cxnSpLocks noChangeShapeType="1"/>
          </p:cNvCxnSpPr>
          <p:nvPr/>
        </p:nvCxnSpPr>
        <p:spPr bwMode="auto">
          <a:xfrm flipH="1">
            <a:off x="7429072" y="4418763"/>
            <a:ext cx="336863"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6" name="直線コネクタ 42">
            <a:extLst>
              <a:ext uri="{FF2B5EF4-FFF2-40B4-BE49-F238E27FC236}">
                <a16:creationId xmlns:a16="http://schemas.microsoft.com/office/drawing/2014/main" id="{D7CF305F-1195-49A1-A7EC-1F6F309A7D9B}"/>
              </a:ext>
            </a:extLst>
          </p:cNvPr>
          <p:cNvCxnSpPr>
            <a:cxnSpLocks noChangeShapeType="1"/>
          </p:cNvCxnSpPr>
          <p:nvPr/>
        </p:nvCxnSpPr>
        <p:spPr bwMode="auto">
          <a:xfrm flipV="1">
            <a:off x="5959911" y="4075207"/>
            <a:ext cx="0" cy="166929"/>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 name="直線コネクタ 42">
            <a:extLst>
              <a:ext uri="{FF2B5EF4-FFF2-40B4-BE49-F238E27FC236}">
                <a16:creationId xmlns:a16="http://schemas.microsoft.com/office/drawing/2014/main" id="{FEEEFA8E-A4BF-4ECF-A83A-F64FB6F22875}"/>
              </a:ext>
            </a:extLst>
          </p:cNvPr>
          <p:cNvCxnSpPr>
            <a:cxnSpLocks noChangeShapeType="1"/>
          </p:cNvCxnSpPr>
          <p:nvPr/>
        </p:nvCxnSpPr>
        <p:spPr bwMode="auto">
          <a:xfrm flipH="1">
            <a:off x="5147407" y="4238592"/>
            <a:ext cx="812503"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8" name="直線コネクタ 42">
            <a:extLst>
              <a:ext uri="{FF2B5EF4-FFF2-40B4-BE49-F238E27FC236}">
                <a16:creationId xmlns:a16="http://schemas.microsoft.com/office/drawing/2014/main" id="{FF7E93C4-E635-47AB-927D-FF5B85EB2914}"/>
              </a:ext>
            </a:extLst>
          </p:cNvPr>
          <p:cNvCxnSpPr>
            <a:cxnSpLocks noChangeShapeType="1"/>
          </p:cNvCxnSpPr>
          <p:nvPr/>
        </p:nvCxnSpPr>
        <p:spPr bwMode="auto">
          <a:xfrm flipV="1">
            <a:off x="5147407" y="4133219"/>
            <a:ext cx="0" cy="244467"/>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9" name="テキスト ボックス 74">
            <a:extLst>
              <a:ext uri="{FF2B5EF4-FFF2-40B4-BE49-F238E27FC236}">
                <a16:creationId xmlns:a16="http://schemas.microsoft.com/office/drawing/2014/main" id="{B78399B6-3FF0-40D8-BD3C-B4735EA3F0C2}"/>
              </a:ext>
            </a:extLst>
          </p:cNvPr>
          <p:cNvSpPr txBox="1">
            <a:spLocks noChangeArrowheads="1"/>
          </p:cNvSpPr>
          <p:nvPr/>
        </p:nvSpPr>
        <p:spPr bwMode="auto">
          <a:xfrm>
            <a:off x="5025026" y="3905866"/>
            <a:ext cx="436725"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④</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50" name="テキスト ボックス 72">
            <a:extLst>
              <a:ext uri="{FF2B5EF4-FFF2-40B4-BE49-F238E27FC236}">
                <a16:creationId xmlns:a16="http://schemas.microsoft.com/office/drawing/2014/main" id="{F7D2CD6A-B97B-4EC1-B75C-0D60CEE712E6}"/>
              </a:ext>
            </a:extLst>
          </p:cNvPr>
          <p:cNvSpPr txBox="1">
            <a:spLocks noChangeArrowheads="1"/>
          </p:cNvSpPr>
          <p:nvPr/>
        </p:nvSpPr>
        <p:spPr bwMode="auto">
          <a:xfrm>
            <a:off x="5354196" y="4022442"/>
            <a:ext cx="39097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(4)</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sp>
        <p:nvSpPr>
          <p:cNvPr id="51" name="テキスト ボックス 72">
            <a:extLst>
              <a:ext uri="{FF2B5EF4-FFF2-40B4-BE49-F238E27FC236}">
                <a16:creationId xmlns:a16="http://schemas.microsoft.com/office/drawing/2014/main" id="{69AC1B99-8B8D-410C-A6E3-3193CC21FA65}"/>
              </a:ext>
            </a:extLst>
          </p:cNvPr>
          <p:cNvSpPr txBox="1">
            <a:spLocks noChangeArrowheads="1"/>
          </p:cNvSpPr>
          <p:nvPr/>
        </p:nvSpPr>
        <p:spPr bwMode="auto">
          <a:xfrm>
            <a:off x="6099678" y="4450480"/>
            <a:ext cx="39097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(5)</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sp>
        <p:nvSpPr>
          <p:cNvPr id="52" name="テキスト ボックス 71">
            <a:extLst>
              <a:ext uri="{FF2B5EF4-FFF2-40B4-BE49-F238E27FC236}">
                <a16:creationId xmlns:a16="http://schemas.microsoft.com/office/drawing/2014/main" id="{E84CE3BF-B994-4AE9-80BF-4836CB0D1AF4}"/>
              </a:ext>
            </a:extLst>
          </p:cNvPr>
          <p:cNvSpPr txBox="1">
            <a:spLocks noChangeArrowheads="1"/>
          </p:cNvSpPr>
          <p:nvPr/>
        </p:nvSpPr>
        <p:spPr bwMode="auto">
          <a:xfrm>
            <a:off x="7833145" y="3149169"/>
            <a:ext cx="43672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⑨</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53" name="テキスト ボックス 109">
            <a:extLst>
              <a:ext uri="{FF2B5EF4-FFF2-40B4-BE49-F238E27FC236}">
                <a16:creationId xmlns:a16="http://schemas.microsoft.com/office/drawing/2014/main" id="{578EED6E-4049-45A2-AFE8-855FC762570E}"/>
              </a:ext>
            </a:extLst>
          </p:cNvPr>
          <p:cNvSpPr txBox="1">
            <a:spLocks noChangeArrowheads="1"/>
          </p:cNvSpPr>
          <p:nvPr/>
        </p:nvSpPr>
        <p:spPr bwMode="auto">
          <a:xfrm>
            <a:off x="7543931" y="3436480"/>
            <a:ext cx="45403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(11)</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sp>
        <p:nvSpPr>
          <p:cNvPr id="54" name="テキスト ボックス 71">
            <a:extLst>
              <a:ext uri="{FF2B5EF4-FFF2-40B4-BE49-F238E27FC236}">
                <a16:creationId xmlns:a16="http://schemas.microsoft.com/office/drawing/2014/main" id="{3F3AB030-EA27-45E5-BCCD-8AEFFE71E97C}"/>
              </a:ext>
            </a:extLst>
          </p:cNvPr>
          <p:cNvSpPr txBox="1">
            <a:spLocks noChangeArrowheads="1"/>
          </p:cNvSpPr>
          <p:nvPr/>
        </p:nvSpPr>
        <p:spPr bwMode="auto">
          <a:xfrm>
            <a:off x="7808986" y="4371368"/>
            <a:ext cx="45403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⑩</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cxnSp>
        <p:nvCxnSpPr>
          <p:cNvPr id="56" name="直線コネクタ 42">
            <a:extLst>
              <a:ext uri="{FF2B5EF4-FFF2-40B4-BE49-F238E27FC236}">
                <a16:creationId xmlns:a16="http://schemas.microsoft.com/office/drawing/2014/main" id="{48926783-2929-4AC4-9596-589F527AB2F0}"/>
              </a:ext>
            </a:extLst>
          </p:cNvPr>
          <p:cNvCxnSpPr>
            <a:cxnSpLocks noChangeShapeType="1"/>
          </p:cNvCxnSpPr>
          <p:nvPr/>
        </p:nvCxnSpPr>
        <p:spPr bwMode="auto">
          <a:xfrm flipH="1">
            <a:off x="5885220" y="5088219"/>
            <a:ext cx="391159"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7" name="テキスト ボックス 74">
            <a:extLst>
              <a:ext uri="{FF2B5EF4-FFF2-40B4-BE49-F238E27FC236}">
                <a16:creationId xmlns:a16="http://schemas.microsoft.com/office/drawing/2014/main" id="{AD0ED050-890F-4F9A-B74E-35D49C91477D}"/>
              </a:ext>
            </a:extLst>
          </p:cNvPr>
          <p:cNvSpPr txBox="1">
            <a:spLocks noChangeArrowheads="1"/>
          </p:cNvSpPr>
          <p:nvPr/>
        </p:nvSpPr>
        <p:spPr bwMode="auto">
          <a:xfrm>
            <a:off x="6251162" y="4943224"/>
            <a:ext cx="56618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⑤</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58" name="テキスト ボックス 73">
            <a:extLst>
              <a:ext uri="{FF2B5EF4-FFF2-40B4-BE49-F238E27FC236}">
                <a16:creationId xmlns:a16="http://schemas.microsoft.com/office/drawing/2014/main" id="{7017A81F-7F79-41A8-BCB6-8788D97EB3AB}"/>
              </a:ext>
            </a:extLst>
          </p:cNvPr>
          <p:cNvSpPr txBox="1">
            <a:spLocks noChangeArrowheads="1"/>
          </p:cNvSpPr>
          <p:nvPr/>
        </p:nvSpPr>
        <p:spPr bwMode="auto">
          <a:xfrm>
            <a:off x="5626855" y="4461432"/>
            <a:ext cx="455820" cy="24198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nchorCtr="0">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50MW</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59" name="テキスト ボックス 73">
            <a:extLst>
              <a:ext uri="{FF2B5EF4-FFF2-40B4-BE49-F238E27FC236}">
                <a16:creationId xmlns:a16="http://schemas.microsoft.com/office/drawing/2014/main" id="{71184EE4-0E75-450C-B543-6E7EA61E2331}"/>
              </a:ext>
            </a:extLst>
          </p:cNvPr>
          <p:cNvSpPr txBox="1">
            <a:spLocks noChangeArrowheads="1"/>
          </p:cNvSpPr>
          <p:nvPr/>
        </p:nvSpPr>
        <p:spPr bwMode="auto">
          <a:xfrm>
            <a:off x="5626854" y="4780627"/>
            <a:ext cx="455821" cy="24198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nchorCtr="0">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75MW</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60" name="二等辺三角形 59">
            <a:extLst>
              <a:ext uri="{FF2B5EF4-FFF2-40B4-BE49-F238E27FC236}">
                <a16:creationId xmlns:a16="http://schemas.microsoft.com/office/drawing/2014/main" id="{D4E99A66-8D21-4410-9407-BBDAFA8DD7CE}"/>
              </a:ext>
            </a:extLst>
          </p:cNvPr>
          <p:cNvSpPr/>
          <p:nvPr/>
        </p:nvSpPr>
        <p:spPr>
          <a:xfrm flipV="1">
            <a:off x="5626854" y="4720238"/>
            <a:ext cx="462929" cy="45719"/>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63" name="表 62">
            <a:extLst>
              <a:ext uri="{FF2B5EF4-FFF2-40B4-BE49-F238E27FC236}">
                <a16:creationId xmlns:a16="http://schemas.microsoft.com/office/drawing/2014/main" id="{9DE7ACC0-8E96-437F-8971-95668E9A5BEC}"/>
              </a:ext>
            </a:extLst>
          </p:cNvPr>
          <p:cNvGraphicFramePr>
            <a:graphicFrameLocks noGrp="1"/>
          </p:cNvGraphicFramePr>
          <p:nvPr>
            <p:extLst>
              <p:ext uri="{D42A27DB-BD31-4B8C-83A1-F6EECF244321}">
                <p14:modId xmlns:p14="http://schemas.microsoft.com/office/powerpoint/2010/main" val="3124119152"/>
              </p:ext>
            </p:extLst>
          </p:nvPr>
        </p:nvGraphicFramePr>
        <p:xfrm>
          <a:off x="205374" y="1412776"/>
          <a:ext cx="4008486" cy="2694089"/>
        </p:xfrm>
        <a:graphic>
          <a:graphicData uri="http://schemas.openxmlformats.org/drawingml/2006/table">
            <a:tbl>
              <a:tblPr firstRow="1" bandRow="1">
                <a:tableStyleId>{5C22544A-7EE6-4342-B048-85BDC9FD1C3A}</a:tableStyleId>
              </a:tblPr>
              <a:tblGrid>
                <a:gridCol w="1702330">
                  <a:extLst>
                    <a:ext uri="{9D8B030D-6E8A-4147-A177-3AD203B41FA5}">
                      <a16:colId xmlns:a16="http://schemas.microsoft.com/office/drawing/2014/main" val="3951136212"/>
                    </a:ext>
                  </a:extLst>
                </a:gridCol>
                <a:gridCol w="2306156">
                  <a:extLst>
                    <a:ext uri="{9D8B030D-6E8A-4147-A177-3AD203B41FA5}">
                      <a16:colId xmlns:a16="http://schemas.microsoft.com/office/drawing/2014/main" val="3081473941"/>
                    </a:ext>
                  </a:extLst>
                </a:gridCol>
              </a:tblGrid>
              <a:tr h="347129">
                <a:tc>
                  <a:txBody>
                    <a:bodyPr/>
                    <a:lstStyle/>
                    <a:p>
                      <a:pPr algn="ctr"/>
                      <a:r>
                        <a:rPr kumimoji="1" lang="ja-JP" altLang="en-US" sz="1200" dirty="0"/>
                        <a:t>項　　目</a:t>
                      </a:r>
                    </a:p>
                  </a:txBody>
                  <a:tcPr anchor="ctr"/>
                </a:tc>
                <a:tc>
                  <a:txBody>
                    <a:bodyPr/>
                    <a:lstStyle/>
                    <a:p>
                      <a:pPr algn="ctr"/>
                      <a:r>
                        <a:rPr kumimoji="1" lang="ja-JP" altLang="en-US" sz="1200" dirty="0"/>
                        <a:t>内　　　容</a:t>
                      </a:r>
                    </a:p>
                  </a:txBody>
                  <a:tcPr anchor="ctr"/>
                </a:tc>
                <a:extLst>
                  <a:ext uri="{0D108BD9-81ED-4DB2-BD59-A6C34878D82A}">
                    <a16:rowId xmlns:a16="http://schemas.microsoft.com/office/drawing/2014/main" val="1772743160"/>
                  </a:ext>
                </a:extLst>
              </a:tr>
              <a:tr h="3471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増強対象設備</a:t>
                      </a:r>
                      <a:endParaRPr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ja-JP" altLang="en-US" sz="1200" dirty="0">
                          <a:solidFill>
                            <a:schemeClr val="tx1"/>
                          </a:solidFill>
                          <a:latin typeface="Meiryo UI" panose="020B0604030504040204" pitchFamily="50" charset="-128"/>
                          <a:ea typeface="Meiryo UI" panose="020B0604030504040204" pitchFamily="50" charset="-128"/>
                        </a:rPr>
                        <a:t>６６</a:t>
                      </a:r>
                      <a:r>
                        <a:rPr kumimoji="1" lang="ja-JP" altLang="en-US" sz="1200" dirty="0">
                          <a:solidFill>
                            <a:schemeClr val="tx1"/>
                          </a:solidFill>
                          <a:latin typeface="Meiryo UI" panose="020B0604030504040204" pitchFamily="50" charset="-128"/>
                          <a:ea typeface="Meiryo UI" panose="020B0604030504040204" pitchFamily="50" charset="-128"/>
                        </a:rPr>
                        <a:t>ｋＶ　</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５</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線</a:t>
                      </a:r>
                    </a:p>
                  </a:txBody>
                  <a:tcPr anchor="ctr"/>
                </a:tc>
                <a:extLst>
                  <a:ext uri="{0D108BD9-81ED-4DB2-BD59-A6C34878D82A}">
                    <a16:rowId xmlns:a16="http://schemas.microsoft.com/office/drawing/2014/main" val="3538422295"/>
                  </a:ext>
                </a:extLst>
              </a:tr>
              <a:tr h="3471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運用容量</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増強前容量</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５０ＭＷ</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5899545"/>
                  </a:ext>
                </a:extLst>
              </a:tr>
              <a:tr h="3471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増強内容</a:t>
                      </a:r>
                      <a:endParaRPr lang="en-US" altLang="ja-JP" sz="1200" dirty="0">
                        <a:solidFill>
                          <a:schemeClr val="tx1"/>
                        </a:solidFill>
                        <a:latin typeface="Meiryo UI" panose="020B0604030504040204" pitchFamily="50" charset="-128"/>
                        <a:ea typeface="Meiryo UI" panose="020B0604030504040204" pitchFamily="50" charset="-128"/>
                      </a:endParaRPr>
                    </a:p>
                  </a:txBody>
                  <a:tcPr/>
                </a:tc>
                <a:tc>
                  <a:txBody>
                    <a:bodyPr/>
                    <a:lstStyle/>
                    <a:p>
                      <a:r>
                        <a:rPr lang="ja-JP" altLang="en-US" sz="1200" dirty="0">
                          <a:solidFill>
                            <a:schemeClr val="tx1"/>
                          </a:solidFill>
                          <a:latin typeface="Meiryo UI" panose="020B0604030504040204" pitchFamily="50" charset="-128"/>
                          <a:ea typeface="Meiryo UI" panose="020B0604030504040204" pitchFamily="50" charset="-128"/>
                        </a:rPr>
                        <a:t>電線張替　●●．●ｋｍ</a:t>
                      </a:r>
                      <a:endParaRPr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ACSR</a:t>
                      </a: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m</a:t>
                      </a:r>
                      <a:r>
                        <a:rPr kumimoji="1" lang="en-US" altLang="ja-JP" sz="1200" baseline="30000" dirty="0">
                          <a:solidFill>
                            <a:schemeClr val="tx1"/>
                          </a:solidFill>
                          <a:latin typeface="Meiryo UI" panose="020B0604030504040204" pitchFamily="50" charset="-128"/>
                          <a:ea typeface="Meiryo UI" panose="020B0604030504040204" pitchFamily="50" charset="-128"/>
                        </a:rPr>
                        <a:t>2</a:t>
                      </a: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TACSR</a:t>
                      </a: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m</a:t>
                      </a:r>
                      <a:r>
                        <a:rPr kumimoji="1" lang="en-US" altLang="ja-JP" sz="1200" baseline="30000" dirty="0">
                          <a:solidFill>
                            <a:schemeClr val="tx1"/>
                          </a:solidFill>
                          <a:latin typeface="Meiryo UI" panose="020B0604030504040204" pitchFamily="50" charset="-128"/>
                          <a:ea typeface="Meiryo UI" panose="020B0604030504040204" pitchFamily="50" charset="-128"/>
                        </a:rPr>
                        <a:t>2</a:t>
                      </a:r>
                      <a:r>
                        <a:rPr kumimoji="1" lang="ja-JP" altLang="en-US" sz="1200"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4226573935"/>
                  </a:ext>
                </a:extLst>
              </a:tr>
              <a:tr h="347129">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増強工事の工事費用・工期</a:t>
                      </a: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工事費：約●．●億円</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工　 期：●年●</a:t>
                      </a:r>
                      <a:r>
                        <a:rPr kumimoji="1" lang="ja-JP" altLang="en-US" sz="1400" dirty="0" err="1">
                          <a:solidFill>
                            <a:schemeClr val="tx1"/>
                          </a:solidFill>
                          <a:latin typeface="Meiryo UI" panose="020B0604030504040204" pitchFamily="50" charset="-128"/>
                          <a:ea typeface="Meiryo UI" panose="020B0604030504040204" pitchFamily="50" charset="-128"/>
                        </a:rPr>
                        <a:t>ヶ</a:t>
                      </a:r>
                      <a:r>
                        <a:rPr kumimoji="1" lang="ja-JP" altLang="en-US" sz="1400" dirty="0">
                          <a:solidFill>
                            <a:schemeClr val="tx1"/>
                          </a:solidFill>
                          <a:latin typeface="Meiryo UI" panose="020B0604030504040204" pitchFamily="50" charset="-128"/>
                          <a:ea typeface="Meiryo UI" panose="020B0604030504040204" pitchFamily="50" charset="-128"/>
                        </a:rPr>
                        <a:t>月程度</a:t>
                      </a:r>
                    </a:p>
                  </a:txBody>
                  <a:tcPr anchor="ctr"/>
                </a:tc>
                <a:extLst>
                  <a:ext uri="{0D108BD9-81ED-4DB2-BD59-A6C34878D82A}">
                    <a16:rowId xmlns:a16="http://schemas.microsoft.com/office/drawing/2014/main" val="3677547891"/>
                  </a:ext>
                </a:extLst>
              </a:tr>
              <a:tr h="3471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運用容量</a:t>
                      </a:r>
                      <a:endParaRPr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増強後容量</a:t>
                      </a:r>
                      <a:r>
                        <a:rPr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７５ＭＷ</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74445143"/>
                  </a:ext>
                </a:extLst>
              </a:tr>
            </a:tbl>
          </a:graphicData>
        </a:graphic>
      </p:graphicFrame>
      <p:sp>
        <p:nvSpPr>
          <p:cNvPr id="67" name="タイトル 1">
            <a:extLst>
              <a:ext uri="{FF2B5EF4-FFF2-40B4-BE49-F238E27FC236}">
                <a16:creationId xmlns:a16="http://schemas.microsoft.com/office/drawing/2014/main" id="{4D71758D-AC96-450D-B8BD-5D6BFA771DA5}"/>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混雑緩和プロセスの増強内容等（公表例）</a:t>
            </a:r>
          </a:p>
        </p:txBody>
      </p:sp>
      <p:sp>
        <p:nvSpPr>
          <p:cNvPr id="68" name="テキスト ボックス 67">
            <a:extLst>
              <a:ext uri="{FF2B5EF4-FFF2-40B4-BE49-F238E27FC236}">
                <a16:creationId xmlns:a16="http://schemas.microsoft.com/office/drawing/2014/main" id="{5BE83E20-2A1A-4EFC-A89A-3E15E8A5E471}"/>
              </a:ext>
            </a:extLst>
          </p:cNvPr>
          <p:cNvSpPr txBox="1"/>
          <p:nvPr/>
        </p:nvSpPr>
        <p:spPr>
          <a:xfrm>
            <a:off x="251520" y="764704"/>
            <a:ext cx="8640960" cy="369332"/>
          </a:xfrm>
          <a:prstGeom prst="rect">
            <a:avLst/>
          </a:prstGeom>
          <a:noFill/>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（別紙１）増強工事概要</a:t>
            </a:r>
            <a:endParaRPr lang="en-US" altLang="ja-JP" dirty="0">
              <a:latin typeface="ＭＳ ゴシック" panose="020B0609070205080204" pitchFamily="49" charset="-128"/>
              <a:ea typeface="ＭＳ ゴシック" panose="020B0609070205080204" pitchFamily="49" charset="-128"/>
            </a:endParaRPr>
          </a:p>
        </p:txBody>
      </p:sp>
      <p:sp>
        <p:nvSpPr>
          <p:cNvPr id="2" name="スライド番号プレースホルダー 1">
            <a:extLst>
              <a:ext uri="{FF2B5EF4-FFF2-40B4-BE49-F238E27FC236}">
                <a16:creationId xmlns:a16="http://schemas.microsoft.com/office/drawing/2014/main" id="{642DA6FF-06C3-4B3E-AAC3-C37736487455}"/>
              </a:ext>
            </a:extLst>
          </p:cNvPr>
          <p:cNvSpPr>
            <a:spLocks noGrp="1"/>
          </p:cNvSpPr>
          <p:nvPr>
            <p:ph type="sldNum" sz="quarter" idx="12"/>
          </p:nvPr>
        </p:nvSpPr>
        <p:spPr/>
        <p:txBody>
          <a:bodyPr/>
          <a:lstStyle/>
          <a:p>
            <a:fld id="{93BFBB67-65D9-41FE-9A68-552F2131D4B7}" type="slidenum">
              <a:rPr kumimoji="1" lang="ja-JP" altLang="en-US" smtClean="0"/>
              <a:t>6</a:t>
            </a:fld>
            <a:endParaRPr kumimoji="1" lang="ja-JP" altLang="en-US"/>
          </a:p>
        </p:txBody>
      </p:sp>
      <p:grpSp>
        <p:nvGrpSpPr>
          <p:cNvPr id="70" name="グループ化 69">
            <a:extLst>
              <a:ext uri="{FF2B5EF4-FFF2-40B4-BE49-F238E27FC236}">
                <a16:creationId xmlns:a16="http://schemas.microsoft.com/office/drawing/2014/main" id="{BCE2F237-7BDD-4F90-9FF4-7B5A20219BEC}"/>
              </a:ext>
            </a:extLst>
          </p:cNvPr>
          <p:cNvGrpSpPr/>
          <p:nvPr/>
        </p:nvGrpSpPr>
        <p:grpSpPr>
          <a:xfrm>
            <a:off x="4413483" y="1439903"/>
            <a:ext cx="1500466" cy="430887"/>
            <a:chOff x="4413483" y="1439903"/>
            <a:chExt cx="1500466" cy="430887"/>
          </a:xfrm>
        </p:grpSpPr>
        <p:sp>
          <p:nvSpPr>
            <p:cNvPr id="66" name="テキスト ボックス 104">
              <a:extLst>
                <a:ext uri="{FF2B5EF4-FFF2-40B4-BE49-F238E27FC236}">
                  <a16:creationId xmlns:a16="http://schemas.microsoft.com/office/drawing/2014/main" id="{A66B2DA0-D42B-42A0-856E-14F2B1569E53}"/>
                </a:ext>
              </a:extLst>
            </p:cNvPr>
            <p:cNvSpPr txBox="1">
              <a:spLocks noChangeArrowheads="1"/>
            </p:cNvSpPr>
            <p:nvPr/>
          </p:nvSpPr>
          <p:spPr bwMode="auto">
            <a:xfrm>
              <a:off x="4413483" y="1439903"/>
              <a:ext cx="1500466" cy="430887"/>
            </a:xfrm>
            <a:prstGeom prst="rect">
              <a:avLst/>
            </a:prstGeom>
            <a:noFill/>
            <a:ln w="63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chemeClr val="tx1"/>
                  </a:solidFill>
                  <a:latin typeface="HGSｺﾞｼｯｸM" panose="020B0600000000000000" pitchFamily="50" charset="-128"/>
                  <a:ea typeface="HGSｺﾞｼｯｸM" panose="020B0600000000000000" pitchFamily="50" charset="-128"/>
                </a:rPr>
                <a:t>本プロセスの</a:t>
              </a:r>
              <a:endParaRPr lang="en-US" altLang="ja-JP" sz="1100" b="0" dirty="0">
                <a:solidFill>
                  <a:schemeClr val="tx1"/>
                </a:solidFill>
                <a:latin typeface="HGSｺﾞｼｯｸM" panose="020B0600000000000000" pitchFamily="50" charset="-128"/>
                <a:ea typeface="HGSｺﾞｼｯｸM" panose="020B0600000000000000" pitchFamily="50" charset="-128"/>
              </a:endParaRPr>
            </a:p>
            <a:p>
              <a:pPr algn="r" eaLnBrk="1" hangingPunct="1">
                <a:buSzPts val="2000"/>
                <a:buFont typeface="Wingdings" panose="05000000000000000000" pitchFamily="2" charset="2"/>
                <a:buNone/>
              </a:pPr>
              <a:r>
                <a:rPr lang="ja-JP" altLang="en-US" sz="1100" b="0" dirty="0">
                  <a:solidFill>
                    <a:schemeClr val="tx1"/>
                  </a:solidFill>
                  <a:latin typeface="HGSｺﾞｼｯｸM" panose="020B0600000000000000" pitchFamily="50" charset="-128"/>
                  <a:ea typeface="HGSｺﾞｼｯｸM" panose="020B0600000000000000" pitchFamily="50" charset="-128"/>
                </a:rPr>
                <a:t>増強対象設備</a:t>
              </a:r>
            </a:p>
          </p:txBody>
        </p:sp>
        <p:cxnSp>
          <p:nvCxnSpPr>
            <p:cNvPr id="65" name="直線コネクタ 41">
              <a:extLst>
                <a:ext uri="{FF2B5EF4-FFF2-40B4-BE49-F238E27FC236}">
                  <a16:creationId xmlns:a16="http://schemas.microsoft.com/office/drawing/2014/main" id="{543A74FF-49C8-4575-BF13-42BD4FED73AD}"/>
                </a:ext>
              </a:extLst>
            </p:cNvPr>
            <p:cNvCxnSpPr>
              <a:cxnSpLocks noChangeShapeType="1"/>
            </p:cNvCxnSpPr>
            <p:nvPr/>
          </p:nvCxnSpPr>
          <p:spPr bwMode="auto">
            <a:xfrm>
              <a:off x="4531039" y="1649718"/>
              <a:ext cx="321377" cy="0"/>
            </a:xfrm>
            <a:prstGeom prst="line">
              <a:avLst/>
            </a:prstGeom>
            <a:noFill/>
            <a:ln w="25400" algn="ctr">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55" name="線吹き出し 2 (枠付き) 43">
            <a:extLst>
              <a:ext uri="{FF2B5EF4-FFF2-40B4-BE49-F238E27FC236}">
                <a16:creationId xmlns:a16="http://schemas.microsoft.com/office/drawing/2014/main" id="{E1E444D9-BAC1-4DE5-8A0C-FEEB36C82750}"/>
              </a:ext>
            </a:extLst>
          </p:cNvPr>
          <p:cNvSpPr/>
          <p:nvPr/>
        </p:nvSpPr>
        <p:spPr>
          <a:xfrm flipH="1">
            <a:off x="-2898798" y="2572379"/>
            <a:ext cx="2133519" cy="400110"/>
          </a:xfrm>
          <a:prstGeom prst="borderCallout2">
            <a:avLst>
              <a:gd name="adj1" fmla="val 26098"/>
              <a:gd name="adj2" fmla="val -3042"/>
              <a:gd name="adj3" fmla="val 25364"/>
              <a:gd name="adj4" fmla="val -11184"/>
              <a:gd name="adj5" fmla="val 91713"/>
              <a:gd name="adj6" fmla="val -30607"/>
            </a:avLst>
          </a:prstGeom>
          <a:ln>
            <a:tailEnd type="triangle" w="lg" len="med"/>
          </a:ln>
        </p:spPr>
        <p:style>
          <a:lnRef idx="1">
            <a:schemeClr val="accent5"/>
          </a:lnRef>
          <a:fillRef idx="2">
            <a:schemeClr val="accent5"/>
          </a:fillRef>
          <a:effectRef idx="1">
            <a:schemeClr val="accent5"/>
          </a:effectRef>
          <a:fontRef idx="minor">
            <a:schemeClr val="dk1"/>
          </a:fontRef>
        </p:style>
        <p:txBody>
          <a:bodyPr wrap="square" rtlCol="0" anchor="ctr">
            <a:spAutoFit/>
          </a:bodyPr>
          <a:lstStyle/>
          <a:p>
            <a:r>
              <a:rPr lang="ja-JP" altLang="en-US" sz="1000" dirty="0">
                <a:solidFill>
                  <a:schemeClr val="tx1"/>
                </a:solidFill>
                <a:latin typeface="Meiryo UI" panose="020B0604030504040204" pitchFamily="50" charset="-128"/>
                <a:ea typeface="Meiryo UI" panose="020B0604030504040204" pitchFamily="50" charset="-128"/>
              </a:rPr>
              <a:t>増強対象区間が複数ある場合は</a:t>
            </a:r>
            <a:endParaRPr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増強対象区間ごとに示す</a:t>
            </a:r>
            <a:endParaRPr kumimoji="1" lang="ja-JP" altLang="en-US" sz="1000" dirty="0">
              <a:latin typeface="Meiryo UI" panose="020B0604030504040204" pitchFamily="50" charset="-128"/>
              <a:ea typeface="Meiryo UI" panose="020B0604030504040204" pitchFamily="50" charset="-128"/>
            </a:endParaRPr>
          </a:p>
        </p:txBody>
      </p:sp>
      <p:sp>
        <p:nvSpPr>
          <p:cNvPr id="61" name="左中かっこ 60">
            <a:extLst>
              <a:ext uri="{FF2B5EF4-FFF2-40B4-BE49-F238E27FC236}">
                <a16:creationId xmlns:a16="http://schemas.microsoft.com/office/drawing/2014/main" id="{358306B4-E8D2-4A46-BABF-5C9092CCA193}"/>
              </a:ext>
            </a:extLst>
          </p:cNvPr>
          <p:cNvSpPr/>
          <p:nvPr/>
        </p:nvSpPr>
        <p:spPr>
          <a:xfrm>
            <a:off x="-83301" y="1426612"/>
            <a:ext cx="232422" cy="2992151"/>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716436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826AF40-DEB5-473D-9C22-6E31FA9E7A6C}"/>
              </a:ext>
            </a:extLst>
          </p:cNvPr>
          <p:cNvSpPr txBox="1"/>
          <p:nvPr/>
        </p:nvSpPr>
        <p:spPr>
          <a:xfrm>
            <a:off x="251520" y="764704"/>
            <a:ext cx="8640960" cy="369332"/>
          </a:xfrm>
          <a:prstGeom prst="rect">
            <a:avLst/>
          </a:prstGeom>
          <a:noFill/>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（別紙２）募集対象エリア</a:t>
            </a:r>
            <a:endParaRPr lang="en-US" altLang="ja-JP" dirty="0">
              <a:latin typeface="ＭＳ ゴシック" panose="020B0609070205080204" pitchFamily="49" charset="-128"/>
              <a:ea typeface="ＭＳ ゴシック" panose="020B0609070205080204" pitchFamily="49" charset="-128"/>
            </a:endParaRPr>
          </a:p>
        </p:txBody>
      </p:sp>
      <p:graphicFrame>
        <p:nvGraphicFramePr>
          <p:cNvPr id="4" name="表 3">
            <a:extLst>
              <a:ext uri="{FF2B5EF4-FFF2-40B4-BE49-F238E27FC236}">
                <a16:creationId xmlns:a16="http://schemas.microsoft.com/office/drawing/2014/main" id="{DE16CE0F-64AC-43C2-B102-D99F3CBD56DF}"/>
              </a:ext>
            </a:extLst>
          </p:cNvPr>
          <p:cNvGraphicFramePr>
            <a:graphicFrameLocks noGrp="1"/>
          </p:cNvGraphicFramePr>
          <p:nvPr>
            <p:extLst>
              <p:ext uri="{D42A27DB-BD31-4B8C-83A1-F6EECF244321}">
                <p14:modId xmlns:p14="http://schemas.microsoft.com/office/powerpoint/2010/main" val="96523300"/>
              </p:ext>
            </p:extLst>
          </p:nvPr>
        </p:nvGraphicFramePr>
        <p:xfrm>
          <a:off x="451785" y="1553807"/>
          <a:ext cx="4582064" cy="2372360"/>
        </p:xfrm>
        <a:graphic>
          <a:graphicData uri="http://schemas.openxmlformats.org/drawingml/2006/table">
            <a:tbl>
              <a:tblPr firstRow="1" bandRow="1">
                <a:tableStyleId>{5C22544A-7EE6-4342-B048-85BDC9FD1C3A}</a:tableStyleId>
              </a:tblPr>
              <a:tblGrid>
                <a:gridCol w="1077540">
                  <a:extLst>
                    <a:ext uri="{9D8B030D-6E8A-4147-A177-3AD203B41FA5}">
                      <a16:colId xmlns:a16="http://schemas.microsoft.com/office/drawing/2014/main" val="981039972"/>
                    </a:ext>
                  </a:extLst>
                </a:gridCol>
                <a:gridCol w="3504524">
                  <a:extLst>
                    <a:ext uri="{9D8B030D-6E8A-4147-A177-3AD203B41FA5}">
                      <a16:colId xmlns:a16="http://schemas.microsoft.com/office/drawing/2014/main" val="457440220"/>
                    </a:ext>
                  </a:extLst>
                </a:gridCol>
              </a:tblGrid>
              <a:tr h="370840">
                <a:tc>
                  <a:txBody>
                    <a:bodyPr/>
                    <a:lstStyle/>
                    <a:p>
                      <a:pPr algn="ctr"/>
                      <a:r>
                        <a:rPr kumimoji="1" lang="ja-JP" altLang="en-US" sz="1400" b="0" dirty="0">
                          <a:solidFill>
                            <a:schemeClr val="tx1"/>
                          </a:solidFill>
                        </a:rPr>
                        <a:t>市町村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rPr>
                        <a:t>詳　細　地　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4369481"/>
                  </a:ext>
                </a:extLst>
              </a:tr>
              <a:tr h="370840">
                <a:tc>
                  <a:txBody>
                    <a:bodyPr/>
                    <a:lstStyle/>
                    <a:p>
                      <a:r>
                        <a:rPr kumimoji="1" lang="ja-JP" altLang="en-US" sz="1400" b="0" dirty="0">
                          <a:solidFill>
                            <a:schemeClr val="tx1"/>
                          </a:solidFill>
                        </a:rPr>
                        <a:t>洋野町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400" b="0" dirty="0">
                          <a:solidFill>
                            <a:schemeClr val="tx1"/>
                          </a:solidFill>
                        </a:rPr>
                        <a:t>【</a:t>
                      </a:r>
                      <a:r>
                        <a:rPr kumimoji="1" lang="ja-JP" altLang="en-US" sz="1400" b="0" dirty="0">
                          <a:solidFill>
                            <a:schemeClr val="tx1"/>
                          </a:solidFill>
                        </a:rPr>
                        <a:t>全域</a:t>
                      </a:r>
                      <a:r>
                        <a:rPr kumimoji="1" lang="en-US" altLang="ja-JP" sz="1400" b="0" dirty="0">
                          <a:solidFill>
                            <a:schemeClr val="tx1"/>
                          </a:solidFill>
                        </a:rPr>
                        <a:t>】</a:t>
                      </a:r>
                      <a:endParaRPr kumimoji="1" lang="ja-JP" alt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4348657"/>
                  </a:ext>
                </a:extLst>
              </a:tr>
              <a:tr h="370840">
                <a:tc>
                  <a:txBody>
                    <a:bodyPr/>
                    <a:lstStyle/>
                    <a:p>
                      <a:r>
                        <a:rPr kumimoji="1" lang="ja-JP" altLang="en-US" sz="1400" b="0" dirty="0">
                          <a:solidFill>
                            <a:schemeClr val="tx1"/>
                          </a:solidFill>
                        </a:rPr>
                        <a:t>久慈市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4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400" b="0" i="0" u="none" strike="noStrike" kern="1200" cap="none" spc="0" normalizeH="0" baseline="0" noProof="0" dirty="0">
                          <a:ln>
                            <a:noFill/>
                          </a:ln>
                          <a:solidFill>
                            <a:prstClr val="black"/>
                          </a:solidFill>
                          <a:effectLst/>
                          <a:uLnTx/>
                          <a:uFillTx/>
                          <a:latin typeface="+mn-lt"/>
                          <a:ea typeface="+mn-ea"/>
                          <a:cs typeface="+mn-cs"/>
                        </a:rPr>
                        <a:t>一部</a:t>
                      </a:r>
                      <a:r>
                        <a:rPr kumimoji="1" lang="en-US" altLang="ja-JP" sz="1400" b="0" i="0" u="none" strike="noStrike" kern="1200" cap="none" spc="0" normalizeH="0" baseline="0" noProof="0" dirty="0">
                          <a:ln>
                            <a:noFill/>
                          </a:ln>
                          <a:solidFill>
                            <a:prstClr val="black"/>
                          </a:solidFill>
                          <a:effectLst/>
                          <a:uLnTx/>
                          <a:uFillTx/>
                          <a:latin typeface="+mn-lt"/>
                          <a:ea typeface="+mn-ea"/>
                          <a:cs typeface="+mn-cs"/>
                        </a:rPr>
                        <a:t>】</a:t>
                      </a:r>
                    </a:p>
                    <a:p>
                      <a:r>
                        <a:rPr kumimoji="1" lang="ja-JP" altLang="en-US" sz="1400" b="0" i="0" u="none" strike="noStrike" kern="1200" cap="none" spc="0" normalizeH="0" baseline="0" noProof="0" dirty="0">
                          <a:ln>
                            <a:noFill/>
                          </a:ln>
                          <a:solidFill>
                            <a:prstClr val="black"/>
                          </a:solidFill>
                          <a:effectLst/>
                          <a:uLnTx/>
                          <a:uFillTx/>
                          <a:latin typeface="+mn-lt"/>
                          <a:ea typeface="+mn-ea"/>
                          <a:cs typeface="+mn-cs"/>
                        </a:rPr>
                        <a:t>〇〇，△△，□□，◇◇</a:t>
                      </a:r>
                      <a:endParaRPr kumimoji="1" lang="ja-JP" alt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8325248"/>
                  </a:ext>
                </a:extLst>
              </a:tr>
              <a:tr h="370840">
                <a:tc>
                  <a:txBody>
                    <a:bodyPr/>
                    <a:lstStyle/>
                    <a:p>
                      <a:r>
                        <a:rPr kumimoji="1" lang="ja-JP" altLang="en-US" sz="1400" b="0" dirty="0">
                          <a:solidFill>
                            <a:schemeClr val="tx1"/>
                          </a:solidFill>
                        </a:rPr>
                        <a:t>野田村</a:t>
                      </a:r>
                      <a:endParaRPr kumimoji="1" lang="ja-JP" altLang="en-US" sz="1400" b="0" baseline="30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rPr>
                        <a:t>【</a:t>
                      </a:r>
                      <a:r>
                        <a:rPr kumimoji="1" lang="ja-JP" altLang="en-US" sz="1400" b="0" dirty="0">
                          <a:solidFill>
                            <a:schemeClr val="tx1"/>
                          </a:solidFill>
                        </a:rPr>
                        <a:t>全域</a:t>
                      </a:r>
                      <a:r>
                        <a:rPr kumimoji="1" lang="en-US" altLang="ja-JP" sz="1400" b="0" dirty="0">
                          <a:solidFill>
                            <a:schemeClr val="tx1"/>
                          </a:solidFill>
                        </a:rPr>
                        <a:t>】</a:t>
                      </a:r>
                      <a:endParaRPr kumimoji="1" lang="ja-JP" alt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1402152"/>
                  </a:ext>
                </a:extLst>
              </a:tr>
              <a:tr h="370840">
                <a:tc>
                  <a:txBody>
                    <a:bodyPr/>
                    <a:lstStyle/>
                    <a:p>
                      <a:r>
                        <a:rPr kumimoji="1" lang="ja-JP" altLang="en-US" sz="1400" b="0" dirty="0">
                          <a:solidFill>
                            <a:schemeClr val="tx1"/>
                          </a:solidFill>
                        </a:rPr>
                        <a:t>普代村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rPr>
                        <a:t>【</a:t>
                      </a:r>
                      <a:r>
                        <a:rPr kumimoji="1" lang="ja-JP" altLang="en-US" sz="1400" b="0" dirty="0">
                          <a:solidFill>
                            <a:schemeClr val="tx1"/>
                          </a:solidFill>
                        </a:rPr>
                        <a:t>全域</a:t>
                      </a:r>
                      <a:r>
                        <a:rPr kumimoji="1" lang="en-US" altLang="ja-JP" sz="1400" b="0" dirty="0">
                          <a:solidFill>
                            <a:schemeClr val="tx1"/>
                          </a:solidFill>
                        </a:rPr>
                        <a:t>】</a:t>
                      </a:r>
                      <a:endParaRPr kumimoji="1" lang="ja-JP" alt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2622144"/>
                  </a:ext>
                </a:extLst>
              </a:tr>
              <a:tr h="370840">
                <a:tc>
                  <a:txBody>
                    <a:bodyPr/>
                    <a:lstStyle/>
                    <a:p>
                      <a:r>
                        <a:rPr kumimoji="1" lang="ja-JP" altLang="en-US" sz="1400" b="0" dirty="0">
                          <a:solidFill>
                            <a:schemeClr val="tx1"/>
                          </a:solidFill>
                        </a:rPr>
                        <a:t>田野畑村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rPr>
                        <a:t>【</a:t>
                      </a:r>
                      <a:r>
                        <a:rPr kumimoji="1" lang="ja-JP" altLang="en-US" sz="1400" b="0" dirty="0">
                          <a:solidFill>
                            <a:schemeClr val="tx1"/>
                          </a:solidFill>
                        </a:rPr>
                        <a:t>全域</a:t>
                      </a:r>
                      <a:r>
                        <a:rPr kumimoji="1" lang="en-US" altLang="ja-JP" sz="1400" b="0" dirty="0">
                          <a:solidFill>
                            <a:schemeClr val="tx1"/>
                          </a:solidFill>
                        </a:rPr>
                        <a:t>】</a:t>
                      </a:r>
                      <a:endParaRPr kumimoji="1" lang="ja-JP" altLang="en-US" sz="1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5636634"/>
                  </a:ext>
                </a:extLst>
              </a:tr>
            </a:tbl>
          </a:graphicData>
        </a:graphic>
      </p:graphicFrame>
      <p:sp>
        <p:nvSpPr>
          <p:cNvPr id="5" name="テキスト ボックス 4">
            <a:extLst>
              <a:ext uri="{FF2B5EF4-FFF2-40B4-BE49-F238E27FC236}">
                <a16:creationId xmlns:a16="http://schemas.microsoft.com/office/drawing/2014/main" id="{3A2A4E6D-98C0-415F-81C2-28A0B2C5DEE5}"/>
              </a:ext>
            </a:extLst>
          </p:cNvPr>
          <p:cNvSpPr txBox="1"/>
          <p:nvPr/>
        </p:nvSpPr>
        <p:spPr>
          <a:xfrm>
            <a:off x="420209" y="1196752"/>
            <a:ext cx="877163" cy="369332"/>
          </a:xfrm>
          <a:prstGeom prst="rect">
            <a:avLst/>
          </a:prstGeom>
          <a:noFill/>
        </p:spPr>
        <p:txBody>
          <a:bodyPr wrap="none" rtlCol="0">
            <a:spAutoFit/>
          </a:bodyPr>
          <a:lstStyle/>
          <a:p>
            <a:r>
              <a:rPr lang="ja-JP" altLang="en-US" dirty="0"/>
              <a:t>●●</a:t>
            </a:r>
            <a:r>
              <a:rPr kumimoji="1" lang="ja-JP" altLang="en-US" dirty="0"/>
              <a:t>県</a:t>
            </a:r>
          </a:p>
        </p:txBody>
      </p:sp>
      <p:sp>
        <p:nvSpPr>
          <p:cNvPr id="8" name="正方形/長方形 7">
            <a:extLst>
              <a:ext uri="{FF2B5EF4-FFF2-40B4-BE49-F238E27FC236}">
                <a16:creationId xmlns:a16="http://schemas.microsoft.com/office/drawing/2014/main" id="{00564480-AF8C-4D64-ADEA-C434F67E6C60}"/>
              </a:ext>
            </a:extLst>
          </p:cNvPr>
          <p:cNvSpPr/>
          <p:nvPr/>
        </p:nvSpPr>
        <p:spPr>
          <a:xfrm>
            <a:off x="6916683" y="5839975"/>
            <a:ext cx="330239" cy="216024"/>
          </a:xfrm>
          <a:prstGeom prst="rect">
            <a:avLst/>
          </a:prstGeom>
          <a:solidFill>
            <a:srgbClr val="FF0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4988600E-E411-41F7-9205-DF5D7008E99A}"/>
              </a:ext>
            </a:extLst>
          </p:cNvPr>
          <p:cNvSpPr txBox="1"/>
          <p:nvPr/>
        </p:nvSpPr>
        <p:spPr>
          <a:xfrm>
            <a:off x="7230774" y="5803342"/>
            <a:ext cx="1661706" cy="276999"/>
          </a:xfrm>
          <a:prstGeom prst="rect">
            <a:avLst/>
          </a:prstGeom>
          <a:noFill/>
        </p:spPr>
        <p:txBody>
          <a:bodyPr wrap="square" rtlCol="0">
            <a:spAutoFit/>
          </a:bodyPr>
          <a:lstStyle/>
          <a:p>
            <a:r>
              <a:rPr kumimoji="1" lang="ja-JP" altLang="en-US" sz="1200" dirty="0"/>
              <a:t>：募集対象エリア</a:t>
            </a:r>
          </a:p>
        </p:txBody>
      </p:sp>
      <p:grpSp>
        <p:nvGrpSpPr>
          <p:cNvPr id="11" name="グループ化 9">
            <a:extLst>
              <a:ext uri="{FF2B5EF4-FFF2-40B4-BE49-F238E27FC236}">
                <a16:creationId xmlns:a16="http://schemas.microsoft.com/office/drawing/2014/main" id="{A796DED9-CF33-4B2D-933E-ED9706F87A3C}"/>
              </a:ext>
            </a:extLst>
          </p:cNvPr>
          <p:cNvGrpSpPr>
            <a:grpSpLocks/>
          </p:cNvGrpSpPr>
          <p:nvPr/>
        </p:nvGrpSpPr>
        <p:grpSpPr bwMode="auto">
          <a:xfrm>
            <a:off x="5486064" y="1024169"/>
            <a:ext cx="3200736" cy="4651510"/>
            <a:chOff x="0" y="0"/>
            <a:chExt cx="9334500" cy="13176250"/>
          </a:xfrm>
        </p:grpSpPr>
        <p:pic>
          <p:nvPicPr>
            <p:cNvPr id="12" name="図 10">
              <a:extLst>
                <a:ext uri="{FF2B5EF4-FFF2-40B4-BE49-F238E27FC236}">
                  <a16:creationId xmlns:a16="http://schemas.microsoft.com/office/drawing/2014/main" id="{5DFEF92A-4C9B-4D38-ABC1-FBEE273DA23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334500" cy="131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Freeform 81" descr="エリア種市変電所">
              <a:extLst>
                <a:ext uri="{FF2B5EF4-FFF2-40B4-BE49-F238E27FC236}">
                  <a16:creationId xmlns:a16="http://schemas.microsoft.com/office/drawing/2014/main" id="{09B38DEA-9861-4AC2-AFAB-9FDFC3310540}"/>
                </a:ext>
              </a:extLst>
            </p:cNvPr>
            <p:cNvSpPr>
              <a:spLocks/>
            </p:cNvSpPr>
            <p:nvPr/>
          </p:nvSpPr>
          <p:spPr bwMode="auto">
            <a:xfrm>
              <a:off x="5857875" y="82550"/>
              <a:ext cx="1676400" cy="1663700"/>
            </a:xfrm>
            <a:custGeom>
              <a:avLst/>
              <a:gdLst>
                <a:gd name="T0" fmla="*/ 2147483646 w 185"/>
                <a:gd name="T1" fmla="*/ 2147483646 h 188"/>
                <a:gd name="T2" fmla="*/ 2147483646 w 185"/>
                <a:gd name="T3" fmla="*/ 2147483646 h 188"/>
                <a:gd name="T4" fmla="*/ 2147483646 w 185"/>
                <a:gd name="T5" fmla="*/ 2147483646 h 188"/>
                <a:gd name="T6" fmla="*/ 2147483646 w 185"/>
                <a:gd name="T7" fmla="*/ 2147483646 h 188"/>
                <a:gd name="T8" fmla="*/ 2147483646 w 185"/>
                <a:gd name="T9" fmla="*/ 2147483646 h 188"/>
                <a:gd name="T10" fmla="*/ 2147483646 w 185"/>
                <a:gd name="T11" fmla="*/ 2147483646 h 188"/>
                <a:gd name="T12" fmla="*/ 2147483646 w 185"/>
                <a:gd name="T13" fmla="*/ 2147483646 h 188"/>
                <a:gd name="T14" fmla="*/ 2147483646 w 185"/>
                <a:gd name="T15" fmla="*/ 2147483646 h 188"/>
                <a:gd name="T16" fmla="*/ 2147483646 w 185"/>
                <a:gd name="T17" fmla="*/ 2147483646 h 188"/>
                <a:gd name="T18" fmla="*/ 2147483646 w 185"/>
                <a:gd name="T19" fmla="*/ 2147483646 h 188"/>
                <a:gd name="T20" fmla="*/ 0 w 185"/>
                <a:gd name="T21" fmla="*/ 2147483646 h 188"/>
                <a:gd name="T22" fmla="*/ 2147483646 w 185"/>
                <a:gd name="T23" fmla="*/ 2147483646 h 188"/>
                <a:gd name="T24" fmla="*/ 2147483646 w 185"/>
                <a:gd name="T25" fmla="*/ 2147483646 h 188"/>
                <a:gd name="T26" fmla="*/ 2147483646 w 185"/>
                <a:gd name="T27" fmla="*/ 2147483646 h 188"/>
                <a:gd name="T28" fmla="*/ 2147483646 w 185"/>
                <a:gd name="T29" fmla="*/ 2147483646 h 188"/>
                <a:gd name="T30" fmla="*/ 2147483646 w 185"/>
                <a:gd name="T31" fmla="*/ 2147483646 h 188"/>
                <a:gd name="T32" fmla="*/ 2147483646 w 185"/>
                <a:gd name="T33" fmla="*/ 2147483646 h 188"/>
                <a:gd name="T34" fmla="*/ 2147483646 w 185"/>
                <a:gd name="T35" fmla="*/ 2147483646 h 188"/>
                <a:gd name="T36" fmla="*/ 2147483646 w 185"/>
                <a:gd name="T37" fmla="*/ 2147483646 h 188"/>
                <a:gd name="T38" fmla="*/ 2147483646 w 185"/>
                <a:gd name="T39" fmla="*/ 2147483646 h 188"/>
                <a:gd name="T40" fmla="*/ 2147483646 w 185"/>
                <a:gd name="T41" fmla="*/ 2147483646 h 188"/>
                <a:gd name="T42" fmla="*/ 2147483646 w 185"/>
                <a:gd name="T43" fmla="*/ 2147483646 h 188"/>
                <a:gd name="T44" fmla="*/ 2147483646 w 185"/>
                <a:gd name="T45" fmla="*/ 2147483646 h 188"/>
                <a:gd name="T46" fmla="*/ 2147483646 w 185"/>
                <a:gd name="T47" fmla="*/ 2147483646 h 188"/>
                <a:gd name="T48" fmla="*/ 2147483646 w 185"/>
                <a:gd name="T49" fmla="*/ 2147483646 h 188"/>
                <a:gd name="T50" fmla="*/ 2147483646 w 185"/>
                <a:gd name="T51" fmla="*/ 2147483646 h 188"/>
                <a:gd name="T52" fmla="*/ 2147483646 w 185"/>
                <a:gd name="T53" fmla="*/ 2147483646 h 188"/>
                <a:gd name="T54" fmla="*/ 2147483646 w 185"/>
                <a:gd name="T55" fmla="*/ 2147483646 h 188"/>
                <a:gd name="T56" fmla="*/ 2147483646 w 185"/>
                <a:gd name="T57" fmla="*/ 2147483646 h 188"/>
                <a:gd name="T58" fmla="*/ 2147483646 w 185"/>
                <a:gd name="T59" fmla="*/ 2147483646 h 188"/>
                <a:gd name="T60" fmla="*/ 2147483646 w 185"/>
                <a:gd name="T61" fmla="*/ 2147483646 h 188"/>
                <a:gd name="T62" fmla="*/ 2147483646 w 185"/>
                <a:gd name="T63" fmla="*/ 2147483646 h 188"/>
                <a:gd name="T64" fmla="*/ 2147483646 w 185"/>
                <a:gd name="T65" fmla="*/ 2147483646 h 188"/>
                <a:gd name="T66" fmla="*/ 2147483646 w 185"/>
                <a:gd name="T67" fmla="*/ 2147483646 h 188"/>
                <a:gd name="T68" fmla="*/ 2147483646 w 185"/>
                <a:gd name="T69" fmla="*/ 2147483646 h 188"/>
                <a:gd name="T70" fmla="*/ 2147483646 w 185"/>
                <a:gd name="T71" fmla="*/ 0 h 188"/>
                <a:gd name="T72" fmla="*/ 2147483646 w 185"/>
                <a:gd name="T73" fmla="*/ 2147483646 h 18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85" h="188">
                  <a:moveTo>
                    <a:pt x="89" y="10"/>
                  </a:moveTo>
                  <a:cubicBezTo>
                    <a:pt x="85" y="11"/>
                    <a:pt x="81" y="13"/>
                    <a:pt x="78" y="15"/>
                  </a:cubicBezTo>
                  <a:cubicBezTo>
                    <a:pt x="73" y="18"/>
                    <a:pt x="78" y="19"/>
                    <a:pt x="71" y="21"/>
                  </a:cubicBezTo>
                  <a:cubicBezTo>
                    <a:pt x="67" y="22"/>
                    <a:pt x="57" y="22"/>
                    <a:pt x="51" y="23"/>
                  </a:cubicBezTo>
                  <a:cubicBezTo>
                    <a:pt x="45" y="24"/>
                    <a:pt x="38" y="28"/>
                    <a:pt x="35" y="30"/>
                  </a:cubicBezTo>
                  <a:cubicBezTo>
                    <a:pt x="32" y="32"/>
                    <a:pt x="33" y="34"/>
                    <a:pt x="31" y="38"/>
                  </a:cubicBezTo>
                  <a:cubicBezTo>
                    <a:pt x="29" y="42"/>
                    <a:pt x="24" y="51"/>
                    <a:pt x="23" y="57"/>
                  </a:cubicBezTo>
                  <a:cubicBezTo>
                    <a:pt x="23" y="62"/>
                    <a:pt x="23" y="71"/>
                    <a:pt x="22" y="77"/>
                  </a:cubicBezTo>
                  <a:cubicBezTo>
                    <a:pt x="20" y="83"/>
                    <a:pt x="14" y="90"/>
                    <a:pt x="8" y="93"/>
                  </a:cubicBezTo>
                  <a:cubicBezTo>
                    <a:pt x="6" y="96"/>
                    <a:pt x="6" y="100"/>
                    <a:pt x="4" y="102"/>
                  </a:cubicBezTo>
                  <a:cubicBezTo>
                    <a:pt x="3" y="105"/>
                    <a:pt x="0" y="111"/>
                    <a:pt x="0" y="111"/>
                  </a:cubicBezTo>
                  <a:cubicBezTo>
                    <a:pt x="1" y="117"/>
                    <a:pt x="2" y="115"/>
                    <a:pt x="6" y="119"/>
                  </a:cubicBezTo>
                  <a:cubicBezTo>
                    <a:pt x="5" y="125"/>
                    <a:pt x="6" y="127"/>
                    <a:pt x="8" y="132"/>
                  </a:cubicBezTo>
                  <a:cubicBezTo>
                    <a:pt x="7" y="137"/>
                    <a:pt x="7" y="141"/>
                    <a:pt x="5" y="146"/>
                  </a:cubicBezTo>
                  <a:cubicBezTo>
                    <a:pt x="8" y="152"/>
                    <a:pt x="12" y="153"/>
                    <a:pt x="18" y="155"/>
                  </a:cubicBezTo>
                  <a:cubicBezTo>
                    <a:pt x="20" y="157"/>
                    <a:pt x="22" y="160"/>
                    <a:pt x="24" y="163"/>
                  </a:cubicBezTo>
                  <a:cubicBezTo>
                    <a:pt x="25" y="164"/>
                    <a:pt x="26" y="167"/>
                    <a:pt x="26" y="167"/>
                  </a:cubicBezTo>
                  <a:cubicBezTo>
                    <a:pt x="27" y="187"/>
                    <a:pt x="26" y="182"/>
                    <a:pt x="39" y="186"/>
                  </a:cubicBezTo>
                  <a:cubicBezTo>
                    <a:pt x="43" y="188"/>
                    <a:pt x="51" y="182"/>
                    <a:pt x="54" y="179"/>
                  </a:cubicBezTo>
                  <a:cubicBezTo>
                    <a:pt x="57" y="176"/>
                    <a:pt x="56" y="172"/>
                    <a:pt x="56" y="169"/>
                  </a:cubicBezTo>
                  <a:cubicBezTo>
                    <a:pt x="55" y="165"/>
                    <a:pt x="56" y="160"/>
                    <a:pt x="56" y="160"/>
                  </a:cubicBezTo>
                  <a:cubicBezTo>
                    <a:pt x="55" y="158"/>
                    <a:pt x="45" y="161"/>
                    <a:pt x="52" y="158"/>
                  </a:cubicBezTo>
                  <a:cubicBezTo>
                    <a:pt x="59" y="155"/>
                    <a:pt x="90" y="143"/>
                    <a:pt x="101" y="141"/>
                  </a:cubicBezTo>
                  <a:cubicBezTo>
                    <a:pt x="104" y="140"/>
                    <a:pt x="114" y="148"/>
                    <a:pt x="116" y="146"/>
                  </a:cubicBezTo>
                  <a:cubicBezTo>
                    <a:pt x="122" y="145"/>
                    <a:pt x="125" y="149"/>
                    <a:pt x="133" y="148"/>
                  </a:cubicBezTo>
                  <a:cubicBezTo>
                    <a:pt x="141" y="147"/>
                    <a:pt x="158" y="142"/>
                    <a:pt x="167" y="139"/>
                  </a:cubicBezTo>
                  <a:cubicBezTo>
                    <a:pt x="168" y="136"/>
                    <a:pt x="182" y="129"/>
                    <a:pt x="185" y="128"/>
                  </a:cubicBezTo>
                  <a:cubicBezTo>
                    <a:pt x="181" y="126"/>
                    <a:pt x="172" y="99"/>
                    <a:pt x="170" y="93"/>
                  </a:cubicBezTo>
                  <a:cubicBezTo>
                    <a:pt x="169" y="91"/>
                    <a:pt x="166" y="84"/>
                    <a:pt x="164" y="83"/>
                  </a:cubicBezTo>
                  <a:cubicBezTo>
                    <a:pt x="163" y="82"/>
                    <a:pt x="160" y="80"/>
                    <a:pt x="160" y="80"/>
                  </a:cubicBezTo>
                  <a:cubicBezTo>
                    <a:pt x="159" y="77"/>
                    <a:pt x="158" y="74"/>
                    <a:pt x="155" y="73"/>
                  </a:cubicBezTo>
                  <a:cubicBezTo>
                    <a:pt x="152" y="67"/>
                    <a:pt x="147" y="58"/>
                    <a:pt x="141" y="55"/>
                  </a:cubicBezTo>
                  <a:cubicBezTo>
                    <a:pt x="140" y="51"/>
                    <a:pt x="139" y="48"/>
                    <a:pt x="136" y="44"/>
                  </a:cubicBezTo>
                  <a:cubicBezTo>
                    <a:pt x="134" y="42"/>
                    <a:pt x="131" y="38"/>
                    <a:pt x="131" y="38"/>
                  </a:cubicBezTo>
                  <a:cubicBezTo>
                    <a:pt x="126" y="24"/>
                    <a:pt x="111" y="14"/>
                    <a:pt x="110" y="13"/>
                  </a:cubicBezTo>
                  <a:cubicBezTo>
                    <a:pt x="106" y="8"/>
                    <a:pt x="104" y="0"/>
                    <a:pt x="101" y="0"/>
                  </a:cubicBezTo>
                  <a:cubicBezTo>
                    <a:pt x="98" y="0"/>
                    <a:pt x="92" y="8"/>
                    <a:pt x="89" y="10"/>
                  </a:cubicBezTo>
                  <a:close/>
                </a:path>
              </a:pathLst>
            </a:custGeom>
            <a:solidFill>
              <a:srgbClr val="FF0000">
                <a:alpha val="50195"/>
              </a:srgbClr>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ja-JP" altLang="en-US"/>
            </a:p>
          </p:txBody>
        </p:sp>
        <p:sp>
          <p:nvSpPr>
            <p:cNvPr id="14" name="Freeform 73" descr="エリア久慈変電所">
              <a:extLst>
                <a:ext uri="{FF2B5EF4-FFF2-40B4-BE49-F238E27FC236}">
                  <a16:creationId xmlns:a16="http://schemas.microsoft.com/office/drawing/2014/main" id="{329BB590-E5F0-418D-9E7F-57DA85FE58A3}"/>
                </a:ext>
              </a:extLst>
            </p:cNvPr>
            <p:cNvSpPr>
              <a:spLocks/>
            </p:cNvSpPr>
            <p:nvPr/>
          </p:nvSpPr>
          <p:spPr bwMode="auto">
            <a:xfrm>
              <a:off x="5353050" y="1158875"/>
              <a:ext cx="2714625" cy="2238375"/>
            </a:xfrm>
            <a:custGeom>
              <a:avLst/>
              <a:gdLst>
                <a:gd name="T0" fmla="*/ 2147483646 w 299"/>
                <a:gd name="T1" fmla="*/ 0 h 255"/>
                <a:gd name="T2" fmla="*/ 2147483646 w 299"/>
                <a:gd name="T3" fmla="*/ 2147483646 h 255"/>
                <a:gd name="T4" fmla="*/ 2147483646 w 299"/>
                <a:gd name="T5" fmla="*/ 2147483646 h 255"/>
                <a:gd name="T6" fmla="*/ 2147483646 w 299"/>
                <a:gd name="T7" fmla="*/ 2147483646 h 255"/>
                <a:gd name="T8" fmla="*/ 2147483646 w 299"/>
                <a:gd name="T9" fmla="*/ 2147483646 h 255"/>
                <a:gd name="T10" fmla="*/ 2147483646 w 299"/>
                <a:gd name="T11" fmla="*/ 2147483646 h 255"/>
                <a:gd name="T12" fmla="*/ 2147483646 w 299"/>
                <a:gd name="T13" fmla="*/ 2147483646 h 255"/>
                <a:gd name="T14" fmla="*/ 2147483646 w 299"/>
                <a:gd name="T15" fmla="*/ 2147483646 h 255"/>
                <a:gd name="T16" fmla="*/ 2147483646 w 299"/>
                <a:gd name="T17" fmla="*/ 2147483646 h 255"/>
                <a:gd name="T18" fmla="*/ 2147483646 w 299"/>
                <a:gd name="T19" fmla="*/ 2147483646 h 255"/>
                <a:gd name="T20" fmla="*/ 2147483646 w 299"/>
                <a:gd name="T21" fmla="*/ 2147483646 h 255"/>
                <a:gd name="T22" fmla="*/ 2147483646 w 299"/>
                <a:gd name="T23" fmla="*/ 2147483646 h 255"/>
                <a:gd name="T24" fmla="*/ 2147483646 w 299"/>
                <a:gd name="T25" fmla="*/ 2147483646 h 255"/>
                <a:gd name="T26" fmla="*/ 2147483646 w 299"/>
                <a:gd name="T27" fmla="*/ 2147483646 h 255"/>
                <a:gd name="T28" fmla="*/ 2147483646 w 299"/>
                <a:gd name="T29" fmla="*/ 2147483646 h 255"/>
                <a:gd name="T30" fmla="*/ 2147483646 w 299"/>
                <a:gd name="T31" fmla="*/ 2147483646 h 255"/>
                <a:gd name="T32" fmla="*/ 2147483646 w 299"/>
                <a:gd name="T33" fmla="*/ 2147483646 h 255"/>
                <a:gd name="T34" fmla="*/ 2147483646 w 299"/>
                <a:gd name="T35" fmla="*/ 2147483646 h 255"/>
                <a:gd name="T36" fmla="*/ 2147483646 w 299"/>
                <a:gd name="T37" fmla="*/ 2147483646 h 255"/>
                <a:gd name="T38" fmla="*/ 0 w 299"/>
                <a:gd name="T39" fmla="*/ 2147483646 h 255"/>
                <a:gd name="T40" fmla="*/ 2147483646 w 299"/>
                <a:gd name="T41" fmla="*/ 2147483646 h 255"/>
                <a:gd name="T42" fmla="*/ 2147483646 w 299"/>
                <a:gd name="T43" fmla="*/ 2147483646 h 255"/>
                <a:gd name="T44" fmla="*/ 2147483646 w 299"/>
                <a:gd name="T45" fmla="*/ 2147483646 h 255"/>
                <a:gd name="T46" fmla="*/ 2147483646 w 299"/>
                <a:gd name="T47" fmla="*/ 2147483646 h 255"/>
                <a:gd name="T48" fmla="*/ 2147483646 w 299"/>
                <a:gd name="T49" fmla="*/ 2147483646 h 255"/>
                <a:gd name="T50" fmla="*/ 2147483646 w 299"/>
                <a:gd name="T51" fmla="*/ 2147483646 h 255"/>
                <a:gd name="T52" fmla="*/ 2147483646 w 299"/>
                <a:gd name="T53" fmla="*/ 2147483646 h 255"/>
                <a:gd name="T54" fmla="*/ 2147483646 w 299"/>
                <a:gd name="T55" fmla="*/ 2147483646 h 255"/>
                <a:gd name="T56" fmla="*/ 2147483646 w 299"/>
                <a:gd name="T57" fmla="*/ 2147483646 h 255"/>
                <a:gd name="T58" fmla="*/ 2147483646 w 299"/>
                <a:gd name="T59" fmla="*/ 2147483646 h 255"/>
                <a:gd name="T60" fmla="*/ 2147483646 w 299"/>
                <a:gd name="T61" fmla="*/ 2147483646 h 255"/>
                <a:gd name="T62" fmla="*/ 2147483646 w 299"/>
                <a:gd name="T63" fmla="*/ 2147483646 h 255"/>
                <a:gd name="T64" fmla="*/ 2147483646 w 299"/>
                <a:gd name="T65" fmla="*/ 2147483646 h 255"/>
                <a:gd name="T66" fmla="*/ 2147483646 w 299"/>
                <a:gd name="T67" fmla="*/ 2147483646 h 255"/>
                <a:gd name="T68" fmla="*/ 2147483646 w 299"/>
                <a:gd name="T69" fmla="*/ 2147483646 h 255"/>
                <a:gd name="T70" fmla="*/ 2147483646 w 299"/>
                <a:gd name="T71" fmla="*/ 2147483646 h 255"/>
                <a:gd name="T72" fmla="*/ 2147483646 w 299"/>
                <a:gd name="T73" fmla="*/ 2147483646 h 255"/>
                <a:gd name="T74" fmla="*/ 2147483646 w 299"/>
                <a:gd name="T75" fmla="*/ 2147483646 h 255"/>
                <a:gd name="T76" fmla="*/ 2147483646 w 299"/>
                <a:gd name="T77" fmla="*/ 2147483646 h 255"/>
                <a:gd name="T78" fmla="*/ 2147483646 w 299"/>
                <a:gd name="T79" fmla="*/ 2147483646 h 255"/>
                <a:gd name="T80" fmla="*/ 2147483646 w 299"/>
                <a:gd name="T81" fmla="*/ 2147483646 h 255"/>
                <a:gd name="T82" fmla="*/ 2147483646 w 299"/>
                <a:gd name="T83" fmla="*/ 2147483646 h 255"/>
                <a:gd name="T84" fmla="*/ 2147483646 w 299"/>
                <a:gd name="T85" fmla="*/ 2147483646 h 255"/>
                <a:gd name="T86" fmla="*/ 2147483646 w 299"/>
                <a:gd name="T87" fmla="*/ 2147483646 h 255"/>
                <a:gd name="T88" fmla="*/ 2147483646 w 299"/>
                <a:gd name="T89" fmla="*/ 2147483646 h 255"/>
                <a:gd name="T90" fmla="*/ 2147483646 w 299"/>
                <a:gd name="T91" fmla="*/ 2147483646 h 255"/>
                <a:gd name="T92" fmla="*/ 2147483646 w 299"/>
                <a:gd name="T93" fmla="*/ 2147483646 h 255"/>
                <a:gd name="T94" fmla="*/ 2147483646 w 299"/>
                <a:gd name="T95" fmla="*/ 2147483646 h 255"/>
                <a:gd name="T96" fmla="*/ 2147483646 w 299"/>
                <a:gd name="T97" fmla="*/ 2147483646 h 255"/>
                <a:gd name="T98" fmla="*/ 2147483646 w 299"/>
                <a:gd name="T99" fmla="*/ 2147483646 h 255"/>
                <a:gd name="T100" fmla="*/ 2147483646 w 299"/>
                <a:gd name="T101" fmla="*/ 2147483646 h 255"/>
                <a:gd name="T102" fmla="*/ 2147483646 w 299"/>
                <a:gd name="T103" fmla="*/ 2147483646 h 255"/>
                <a:gd name="T104" fmla="*/ 2147483646 w 299"/>
                <a:gd name="T105" fmla="*/ 2147483646 h 255"/>
                <a:gd name="T106" fmla="*/ 2147483646 w 299"/>
                <a:gd name="T107" fmla="*/ 2147483646 h 255"/>
                <a:gd name="T108" fmla="*/ 2147483646 w 299"/>
                <a:gd name="T109" fmla="*/ 2147483646 h 255"/>
                <a:gd name="T110" fmla="*/ 2147483646 w 299"/>
                <a:gd name="T111" fmla="*/ 2147483646 h 255"/>
                <a:gd name="T112" fmla="*/ 2147483646 w 299"/>
                <a:gd name="T113" fmla="*/ 2147483646 h 255"/>
                <a:gd name="T114" fmla="*/ 2147483646 w 299"/>
                <a:gd name="T115" fmla="*/ 2147483646 h 255"/>
                <a:gd name="T116" fmla="*/ 2147483646 w 299"/>
                <a:gd name="T117" fmla="*/ 2147483646 h 255"/>
                <a:gd name="T118" fmla="*/ 2147483646 w 299"/>
                <a:gd name="T119" fmla="*/ 2147483646 h 255"/>
                <a:gd name="T120" fmla="*/ 2147483646 w 299"/>
                <a:gd name="T121" fmla="*/ 0 h 25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99" h="255">
                  <a:moveTo>
                    <a:pt x="235" y="0"/>
                  </a:moveTo>
                  <a:cubicBezTo>
                    <a:pt x="234" y="3"/>
                    <a:pt x="232" y="5"/>
                    <a:pt x="230" y="7"/>
                  </a:cubicBezTo>
                  <a:cubicBezTo>
                    <a:pt x="228" y="9"/>
                    <a:pt x="224" y="11"/>
                    <a:pt x="224" y="11"/>
                  </a:cubicBezTo>
                  <a:cubicBezTo>
                    <a:pt x="220" y="18"/>
                    <a:pt x="209" y="17"/>
                    <a:pt x="202" y="18"/>
                  </a:cubicBezTo>
                  <a:cubicBezTo>
                    <a:pt x="198" y="21"/>
                    <a:pt x="193" y="22"/>
                    <a:pt x="189" y="24"/>
                  </a:cubicBezTo>
                  <a:cubicBezTo>
                    <a:pt x="183" y="20"/>
                    <a:pt x="174" y="18"/>
                    <a:pt x="167" y="16"/>
                  </a:cubicBezTo>
                  <a:cubicBezTo>
                    <a:pt x="164" y="15"/>
                    <a:pt x="158" y="13"/>
                    <a:pt x="158" y="13"/>
                  </a:cubicBezTo>
                  <a:cubicBezTo>
                    <a:pt x="151" y="14"/>
                    <a:pt x="147" y="16"/>
                    <a:pt x="140" y="18"/>
                  </a:cubicBezTo>
                  <a:cubicBezTo>
                    <a:pt x="130" y="25"/>
                    <a:pt x="116" y="24"/>
                    <a:pt x="105" y="28"/>
                  </a:cubicBezTo>
                  <a:cubicBezTo>
                    <a:pt x="99" y="36"/>
                    <a:pt x="100" y="46"/>
                    <a:pt x="107" y="53"/>
                  </a:cubicBezTo>
                  <a:cubicBezTo>
                    <a:pt x="104" y="59"/>
                    <a:pt x="97" y="60"/>
                    <a:pt x="91" y="62"/>
                  </a:cubicBezTo>
                  <a:cubicBezTo>
                    <a:pt x="83" y="60"/>
                    <a:pt x="77" y="64"/>
                    <a:pt x="69" y="65"/>
                  </a:cubicBezTo>
                  <a:cubicBezTo>
                    <a:pt x="62" y="76"/>
                    <a:pt x="42" y="73"/>
                    <a:pt x="32" y="73"/>
                  </a:cubicBezTo>
                  <a:cubicBezTo>
                    <a:pt x="25" y="75"/>
                    <a:pt x="22" y="71"/>
                    <a:pt x="15" y="73"/>
                  </a:cubicBezTo>
                  <a:cubicBezTo>
                    <a:pt x="13" y="78"/>
                    <a:pt x="20" y="88"/>
                    <a:pt x="16" y="91"/>
                  </a:cubicBezTo>
                  <a:cubicBezTo>
                    <a:pt x="14" y="96"/>
                    <a:pt x="39" y="94"/>
                    <a:pt x="40" y="98"/>
                  </a:cubicBezTo>
                  <a:cubicBezTo>
                    <a:pt x="44" y="103"/>
                    <a:pt x="46" y="118"/>
                    <a:pt x="39" y="121"/>
                  </a:cubicBezTo>
                  <a:cubicBezTo>
                    <a:pt x="35" y="121"/>
                    <a:pt x="21" y="122"/>
                    <a:pt x="18" y="123"/>
                  </a:cubicBezTo>
                  <a:cubicBezTo>
                    <a:pt x="10" y="123"/>
                    <a:pt x="10" y="127"/>
                    <a:pt x="4" y="132"/>
                  </a:cubicBezTo>
                  <a:cubicBezTo>
                    <a:pt x="1" y="136"/>
                    <a:pt x="0" y="149"/>
                    <a:pt x="0" y="154"/>
                  </a:cubicBezTo>
                  <a:cubicBezTo>
                    <a:pt x="0" y="159"/>
                    <a:pt x="2" y="159"/>
                    <a:pt x="6" y="162"/>
                  </a:cubicBezTo>
                  <a:cubicBezTo>
                    <a:pt x="9" y="170"/>
                    <a:pt x="19" y="171"/>
                    <a:pt x="27" y="175"/>
                  </a:cubicBezTo>
                  <a:cubicBezTo>
                    <a:pt x="29" y="180"/>
                    <a:pt x="38" y="180"/>
                    <a:pt x="35" y="184"/>
                  </a:cubicBezTo>
                  <a:cubicBezTo>
                    <a:pt x="36" y="190"/>
                    <a:pt x="34" y="198"/>
                    <a:pt x="35" y="205"/>
                  </a:cubicBezTo>
                  <a:cubicBezTo>
                    <a:pt x="36" y="212"/>
                    <a:pt x="35" y="222"/>
                    <a:pt x="38" y="226"/>
                  </a:cubicBezTo>
                  <a:cubicBezTo>
                    <a:pt x="41" y="230"/>
                    <a:pt x="47" y="227"/>
                    <a:pt x="53" y="229"/>
                  </a:cubicBezTo>
                  <a:cubicBezTo>
                    <a:pt x="60" y="232"/>
                    <a:pt x="66" y="235"/>
                    <a:pt x="73" y="238"/>
                  </a:cubicBezTo>
                  <a:cubicBezTo>
                    <a:pt x="76" y="247"/>
                    <a:pt x="91" y="244"/>
                    <a:pt x="97" y="246"/>
                  </a:cubicBezTo>
                  <a:cubicBezTo>
                    <a:pt x="101" y="249"/>
                    <a:pt x="111" y="248"/>
                    <a:pt x="116" y="249"/>
                  </a:cubicBezTo>
                  <a:cubicBezTo>
                    <a:pt x="119" y="251"/>
                    <a:pt x="127" y="252"/>
                    <a:pt x="131" y="253"/>
                  </a:cubicBezTo>
                  <a:cubicBezTo>
                    <a:pt x="137" y="252"/>
                    <a:pt x="145" y="250"/>
                    <a:pt x="151" y="250"/>
                  </a:cubicBezTo>
                  <a:cubicBezTo>
                    <a:pt x="157" y="250"/>
                    <a:pt x="162" y="255"/>
                    <a:pt x="167" y="255"/>
                  </a:cubicBezTo>
                  <a:cubicBezTo>
                    <a:pt x="176" y="253"/>
                    <a:pt x="176" y="255"/>
                    <a:pt x="184" y="252"/>
                  </a:cubicBezTo>
                  <a:cubicBezTo>
                    <a:pt x="190" y="248"/>
                    <a:pt x="196" y="246"/>
                    <a:pt x="203" y="242"/>
                  </a:cubicBezTo>
                  <a:cubicBezTo>
                    <a:pt x="213" y="243"/>
                    <a:pt x="214" y="246"/>
                    <a:pt x="222" y="243"/>
                  </a:cubicBezTo>
                  <a:cubicBezTo>
                    <a:pt x="228" y="239"/>
                    <a:pt x="238" y="230"/>
                    <a:pt x="241" y="226"/>
                  </a:cubicBezTo>
                  <a:cubicBezTo>
                    <a:pt x="243" y="219"/>
                    <a:pt x="241" y="221"/>
                    <a:pt x="247" y="218"/>
                  </a:cubicBezTo>
                  <a:cubicBezTo>
                    <a:pt x="248" y="215"/>
                    <a:pt x="254" y="211"/>
                    <a:pt x="254" y="211"/>
                  </a:cubicBezTo>
                  <a:cubicBezTo>
                    <a:pt x="256" y="206"/>
                    <a:pt x="257" y="203"/>
                    <a:pt x="262" y="201"/>
                  </a:cubicBezTo>
                  <a:cubicBezTo>
                    <a:pt x="263" y="197"/>
                    <a:pt x="265" y="197"/>
                    <a:pt x="269" y="195"/>
                  </a:cubicBezTo>
                  <a:cubicBezTo>
                    <a:pt x="268" y="190"/>
                    <a:pt x="266" y="191"/>
                    <a:pt x="263" y="187"/>
                  </a:cubicBezTo>
                  <a:cubicBezTo>
                    <a:pt x="263" y="185"/>
                    <a:pt x="264" y="183"/>
                    <a:pt x="265" y="182"/>
                  </a:cubicBezTo>
                  <a:cubicBezTo>
                    <a:pt x="266" y="181"/>
                    <a:pt x="267" y="182"/>
                    <a:pt x="268" y="179"/>
                  </a:cubicBezTo>
                  <a:cubicBezTo>
                    <a:pt x="269" y="175"/>
                    <a:pt x="271" y="165"/>
                    <a:pt x="272" y="161"/>
                  </a:cubicBezTo>
                  <a:cubicBezTo>
                    <a:pt x="273" y="157"/>
                    <a:pt x="272" y="155"/>
                    <a:pt x="274" y="153"/>
                  </a:cubicBezTo>
                  <a:cubicBezTo>
                    <a:pt x="276" y="151"/>
                    <a:pt x="280" y="149"/>
                    <a:pt x="283" y="147"/>
                  </a:cubicBezTo>
                  <a:cubicBezTo>
                    <a:pt x="285" y="144"/>
                    <a:pt x="293" y="143"/>
                    <a:pt x="293" y="143"/>
                  </a:cubicBezTo>
                  <a:cubicBezTo>
                    <a:pt x="294" y="141"/>
                    <a:pt x="299" y="144"/>
                    <a:pt x="296" y="139"/>
                  </a:cubicBezTo>
                  <a:cubicBezTo>
                    <a:pt x="293" y="134"/>
                    <a:pt x="281" y="117"/>
                    <a:pt x="275" y="112"/>
                  </a:cubicBezTo>
                  <a:cubicBezTo>
                    <a:pt x="269" y="107"/>
                    <a:pt x="266" y="112"/>
                    <a:pt x="262" y="110"/>
                  </a:cubicBezTo>
                  <a:cubicBezTo>
                    <a:pt x="258" y="108"/>
                    <a:pt x="253" y="103"/>
                    <a:pt x="251" y="102"/>
                  </a:cubicBezTo>
                  <a:cubicBezTo>
                    <a:pt x="249" y="101"/>
                    <a:pt x="248" y="105"/>
                    <a:pt x="247" y="102"/>
                  </a:cubicBezTo>
                  <a:cubicBezTo>
                    <a:pt x="246" y="99"/>
                    <a:pt x="245" y="89"/>
                    <a:pt x="246" y="85"/>
                  </a:cubicBezTo>
                  <a:cubicBezTo>
                    <a:pt x="247" y="81"/>
                    <a:pt x="252" y="78"/>
                    <a:pt x="255" y="76"/>
                  </a:cubicBezTo>
                  <a:cubicBezTo>
                    <a:pt x="257" y="73"/>
                    <a:pt x="266" y="71"/>
                    <a:pt x="266" y="71"/>
                  </a:cubicBezTo>
                  <a:cubicBezTo>
                    <a:pt x="273" y="63"/>
                    <a:pt x="266" y="54"/>
                    <a:pt x="261" y="47"/>
                  </a:cubicBezTo>
                  <a:cubicBezTo>
                    <a:pt x="258" y="40"/>
                    <a:pt x="252" y="33"/>
                    <a:pt x="250" y="29"/>
                  </a:cubicBezTo>
                  <a:cubicBezTo>
                    <a:pt x="248" y="25"/>
                    <a:pt x="248" y="24"/>
                    <a:pt x="247" y="22"/>
                  </a:cubicBezTo>
                  <a:cubicBezTo>
                    <a:pt x="246" y="20"/>
                    <a:pt x="246" y="20"/>
                    <a:pt x="244" y="17"/>
                  </a:cubicBezTo>
                  <a:cubicBezTo>
                    <a:pt x="242" y="11"/>
                    <a:pt x="243" y="9"/>
                    <a:pt x="238" y="6"/>
                  </a:cubicBezTo>
                  <a:cubicBezTo>
                    <a:pt x="237" y="2"/>
                    <a:pt x="233" y="3"/>
                    <a:pt x="235" y="0"/>
                  </a:cubicBezTo>
                  <a:close/>
                </a:path>
              </a:pathLst>
            </a:custGeom>
            <a:solidFill>
              <a:srgbClr val="FF0000">
                <a:alpha val="50195"/>
              </a:srgbClr>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ja-JP" altLang="en-US"/>
            </a:p>
          </p:txBody>
        </p:sp>
        <p:sp>
          <p:nvSpPr>
            <p:cNvPr id="15" name="Freeform 72" descr="エリア普代変電所">
              <a:extLst>
                <a:ext uri="{FF2B5EF4-FFF2-40B4-BE49-F238E27FC236}">
                  <a16:creationId xmlns:a16="http://schemas.microsoft.com/office/drawing/2014/main" id="{AFDB64FB-E105-4B47-BC52-B264B80302BD}"/>
                </a:ext>
              </a:extLst>
            </p:cNvPr>
            <p:cNvSpPr>
              <a:spLocks/>
            </p:cNvSpPr>
            <p:nvPr/>
          </p:nvSpPr>
          <p:spPr bwMode="auto">
            <a:xfrm>
              <a:off x="7296150" y="2847975"/>
              <a:ext cx="1362075" cy="1466850"/>
            </a:xfrm>
            <a:custGeom>
              <a:avLst/>
              <a:gdLst>
                <a:gd name="T0" fmla="*/ 2147483646 w 150"/>
                <a:gd name="T1" fmla="*/ 0 h 166"/>
                <a:gd name="T2" fmla="*/ 2147483646 w 150"/>
                <a:gd name="T3" fmla="*/ 2147483646 h 166"/>
                <a:gd name="T4" fmla="*/ 2147483646 w 150"/>
                <a:gd name="T5" fmla="*/ 2147483646 h 166"/>
                <a:gd name="T6" fmla="*/ 2147483646 w 150"/>
                <a:gd name="T7" fmla="*/ 2147483646 h 166"/>
                <a:gd name="T8" fmla="*/ 2147483646 w 150"/>
                <a:gd name="T9" fmla="*/ 2147483646 h 166"/>
                <a:gd name="T10" fmla="*/ 2147483646 w 150"/>
                <a:gd name="T11" fmla="*/ 2147483646 h 166"/>
                <a:gd name="T12" fmla="*/ 2147483646 w 150"/>
                <a:gd name="T13" fmla="*/ 2147483646 h 166"/>
                <a:gd name="T14" fmla="*/ 2147483646 w 150"/>
                <a:gd name="T15" fmla="*/ 2147483646 h 166"/>
                <a:gd name="T16" fmla="*/ 0 w 150"/>
                <a:gd name="T17" fmla="*/ 2147483646 h 166"/>
                <a:gd name="T18" fmla="*/ 2147483646 w 150"/>
                <a:gd name="T19" fmla="*/ 2147483646 h 166"/>
                <a:gd name="T20" fmla="*/ 2147483646 w 150"/>
                <a:gd name="T21" fmla="*/ 2147483646 h 166"/>
                <a:gd name="T22" fmla="*/ 2147483646 w 150"/>
                <a:gd name="T23" fmla="*/ 2147483646 h 166"/>
                <a:gd name="T24" fmla="*/ 2147483646 w 150"/>
                <a:gd name="T25" fmla="*/ 2147483646 h 166"/>
                <a:gd name="T26" fmla="*/ 2147483646 w 150"/>
                <a:gd name="T27" fmla="*/ 2147483646 h 166"/>
                <a:gd name="T28" fmla="*/ 2147483646 w 150"/>
                <a:gd name="T29" fmla="*/ 2147483646 h 166"/>
                <a:gd name="T30" fmla="*/ 2147483646 w 150"/>
                <a:gd name="T31" fmla="*/ 2147483646 h 166"/>
                <a:gd name="T32" fmla="*/ 2147483646 w 150"/>
                <a:gd name="T33" fmla="*/ 2147483646 h 166"/>
                <a:gd name="T34" fmla="*/ 2147483646 w 150"/>
                <a:gd name="T35" fmla="*/ 2147483646 h 166"/>
                <a:gd name="T36" fmla="*/ 2147483646 w 150"/>
                <a:gd name="T37" fmla="*/ 2147483646 h 166"/>
                <a:gd name="T38" fmla="*/ 2147483646 w 150"/>
                <a:gd name="T39" fmla="*/ 2147483646 h 166"/>
                <a:gd name="T40" fmla="*/ 2147483646 w 150"/>
                <a:gd name="T41" fmla="*/ 2147483646 h 166"/>
                <a:gd name="T42" fmla="*/ 2147483646 w 150"/>
                <a:gd name="T43" fmla="*/ 2147483646 h 166"/>
                <a:gd name="T44" fmla="*/ 2147483646 w 150"/>
                <a:gd name="T45" fmla="*/ 2147483646 h 166"/>
                <a:gd name="T46" fmla="*/ 2147483646 w 150"/>
                <a:gd name="T47" fmla="*/ 2147483646 h 166"/>
                <a:gd name="T48" fmla="*/ 2147483646 w 150"/>
                <a:gd name="T49" fmla="*/ 2147483646 h 166"/>
                <a:gd name="T50" fmla="*/ 2147483646 w 150"/>
                <a:gd name="T51" fmla="*/ 2147483646 h 166"/>
                <a:gd name="T52" fmla="*/ 2147483646 w 150"/>
                <a:gd name="T53" fmla="*/ 2147483646 h 166"/>
                <a:gd name="T54" fmla="*/ 2147483646 w 150"/>
                <a:gd name="T55" fmla="*/ 2147483646 h 166"/>
                <a:gd name="T56" fmla="*/ 2147483646 w 150"/>
                <a:gd name="T57" fmla="*/ 2147483646 h 166"/>
                <a:gd name="T58" fmla="*/ 2147483646 w 150"/>
                <a:gd name="T59" fmla="*/ 2147483646 h 166"/>
                <a:gd name="T60" fmla="*/ 2147483646 w 150"/>
                <a:gd name="T61" fmla="*/ 2147483646 h 166"/>
                <a:gd name="T62" fmla="*/ 2147483646 w 150"/>
                <a:gd name="T63" fmla="*/ 0 h 1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0" h="166">
                  <a:moveTo>
                    <a:pt x="53" y="0"/>
                  </a:moveTo>
                  <a:cubicBezTo>
                    <a:pt x="49" y="3"/>
                    <a:pt x="41" y="6"/>
                    <a:pt x="38" y="9"/>
                  </a:cubicBezTo>
                  <a:cubicBezTo>
                    <a:pt x="31" y="16"/>
                    <a:pt x="27" y="29"/>
                    <a:pt x="18" y="33"/>
                  </a:cubicBezTo>
                  <a:cubicBezTo>
                    <a:pt x="16" y="37"/>
                    <a:pt x="14" y="39"/>
                    <a:pt x="10" y="40"/>
                  </a:cubicBezTo>
                  <a:cubicBezTo>
                    <a:pt x="8" y="44"/>
                    <a:pt x="8" y="46"/>
                    <a:pt x="4" y="47"/>
                  </a:cubicBezTo>
                  <a:cubicBezTo>
                    <a:pt x="2" y="52"/>
                    <a:pt x="4" y="57"/>
                    <a:pt x="3" y="63"/>
                  </a:cubicBezTo>
                  <a:cubicBezTo>
                    <a:pt x="10" y="68"/>
                    <a:pt x="8" y="65"/>
                    <a:pt x="11" y="70"/>
                  </a:cubicBezTo>
                  <a:cubicBezTo>
                    <a:pt x="15" y="87"/>
                    <a:pt x="10" y="102"/>
                    <a:pt x="4" y="118"/>
                  </a:cubicBezTo>
                  <a:cubicBezTo>
                    <a:pt x="3" y="127"/>
                    <a:pt x="3" y="136"/>
                    <a:pt x="0" y="144"/>
                  </a:cubicBezTo>
                  <a:cubicBezTo>
                    <a:pt x="2" y="156"/>
                    <a:pt x="16" y="157"/>
                    <a:pt x="27" y="160"/>
                  </a:cubicBezTo>
                  <a:cubicBezTo>
                    <a:pt x="37" y="166"/>
                    <a:pt x="36" y="164"/>
                    <a:pt x="52" y="162"/>
                  </a:cubicBezTo>
                  <a:cubicBezTo>
                    <a:pt x="58" y="160"/>
                    <a:pt x="60" y="154"/>
                    <a:pt x="65" y="151"/>
                  </a:cubicBezTo>
                  <a:cubicBezTo>
                    <a:pt x="69" y="148"/>
                    <a:pt x="75" y="150"/>
                    <a:pt x="80" y="150"/>
                  </a:cubicBezTo>
                  <a:cubicBezTo>
                    <a:pt x="86" y="146"/>
                    <a:pt x="89" y="141"/>
                    <a:pt x="97" y="139"/>
                  </a:cubicBezTo>
                  <a:cubicBezTo>
                    <a:pt x="103" y="135"/>
                    <a:pt x="119" y="138"/>
                    <a:pt x="128" y="136"/>
                  </a:cubicBezTo>
                  <a:cubicBezTo>
                    <a:pt x="129" y="132"/>
                    <a:pt x="130" y="129"/>
                    <a:pt x="132" y="125"/>
                  </a:cubicBezTo>
                  <a:cubicBezTo>
                    <a:pt x="135" y="122"/>
                    <a:pt x="146" y="126"/>
                    <a:pt x="148" y="123"/>
                  </a:cubicBezTo>
                  <a:cubicBezTo>
                    <a:pt x="150" y="120"/>
                    <a:pt x="145" y="109"/>
                    <a:pt x="144" y="105"/>
                  </a:cubicBezTo>
                  <a:cubicBezTo>
                    <a:pt x="143" y="101"/>
                    <a:pt x="141" y="100"/>
                    <a:pt x="140" y="97"/>
                  </a:cubicBezTo>
                  <a:cubicBezTo>
                    <a:pt x="139" y="94"/>
                    <a:pt x="137" y="90"/>
                    <a:pt x="136" y="87"/>
                  </a:cubicBezTo>
                  <a:cubicBezTo>
                    <a:pt x="134" y="84"/>
                    <a:pt x="133" y="79"/>
                    <a:pt x="133" y="79"/>
                  </a:cubicBezTo>
                  <a:cubicBezTo>
                    <a:pt x="132" y="77"/>
                    <a:pt x="131" y="78"/>
                    <a:pt x="129" y="77"/>
                  </a:cubicBezTo>
                  <a:cubicBezTo>
                    <a:pt x="127" y="76"/>
                    <a:pt x="125" y="72"/>
                    <a:pt x="123" y="70"/>
                  </a:cubicBezTo>
                  <a:cubicBezTo>
                    <a:pt x="121" y="68"/>
                    <a:pt x="122" y="67"/>
                    <a:pt x="119" y="66"/>
                  </a:cubicBezTo>
                  <a:cubicBezTo>
                    <a:pt x="116" y="65"/>
                    <a:pt x="110" y="65"/>
                    <a:pt x="107" y="64"/>
                  </a:cubicBezTo>
                  <a:cubicBezTo>
                    <a:pt x="102" y="61"/>
                    <a:pt x="101" y="61"/>
                    <a:pt x="100" y="60"/>
                  </a:cubicBezTo>
                  <a:cubicBezTo>
                    <a:pt x="99" y="59"/>
                    <a:pt x="101" y="59"/>
                    <a:pt x="100" y="57"/>
                  </a:cubicBezTo>
                  <a:cubicBezTo>
                    <a:pt x="99" y="52"/>
                    <a:pt x="97" y="50"/>
                    <a:pt x="93" y="46"/>
                  </a:cubicBezTo>
                  <a:cubicBezTo>
                    <a:pt x="91" y="43"/>
                    <a:pt x="89" y="41"/>
                    <a:pt x="87" y="39"/>
                  </a:cubicBezTo>
                  <a:cubicBezTo>
                    <a:pt x="85" y="37"/>
                    <a:pt x="84" y="38"/>
                    <a:pt x="81" y="35"/>
                  </a:cubicBezTo>
                  <a:cubicBezTo>
                    <a:pt x="78" y="32"/>
                    <a:pt x="71" y="24"/>
                    <a:pt x="66" y="18"/>
                  </a:cubicBezTo>
                  <a:cubicBezTo>
                    <a:pt x="61" y="12"/>
                    <a:pt x="58" y="1"/>
                    <a:pt x="53" y="0"/>
                  </a:cubicBezTo>
                  <a:close/>
                </a:path>
              </a:pathLst>
            </a:custGeom>
            <a:solidFill>
              <a:srgbClr val="FF0000">
                <a:alpha val="50195"/>
              </a:srgbClr>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ja-JP" altLang="en-US"/>
            </a:p>
          </p:txBody>
        </p:sp>
      </p:grpSp>
      <p:sp>
        <p:nvSpPr>
          <p:cNvPr id="27" name="テキスト ボックス 26">
            <a:extLst>
              <a:ext uri="{FF2B5EF4-FFF2-40B4-BE49-F238E27FC236}">
                <a16:creationId xmlns:a16="http://schemas.microsoft.com/office/drawing/2014/main" id="{0CE97057-083C-4D9B-94A8-E9032FEA39F3}"/>
              </a:ext>
            </a:extLst>
          </p:cNvPr>
          <p:cNvSpPr txBox="1"/>
          <p:nvPr/>
        </p:nvSpPr>
        <p:spPr>
          <a:xfrm>
            <a:off x="251520" y="6001772"/>
            <a:ext cx="7545655" cy="523220"/>
          </a:xfrm>
          <a:prstGeom prst="rect">
            <a:avLst/>
          </a:prstGeom>
          <a:noFill/>
        </p:spPr>
        <p:txBody>
          <a:bodyPr wrap="none" rtlCol="0">
            <a:spAutoFit/>
          </a:bodyPr>
          <a:lstStyle/>
          <a:p>
            <a:r>
              <a:rPr lang="ja-JP" altLang="en-US" sz="1400" dirty="0">
                <a:latin typeface="ＭＳ ゴシック" panose="020B0609070205080204" pitchFamily="49" charset="-128"/>
                <a:ea typeface="ＭＳ ゴシック" panose="020B0609070205080204" pitchFamily="49" charset="-128"/>
              </a:rPr>
              <a:t>（注）対象となる市町村および対象エリアの詳細はお問い合わせください。</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a:t>
            </a:r>
            <a:r>
              <a:rPr lang="ja-JP" altLang="en-US" sz="1400" dirty="0">
                <a:highlight>
                  <a:srgbClr val="00FFFF"/>
                </a:highlight>
                <a:latin typeface="ＭＳ ゴシック" panose="020B0609070205080204" pitchFamily="49" charset="-128"/>
                <a:ea typeface="ＭＳ ゴシック" panose="020B0609070205080204" pitchFamily="49" charset="-128"/>
              </a:rPr>
              <a:t>増強対象となる設備又は当該設備の下位系統に連系している電源が対象となります。</a:t>
            </a:r>
            <a:endParaRPr lang="en-US" altLang="ja-JP" sz="1400" dirty="0">
              <a:highlight>
                <a:srgbClr val="00FFFF"/>
              </a:highlight>
              <a:latin typeface="ＭＳ ゴシック" panose="020B0609070205080204" pitchFamily="49" charset="-128"/>
              <a:ea typeface="ＭＳ ゴシック" panose="020B0609070205080204" pitchFamily="49" charset="-128"/>
            </a:endParaRPr>
          </a:p>
        </p:txBody>
      </p:sp>
      <p:sp>
        <p:nvSpPr>
          <p:cNvPr id="29" name="タイトル 1">
            <a:extLst>
              <a:ext uri="{FF2B5EF4-FFF2-40B4-BE49-F238E27FC236}">
                <a16:creationId xmlns:a16="http://schemas.microsoft.com/office/drawing/2014/main" id="{1E893DFE-9A31-47E8-8712-EBE5848516B8}"/>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混雑緩和プロセスの募集対象エリア（公表例）</a:t>
            </a:r>
          </a:p>
        </p:txBody>
      </p:sp>
      <p:sp>
        <p:nvSpPr>
          <p:cNvPr id="2" name="スライド番号プレースホルダー 1">
            <a:extLst>
              <a:ext uri="{FF2B5EF4-FFF2-40B4-BE49-F238E27FC236}">
                <a16:creationId xmlns:a16="http://schemas.microsoft.com/office/drawing/2014/main" id="{813ECBF2-89B0-44BD-A8FE-A4CF01285AA7}"/>
              </a:ext>
            </a:extLst>
          </p:cNvPr>
          <p:cNvSpPr>
            <a:spLocks noGrp="1"/>
          </p:cNvSpPr>
          <p:nvPr>
            <p:ph type="sldNum" sz="quarter" idx="12"/>
          </p:nvPr>
        </p:nvSpPr>
        <p:spPr/>
        <p:txBody>
          <a:bodyPr/>
          <a:lstStyle/>
          <a:p>
            <a:fld id="{93BFBB67-65D9-41FE-9A68-552F2131D4B7}" type="slidenum">
              <a:rPr kumimoji="1" lang="ja-JP" altLang="en-US" smtClean="0"/>
              <a:t>7</a:t>
            </a:fld>
            <a:endParaRPr kumimoji="1" lang="ja-JP" altLang="en-US"/>
          </a:p>
        </p:txBody>
      </p:sp>
    </p:spTree>
    <p:extLst>
      <p:ext uri="{BB962C8B-B14F-4D97-AF65-F5344CB8AC3E}">
        <p14:creationId xmlns:p14="http://schemas.microsoft.com/office/powerpoint/2010/main" val="1609275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E89395D-2AC1-443F-BA1F-0764E7910AA5}"/>
              </a:ext>
            </a:extLst>
          </p:cNvPr>
          <p:cNvSpPr txBox="1"/>
          <p:nvPr/>
        </p:nvSpPr>
        <p:spPr>
          <a:xfrm>
            <a:off x="303797" y="650492"/>
            <a:ext cx="8661548" cy="2739211"/>
          </a:xfrm>
          <a:prstGeom prst="rect">
            <a:avLst/>
          </a:prstGeom>
          <a:noFill/>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（別紙３）提出・問合せ先（窓口）</a:t>
            </a:r>
            <a:endParaRPr lang="en-US" altLang="ja-JP" dirty="0">
              <a:latin typeface="ＭＳ ゴシック" panose="020B0609070205080204" pitchFamily="49" charset="-128"/>
              <a:ea typeface="ＭＳ ゴシック" panose="020B0609070205080204" pitchFamily="49" charset="-128"/>
            </a:endParaRPr>
          </a:p>
          <a:p>
            <a:r>
              <a:rPr lang="ja-JP" altLang="en-US" sz="1400" dirty="0">
                <a:latin typeface="ＭＳ 明朝" panose="02020609040205080304" pitchFamily="17" charset="-128"/>
                <a:ea typeface="ＭＳ 明朝" panose="02020609040205080304" pitchFamily="17" charset="-128"/>
              </a:rPr>
              <a:t> </a:t>
            </a:r>
          </a:p>
          <a:p>
            <a:r>
              <a:rPr lang="ja-JP" altLang="en-US" sz="1400" dirty="0">
                <a:latin typeface="ＭＳ ゴシック" panose="020B0609070205080204" pitchFamily="49" charset="-128"/>
                <a:ea typeface="ＭＳ ゴシック" panose="020B0609070205080204" pitchFamily="49" charset="-128"/>
              </a:rPr>
              <a:t>１ 提出先（「応募申込書」・「概要検討結果に関する情報の提供依頼書　兼　秘密保持誓約書」）</a:t>
            </a:r>
          </a:p>
          <a:p>
            <a:r>
              <a:rPr lang="ja-JP" altLang="en-US" sz="1400" dirty="0">
                <a:latin typeface="ＭＳ ゴシック" panose="020B0609070205080204" pitchFamily="49" charset="-128"/>
                <a:ea typeface="ＭＳ ゴシック" panose="020B0609070205080204" pitchFamily="49" charset="-128"/>
              </a:rPr>
              <a:t>　</a:t>
            </a:r>
            <a:r>
              <a:rPr lang="ja-JP" altLang="en-US" sz="1400" dirty="0">
                <a:latin typeface="ＭＳ 明朝" panose="02020609040205080304" pitchFamily="17" charset="-128"/>
                <a:ea typeface="ＭＳ 明朝" panose="02020609040205080304" pitchFamily="17" charset="-128"/>
              </a:rPr>
              <a:t>・ネットワークサービスセンター●●グループ </a:t>
            </a:r>
          </a:p>
          <a:p>
            <a:r>
              <a:rPr lang="ja-JP" altLang="en-US" sz="1400" dirty="0">
                <a:latin typeface="ＭＳ 明朝" panose="02020609040205080304" pitchFamily="17" charset="-128"/>
                <a:ea typeface="ＭＳ 明朝" panose="02020609040205080304" pitchFamily="17" charset="-128"/>
              </a:rPr>
              <a:t>　　　住　所：</a:t>
            </a:r>
            <a:r>
              <a:rPr lang="zh-TW" altLang="en-US" sz="1400" dirty="0">
                <a:latin typeface="ＭＳ 明朝" panose="02020609040205080304" pitchFamily="17" charset="-128"/>
                <a:ea typeface="ＭＳ 明朝" panose="02020609040205080304" pitchFamily="17" charset="-128"/>
              </a:rPr>
              <a:t>〒</a:t>
            </a:r>
            <a:r>
              <a:rPr lang="en-US" altLang="zh-TW" sz="1400" dirty="0">
                <a:latin typeface="ＭＳ 明朝" panose="02020609040205080304" pitchFamily="17" charset="-128"/>
                <a:ea typeface="ＭＳ 明朝" panose="02020609040205080304" pitchFamily="17" charset="-128"/>
              </a:rPr>
              <a:t>XXX-XXXX ●●</a:t>
            </a:r>
            <a:r>
              <a:rPr lang="zh-TW" altLang="en-US" sz="1400" dirty="0">
                <a:latin typeface="ＭＳ 明朝" panose="02020609040205080304" pitchFamily="17" charset="-128"/>
                <a:ea typeface="ＭＳ 明朝" panose="02020609040205080304" pitchFamily="17" charset="-128"/>
              </a:rPr>
              <a:t>県●●市●●</a:t>
            </a:r>
            <a:r>
              <a:rPr lang="en-US" altLang="zh-TW" sz="1400" dirty="0">
                <a:latin typeface="ＭＳ 明朝" panose="02020609040205080304" pitchFamily="17" charset="-128"/>
                <a:ea typeface="ＭＳ 明朝" panose="02020609040205080304" pitchFamily="17" charset="-128"/>
              </a:rPr>
              <a:t>XX-XX</a:t>
            </a:r>
          </a:p>
          <a:p>
            <a:r>
              <a:rPr lang="ja-JP" altLang="en-US" sz="1400" dirty="0">
                <a:latin typeface="ＭＳ 明朝" panose="02020609040205080304" pitchFamily="17" charset="-128"/>
                <a:ea typeface="ＭＳ 明朝" panose="02020609040205080304" pitchFamily="17" charset="-128"/>
              </a:rPr>
              <a:t>　　　</a:t>
            </a:r>
            <a:r>
              <a:rPr lang="en-US" altLang="ja-JP" sz="1400" dirty="0">
                <a:latin typeface="ＭＳ 明朝" panose="02020609040205080304" pitchFamily="17" charset="-128"/>
                <a:ea typeface="ＭＳ 明朝" panose="02020609040205080304" pitchFamily="17" charset="-128"/>
              </a:rPr>
              <a:t>E-mail</a:t>
            </a:r>
            <a:r>
              <a:rPr lang="ja-JP" altLang="en-US" sz="1400" dirty="0">
                <a:latin typeface="ＭＳ 明朝" panose="02020609040205080304" pitchFamily="17" charset="-128"/>
                <a:ea typeface="ＭＳ 明朝" panose="02020609040205080304" pitchFamily="17" charset="-128"/>
              </a:rPr>
              <a:t>：</a:t>
            </a:r>
            <a:r>
              <a:rPr lang="en-US" altLang="ja-JP" sz="1400" dirty="0">
                <a:latin typeface="ＭＳ 明朝" panose="02020609040205080304" pitchFamily="17" charset="-128"/>
                <a:ea typeface="ＭＳ 明朝" panose="02020609040205080304" pitchFamily="17" charset="-128"/>
              </a:rPr>
              <a:t>XXXXX</a:t>
            </a:r>
            <a:r>
              <a:rPr lang="ja-JP" altLang="en-US" sz="1400" dirty="0">
                <a:latin typeface="ＭＳ 明朝" panose="02020609040205080304" pitchFamily="17" charset="-128"/>
                <a:ea typeface="ＭＳ 明朝" panose="02020609040205080304" pitchFamily="17" charset="-128"/>
              </a:rPr>
              <a:t>＠</a:t>
            </a:r>
            <a:r>
              <a:rPr lang="en-US" altLang="ja-JP" sz="1400" dirty="0">
                <a:latin typeface="ＭＳ 明朝" panose="02020609040205080304" pitchFamily="17" charset="-128"/>
                <a:ea typeface="ＭＳ 明朝" panose="02020609040205080304" pitchFamily="17" charset="-128"/>
              </a:rPr>
              <a:t>XXX.co.jp</a:t>
            </a:r>
            <a:br>
              <a:rPr lang="en-US" altLang="zh-TW" sz="1400" dirty="0">
                <a:latin typeface="ＭＳ 明朝" panose="02020609040205080304" pitchFamily="17" charset="-128"/>
                <a:ea typeface="ＭＳ 明朝" panose="02020609040205080304" pitchFamily="17" charset="-128"/>
              </a:rPr>
            </a:br>
            <a:r>
              <a:rPr lang="ja-JP" altLang="en-US" sz="1400" dirty="0">
                <a:latin typeface="ＭＳ 明朝" panose="02020609040205080304" pitchFamily="17" charset="-128"/>
                <a:ea typeface="ＭＳ 明朝" panose="02020609040205080304" pitchFamily="17" charset="-128"/>
              </a:rPr>
              <a:t>　　　</a:t>
            </a:r>
            <a:r>
              <a:rPr lang="zh-TW" altLang="en-US" sz="1400" dirty="0">
                <a:latin typeface="ＭＳ 明朝" panose="02020609040205080304" pitchFamily="17" charset="-128"/>
                <a:ea typeface="ＭＳ 明朝" panose="02020609040205080304" pitchFamily="17" charset="-128"/>
              </a:rPr>
              <a:t>電</a:t>
            </a:r>
            <a:r>
              <a:rPr lang="ja-JP" altLang="en-US" sz="1400" dirty="0">
                <a:latin typeface="ＭＳ 明朝" panose="02020609040205080304" pitchFamily="17" charset="-128"/>
                <a:ea typeface="ＭＳ 明朝" panose="02020609040205080304" pitchFamily="17" charset="-128"/>
              </a:rPr>
              <a:t>　</a:t>
            </a:r>
            <a:r>
              <a:rPr lang="zh-TW" altLang="en-US" sz="1400" dirty="0">
                <a:latin typeface="ＭＳ 明朝" panose="02020609040205080304" pitchFamily="17" charset="-128"/>
                <a:ea typeface="ＭＳ 明朝" panose="02020609040205080304" pitchFamily="17" charset="-128"/>
              </a:rPr>
              <a:t>話：</a:t>
            </a:r>
            <a:r>
              <a:rPr lang="en-US" altLang="zh-TW" sz="1400" dirty="0">
                <a:latin typeface="ＭＳ 明朝" panose="02020609040205080304" pitchFamily="17" charset="-128"/>
                <a:ea typeface="ＭＳ 明朝" panose="02020609040205080304" pitchFamily="17" charset="-128"/>
              </a:rPr>
              <a:t>XXX</a:t>
            </a:r>
            <a:r>
              <a:rPr lang="zh-TW" altLang="en-US" sz="1400" dirty="0">
                <a:latin typeface="ＭＳ 明朝" panose="02020609040205080304" pitchFamily="17" charset="-128"/>
                <a:ea typeface="ＭＳ 明朝" panose="02020609040205080304" pitchFamily="17" charset="-128"/>
              </a:rPr>
              <a:t>（</a:t>
            </a:r>
            <a:r>
              <a:rPr lang="en-US" altLang="zh-TW" sz="1400" dirty="0">
                <a:latin typeface="ＭＳ 明朝" panose="02020609040205080304" pitchFamily="17" charset="-128"/>
                <a:ea typeface="ＭＳ 明朝" panose="02020609040205080304" pitchFamily="17" charset="-128"/>
              </a:rPr>
              <a:t>XXX</a:t>
            </a:r>
            <a:r>
              <a:rPr lang="zh-TW" altLang="en-US" sz="1400" dirty="0">
                <a:latin typeface="ＭＳ 明朝" panose="02020609040205080304" pitchFamily="17" charset="-128"/>
                <a:ea typeface="ＭＳ 明朝" panose="02020609040205080304" pitchFamily="17" charset="-128"/>
              </a:rPr>
              <a:t>）</a:t>
            </a:r>
            <a:r>
              <a:rPr lang="en-US" altLang="zh-TW" sz="1400" dirty="0">
                <a:latin typeface="ＭＳ 明朝" panose="02020609040205080304" pitchFamily="17" charset="-128"/>
                <a:ea typeface="ＭＳ 明朝" panose="02020609040205080304" pitchFamily="17" charset="-128"/>
              </a:rPr>
              <a:t>XXXX </a:t>
            </a:r>
          </a:p>
          <a:p>
            <a:endParaRPr lang="en-US" altLang="ja-JP" sz="1400" dirty="0">
              <a:latin typeface="ＭＳ 明朝" panose="02020609040205080304" pitchFamily="17" charset="-128"/>
              <a:ea typeface="ＭＳ 明朝" panose="02020609040205080304" pitchFamily="17" charset="-128"/>
            </a:endParaRPr>
          </a:p>
          <a:p>
            <a:endParaRPr lang="en-US" altLang="ja-JP" sz="1400" dirty="0">
              <a:latin typeface="ＭＳ 明朝" panose="02020609040205080304" pitchFamily="17" charset="-128"/>
              <a:ea typeface="ＭＳ 明朝" panose="02020609040205080304" pitchFamily="17" charset="-128"/>
            </a:endParaRPr>
          </a:p>
          <a:p>
            <a:r>
              <a:rPr lang="ja-JP" altLang="en-US" sz="1400" dirty="0">
                <a:latin typeface="ＭＳ ゴシック" panose="020B0609070205080204" pitchFamily="49" charset="-128"/>
                <a:ea typeface="ＭＳ ゴシック" panose="020B0609070205080204" pitchFamily="49" charset="-128"/>
              </a:rPr>
              <a:t>２ 問合せ</a:t>
            </a:r>
            <a:r>
              <a:rPr lang="ja-JP" altLang="en-US" sz="1400" dirty="0">
                <a:latin typeface="ＭＳ 明朝" panose="02020609040205080304" pitchFamily="17" charset="-128"/>
                <a:ea typeface="ＭＳ 明朝" panose="02020609040205080304" pitchFamily="17" charset="-128"/>
              </a:rPr>
              <a:t> </a:t>
            </a:r>
          </a:p>
          <a:p>
            <a:r>
              <a:rPr lang="ja-JP" altLang="en-US" sz="1400" dirty="0">
                <a:latin typeface="ＭＳ 明朝" panose="02020609040205080304" pitchFamily="17" charset="-128"/>
                <a:ea typeface="ＭＳ 明朝" panose="02020609040205080304" pitchFamily="17" charset="-128"/>
              </a:rPr>
              <a:t>　　・本プロセスに関するご質問は、●●電力ネットワークのお問合せフォームよりお問合せください。 </a:t>
            </a:r>
          </a:p>
          <a:p>
            <a:r>
              <a:rPr lang="ja-JP" altLang="en-US" sz="1400" dirty="0">
                <a:latin typeface="ＭＳ 明朝" panose="02020609040205080304" pitchFamily="17" charset="-128"/>
                <a:ea typeface="ＭＳ 明朝" panose="02020609040205080304" pitchFamily="17" charset="-128"/>
              </a:rPr>
              <a:t>　　　●●電力ネットワーク：</a:t>
            </a:r>
            <a:r>
              <a:rPr lang="en-US" altLang="ja-JP" sz="1400" dirty="0">
                <a:latin typeface="ＭＳ 明朝" panose="02020609040205080304" pitchFamily="17" charset="-128"/>
                <a:ea typeface="ＭＳ 明朝" panose="02020609040205080304" pitchFamily="17" charset="-128"/>
              </a:rPr>
              <a:t>http://www. ●●●●●●●●●●●.html </a:t>
            </a:r>
            <a:endParaRPr lang="ja-JP" altLang="en-US" sz="1400" dirty="0">
              <a:latin typeface="ＭＳ 明朝" panose="02020609040205080304" pitchFamily="17" charset="-128"/>
              <a:ea typeface="ＭＳ 明朝" panose="02020609040205080304" pitchFamily="17" charset="-128"/>
            </a:endParaRPr>
          </a:p>
        </p:txBody>
      </p:sp>
      <p:sp>
        <p:nvSpPr>
          <p:cNvPr id="4" name="タイトル 1">
            <a:extLst>
              <a:ext uri="{FF2B5EF4-FFF2-40B4-BE49-F238E27FC236}">
                <a16:creationId xmlns:a16="http://schemas.microsoft.com/office/drawing/2014/main" id="{BC392ADA-BA9F-4328-B3BF-F969617A332E}"/>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混雑緩和プロセスの提出・問合せ先（窓口）（公表例）</a:t>
            </a:r>
          </a:p>
        </p:txBody>
      </p:sp>
      <p:sp>
        <p:nvSpPr>
          <p:cNvPr id="2" name="スライド番号プレースホルダー 1">
            <a:extLst>
              <a:ext uri="{FF2B5EF4-FFF2-40B4-BE49-F238E27FC236}">
                <a16:creationId xmlns:a16="http://schemas.microsoft.com/office/drawing/2014/main" id="{B2BBADB9-9CF1-4FA2-8027-D44E9D062A37}"/>
              </a:ext>
            </a:extLst>
          </p:cNvPr>
          <p:cNvSpPr>
            <a:spLocks noGrp="1"/>
          </p:cNvSpPr>
          <p:nvPr>
            <p:ph type="sldNum" sz="quarter" idx="12"/>
          </p:nvPr>
        </p:nvSpPr>
        <p:spPr/>
        <p:txBody>
          <a:bodyPr/>
          <a:lstStyle/>
          <a:p>
            <a:fld id="{93BFBB67-65D9-41FE-9A68-552F2131D4B7}" type="slidenum">
              <a:rPr kumimoji="1" lang="ja-JP" altLang="en-US" smtClean="0"/>
              <a:t>8</a:t>
            </a:fld>
            <a:endParaRPr kumimoji="1" lang="ja-JP" altLang="en-US"/>
          </a:p>
        </p:txBody>
      </p:sp>
    </p:spTree>
    <p:extLst>
      <p:ext uri="{BB962C8B-B14F-4D97-AF65-F5344CB8AC3E}">
        <p14:creationId xmlns:p14="http://schemas.microsoft.com/office/powerpoint/2010/main" val="161587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41AC899-4FD9-4E40-ACEB-7A5E4B513F47}"/>
              </a:ext>
            </a:extLst>
          </p:cNvPr>
          <p:cNvSpPr txBox="1"/>
          <p:nvPr/>
        </p:nvSpPr>
        <p:spPr>
          <a:xfrm>
            <a:off x="302940" y="650492"/>
            <a:ext cx="8661548" cy="1938992"/>
          </a:xfrm>
          <a:prstGeom prst="rect">
            <a:avLst/>
          </a:prstGeom>
          <a:noFill/>
        </p:spPr>
        <p:txBody>
          <a:bodyPr wrap="square" rtlCol="0">
            <a:spAutoFit/>
          </a:bodyPr>
          <a:lstStyle/>
          <a:p>
            <a:r>
              <a:rPr lang="ja-JP" altLang="en-US" sz="2000" dirty="0">
                <a:latin typeface="Meiryo UI" panose="020B0604030504040204" pitchFamily="50" charset="-128"/>
                <a:ea typeface="Meiryo UI" panose="020B0604030504040204" pitchFamily="50" charset="-128"/>
              </a:rPr>
              <a:t>留意事項</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本プロセスの開始申込者及び応募者が、電力広域的運営推進機関の送配電等業務指針又は「業務規程第９６条の２の規定に基づく混雑緩和希望者提起による系統増強プロセスの実施に関する手続等について」に違反した場合その他本プロセスの公平性又は透明性を阻害する行為等を行った場合は、当社は、当該混雑緩和希望者等を本プロセスから辞退したものとして取り扱います。</a:t>
            </a:r>
            <a:endParaRPr lang="ja-JP" altLang="en-US" sz="2000" dirty="0">
              <a:highlight>
                <a:srgbClr val="FFFF00"/>
              </a:highlight>
              <a:latin typeface="Meiryo UI" panose="020B0604030504040204" pitchFamily="50" charset="-128"/>
              <a:ea typeface="Meiryo UI" panose="020B0604030504040204" pitchFamily="50" charset="-128"/>
            </a:endParaRPr>
          </a:p>
        </p:txBody>
      </p:sp>
      <p:sp>
        <p:nvSpPr>
          <p:cNvPr id="4" name="タイトル 1">
            <a:extLst>
              <a:ext uri="{FF2B5EF4-FFF2-40B4-BE49-F238E27FC236}">
                <a16:creationId xmlns:a16="http://schemas.microsoft.com/office/drawing/2014/main" id="{38D1D638-5D44-4393-8897-43064432E04D}"/>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混雑緩和プロセスの留意事項（公表例）</a:t>
            </a:r>
          </a:p>
        </p:txBody>
      </p:sp>
      <p:sp>
        <p:nvSpPr>
          <p:cNvPr id="2" name="スライド番号プレースホルダー 1">
            <a:extLst>
              <a:ext uri="{FF2B5EF4-FFF2-40B4-BE49-F238E27FC236}">
                <a16:creationId xmlns:a16="http://schemas.microsoft.com/office/drawing/2014/main" id="{B43EDFE8-5DA9-47C7-A14B-223CE82B0058}"/>
              </a:ext>
            </a:extLst>
          </p:cNvPr>
          <p:cNvSpPr>
            <a:spLocks noGrp="1"/>
          </p:cNvSpPr>
          <p:nvPr>
            <p:ph type="sldNum" sz="quarter" idx="12"/>
          </p:nvPr>
        </p:nvSpPr>
        <p:spPr/>
        <p:txBody>
          <a:bodyPr/>
          <a:lstStyle/>
          <a:p>
            <a:fld id="{93BFBB67-65D9-41FE-9A68-552F2131D4B7}" type="slidenum">
              <a:rPr kumimoji="1" lang="ja-JP" altLang="en-US" smtClean="0"/>
              <a:t>9</a:t>
            </a:fld>
            <a:endParaRPr kumimoji="1" lang="ja-JP" altLang="en-US"/>
          </a:p>
        </p:txBody>
      </p:sp>
    </p:spTree>
    <p:extLst>
      <p:ext uri="{BB962C8B-B14F-4D97-AF65-F5344CB8AC3E}">
        <p14:creationId xmlns:p14="http://schemas.microsoft.com/office/powerpoint/2010/main" val="22194959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852</TotalTime>
  <Words>1675</Words>
  <Application>Microsoft Office PowerPoint</Application>
  <PresentationFormat>画面に合わせる (4:3)</PresentationFormat>
  <Paragraphs>204</Paragraphs>
  <Slides>9</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9</vt:i4>
      </vt:variant>
    </vt:vector>
  </HeadingPairs>
  <TitlesOfParts>
    <vt:vector size="22" baseType="lpstr">
      <vt:lpstr>HGSｺﾞｼｯｸM</vt:lpstr>
      <vt:lpstr>HG丸ｺﾞｼｯｸM-PRO</vt:lpstr>
      <vt:lpstr>Meiryo UI</vt:lpstr>
      <vt:lpstr>ＭＳ ゴシック</vt:lpstr>
      <vt:lpstr>ＭＳ 明朝</vt:lpstr>
      <vt:lpstr>游ゴシック</vt:lpstr>
      <vt:lpstr>游ゴシック Light</vt:lpstr>
      <vt:lpstr>Arial</vt:lpstr>
      <vt:lpstr>Calibri</vt:lpstr>
      <vt:lpstr>Calibri Light</vt:lpstr>
      <vt:lpstr>Century</vt:lpstr>
      <vt:lpstr>Wingdings</vt:lpstr>
      <vt:lpstr>Office テーマ</vt:lpstr>
      <vt:lpstr>（様式４－１） 混雑緩和プロセス募集開始時に公表する内容について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関西電力送配電株式会社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混雑緩和プロセス開始時に公表する内容について</dc:title>
  <dcterms:created xsi:type="dcterms:W3CDTF">2020-08-25T07:26:58Z</dcterms:created>
  <dcterms:modified xsi:type="dcterms:W3CDTF">2025-01-27T02:26:58Z</dcterms:modified>
</cp:coreProperties>
</file>