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66" r:id="rId2"/>
    <p:sldId id="267" r:id="rId3"/>
    <p:sldId id="268" r:id="rId4"/>
    <p:sldId id="269" r:id="rId5"/>
    <p:sldId id="274" r:id="rId6"/>
    <p:sldId id="271" r:id="rId7"/>
    <p:sldId id="27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7" autoAdjust="0"/>
    <p:restoredTop sz="94660"/>
  </p:normalViewPr>
  <p:slideViewPr>
    <p:cSldViewPr snapToGrid="0">
      <p:cViewPr varScale="1">
        <p:scale>
          <a:sx n="123" d="100"/>
          <a:sy n="123" d="100"/>
        </p:scale>
        <p:origin x="120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B738C1-1DE2-4815-B27A-6E1EF124A1E9}" type="datetimeFigureOut">
              <a:rPr kumimoji="1" lang="ja-JP" altLang="en-US" smtClean="0"/>
              <a:t>2025/1/27</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1A000F-968E-40CD-B4C2-3942AC8D017F}" type="slidenum">
              <a:rPr kumimoji="1" lang="ja-JP" altLang="en-US" smtClean="0"/>
              <a:t>‹#›</a:t>
            </a:fld>
            <a:endParaRPr kumimoji="1" lang="ja-JP" altLang="en-US"/>
          </a:p>
        </p:txBody>
      </p:sp>
    </p:spTree>
    <p:extLst>
      <p:ext uri="{BB962C8B-B14F-4D97-AF65-F5344CB8AC3E}">
        <p14:creationId xmlns:p14="http://schemas.microsoft.com/office/powerpoint/2010/main" val="32103353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AF180AC-441C-4263-8AAD-F027508367E1}" type="datetime1">
              <a:rPr kumimoji="1" lang="ja-JP" altLang="en-US" smtClean="0"/>
              <a:t>2025/1/27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1159415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0FA8C34-AC79-4104-9AB3-627EA9D5DFF6}" type="datetime1">
              <a:rPr kumimoji="1" lang="ja-JP" altLang="en-US" smtClean="0"/>
              <a:t>2025/1/27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2147554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ECACF8C-A021-4DEF-A51F-EA374BBDFE77}" type="datetime1">
              <a:rPr kumimoji="1" lang="ja-JP" altLang="en-US" smtClean="0"/>
              <a:t>2025/1/27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2382496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C245913-616B-4092-95D2-36161EA2AA9A}" type="datetime1">
              <a:rPr kumimoji="1" lang="ja-JP" altLang="en-US" smtClean="0"/>
              <a:t>2025/1/27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198958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A1BA140-E0D1-4011-88CA-4A035B74377A}" type="datetime1">
              <a:rPr kumimoji="1" lang="ja-JP" altLang="en-US" smtClean="0"/>
              <a:t>2025/1/27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2438403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1FEF47F-7E1A-47B9-9726-1F667E0E5F51}" type="datetime1">
              <a:rPr kumimoji="1" lang="ja-JP" altLang="en-US" smtClean="0"/>
              <a:t>2025/1/27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1317220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AFFA30F-7900-44F1-B475-F615EFA67999}" type="datetime1">
              <a:rPr kumimoji="1" lang="ja-JP" altLang="en-US" smtClean="0"/>
              <a:t>2025/1/27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3784020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8F77780-E5FD-470E-A29E-2DF29E577491}" type="datetime1">
              <a:rPr kumimoji="1" lang="ja-JP" altLang="en-US" smtClean="0"/>
              <a:t>2025/1/27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3595929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145477-8A8D-4F2B-9DCB-57406FA722AA}" type="datetime1">
              <a:rPr kumimoji="1" lang="ja-JP" altLang="en-US" smtClean="0"/>
              <a:t>2025/1/27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889082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86FB687-0061-4E93-9426-DCCE6B9CFFE0}" type="datetime1">
              <a:rPr kumimoji="1" lang="ja-JP" altLang="en-US" smtClean="0"/>
              <a:t>2025/1/27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3368051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3A8064-309B-4D21-B716-9D901C3D6847}" type="datetime1">
              <a:rPr kumimoji="1" lang="ja-JP" altLang="en-US" smtClean="0"/>
              <a:t>2025/1/27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1166825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AB25C-554A-4353-AF9D-2C73D2B03BE2}" type="datetime1">
              <a:rPr kumimoji="1" lang="ja-JP" altLang="en-US" smtClean="0"/>
              <a:t>2025/1/27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BFBB67-65D9-41FE-9A68-552F2131D4B7}" type="slidenum">
              <a:rPr kumimoji="1" lang="ja-JP" altLang="en-US" smtClean="0"/>
              <a:t>‹#›</a:t>
            </a:fld>
            <a:endParaRPr kumimoji="1" lang="ja-JP" altLang="en-US"/>
          </a:p>
        </p:txBody>
      </p:sp>
    </p:spTree>
    <p:extLst>
      <p:ext uri="{BB962C8B-B14F-4D97-AF65-F5344CB8AC3E}">
        <p14:creationId xmlns:p14="http://schemas.microsoft.com/office/powerpoint/2010/main" val="41960383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F14EF0B1-D2A6-42A9-A4F3-E02363F047D8}"/>
              </a:ext>
            </a:extLst>
          </p:cNvPr>
          <p:cNvSpPr>
            <a:spLocks noGrp="1"/>
          </p:cNvSpPr>
          <p:nvPr>
            <p:ph type="ctrTitle"/>
          </p:nvPr>
        </p:nvSpPr>
        <p:spPr>
          <a:xfrm>
            <a:off x="986108" y="2528346"/>
            <a:ext cx="7171784" cy="1241636"/>
          </a:xfrm>
        </p:spPr>
        <p:txBody>
          <a:bodyPr anchor="ctr">
            <a:normAutofit/>
          </a:bodyPr>
          <a:lstStyle/>
          <a:p>
            <a:r>
              <a:rPr lang="ja-JP" altLang="en-US" sz="2400" dirty="0">
                <a:latin typeface="Meiryo UI" panose="020B0604030504040204" pitchFamily="50" charset="-128"/>
                <a:ea typeface="Meiryo UI" panose="020B0604030504040204" pitchFamily="50" charset="-128"/>
              </a:rPr>
              <a:t>（様式３－５）</a:t>
            </a:r>
            <a:br>
              <a:rPr lang="en-US" altLang="ja-JP" sz="2400" dirty="0">
                <a:latin typeface="Meiryo UI" panose="020B0604030504040204" pitchFamily="50" charset="-128"/>
                <a:ea typeface="Meiryo UI" panose="020B0604030504040204" pitchFamily="50" charset="-128"/>
              </a:rPr>
            </a:br>
            <a:r>
              <a:rPr lang="ja-JP" altLang="en-US" sz="2400" dirty="0">
                <a:latin typeface="Meiryo UI" panose="020B0604030504040204" pitchFamily="50" charset="-128"/>
                <a:ea typeface="Meiryo UI" panose="020B0604030504040204" pitchFamily="50" charset="-128"/>
              </a:rPr>
              <a:t>混雑緩和プロセス開始時に公表する内容について</a:t>
            </a:r>
            <a:endParaRPr lang="ja-JP" altLang="en-US" sz="1800" dirty="0">
              <a:solidFill>
                <a:srgbClr val="FF3300"/>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21A808E2-8AC8-445D-A8C0-8FAA6DA2CDC5}"/>
              </a:ext>
            </a:extLst>
          </p:cNvPr>
          <p:cNvSpPr>
            <a:spLocks noGrp="1"/>
          </p:cNvSpPr>
          <p:nvPr>
            <p:ph type="sldNum" sz="quarter" idx="12"/>
          </p:nvPr>
        </p:nvSpPr>
        <p:spPr/>
        <p:txBody>
          <a:bodyPr/>
          <a:lstStyle/>
          <a:p>
            <a:fld id="{93BFBB67-65D9-41FE-9A68-552F2131D4B7}" type="slidenum">
              <a:rPr kumimoji="1" lang="ja-JP" altLang="en-US" smtClean="0"/>
              <a:t>1</a:t>
            </a:fld>
            <a:endParaRPr kumimoji="1" lang="ja-JP" altLang="en-US"/>
          </a:p>
        </p:txBody>
      </p:sp>
    </p:spTree>
    <p:extLst>
      <p:ext uri="{BB962C8B-B14F-4D97-AF65-F5344CB8AC3E}">
        <p14:creationId xmlns:p14="http://schemas.microsoft.com/office/powerpoint/2010/main" val="1254606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BD1AD803-3F8C-472A-97C2-06922D19015D}"/>
              </a:ext>
            </a:extLst>
          </p:cNvPr>
          <p:cNvSpPr txBox="1">
            <a:spLocks/>
          </p:cNvSpPr>
          <p:nvPr/>
        </p:nvSpPr>
        <p:spPr>
          <a:xfrm>
            <a:off x="137711" y="170972"/>
            <a:ext cx="8229600" cy="4270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latin typeface="Meiryo UI" panose="020B0604030504040204" pitchFamily="50" charset="-128"/>
                <a:ea typeface="Meiryo UI" panose="020B0604030504040204" pitchFamily="50" charset="-128"/>
              </a:rPr>
              <a:t>混雑緩和プロセスの案内（公表例）</a:t>
            </a:r>
          </a:p>
        </p:txBody>
      </p:sp>
      <p:sp>
        <p:nvSpPr>
          <p:cNvPr id="5" name="テキスト ボックス 4">
            <a:extLst>
              <a:ext uri="{FF2B5EF4-FFF2-40B4-BE49-F238E27FC236}">
                <a16:creationId xmlns:a16="http://schemas.microsoft.com/office/drawing/2014/main" id="{957275AE-F6B8-4078-8673-F14E4D63B4E0}"/>
              </a:ext>
            </a:extLst>
          </p:cNvPr>
          <p:cNvSpPr txBox="1"/>
          <p:nvPr/>
        </p:nvSpPr>
        <p:spPr>
          <a:xfrm>
            <a:off x="251520" y="764704"/>
            <a:ext cx="8640960" cy="4862870"/>
          </a:xfrm>
          <a:prstGeom prst="rect">
            <a:avLst/>
          </a:prstGeom>
          <a:noFill/>
        </p:spPr>
        <p:txBody>
          <a:bodyPr wrap="square" rtlCol="0">
            <a:spAutoFit/>
          </a:bodyPr>
          <a:lstStyle/>
          <a:p>
            <a:pPr algn="r"/>
            <a:r>
              <a:rPr kumimoji="1" lang="ja-JP" altLang="en-US" sz="1700" dirty="0">
                <a:latin typeface="ＭＳ 明朝" panose="02020609040205080304" pitchFamily="17" charset="-128"/>
                <a:ea typeface="ＭＳ 明朝" panose="02020609040205080304" pitchFamily="17" charset="-128"/>
              </a:rPr>
              <a:t>●●●</a:t>
            </a:r>
            <a:r>
              <a:rPr lang="ja-JP" altLang="en-US" sz="1700" dirty="0">
                <a:latin typeface="ＭＳ 明朝" panose="02020609040205080304" pitchFamily="17" charset="-128"/>
                <a:ea typeface="ＭＳ 明朝" panose="02020609040205080304" pitchFamily="17" charset="-128"/>
              </a:rPr>
              <a:t>●年●●月●●日</a:t>
            </a:r>
            <a:endParaRPr kumimoji="1" lang="en-US" altLang="ja-JP" sz="1700" dirty="0">
              <a:latin typeface="ＭＳ 明朝" panose="02020609040205080304" pitchFamily="17" charset="-128"/>
              <a:ea typeface="ＭＳ 明朝" panose="02020609040205080304" pitchFamily="17" charset="-128"/>
            </a:endParaRPr>
          </a:p>
          <a:p>
            <a:pPr algn="r"/>
            <a:r>
              <a:rPr lang="ja-JP" altLang="en-US" sz="1700" dirty="0">
                <a:latin typeface="ＭＳ 明朝" panose="02020609040205080304" pitchFamily="17" charset="-128"/>
                <a:ea typeface="ＭＳ 明朝" panose="02020609040205080304" pitchFamily="17" charset="-128"/>
              </a:rPr>
              <a:t>●●電力ネットワーク株式会社</a:t>
            </a:r>
            <a:endParaRPr lang="en-US" altLang="ja-JP" sz="1700" dirty="0">
              <a:latin typeface="ＭＳ 明朝" panose="02020609040205080304" pitchFamily="17" charset="-128"/>
              <a:ea typeface="ＭＳ 明朝" panose="02020609040205080304" pitchFamily="17" charset="-128"/>
            </a:endParaRPr>
          </a:p>
          <a:p>
            <a:pPr algn="ctr"/>
            <a:endParaRPr kumimoji="1" lang="en-US" altLang="ja-JP" sz="1700" dirty="0">
              <a:latin typeface="ＭＳ 明朝" panose="02020609040205080304" pitchFamily="17" charset="-128"/>
              <a:ea typeface="ＭＳ 明朝" panose="02020609040205080304" pitchFamily="17" charset="-128"/>
            </a:endParaRPr>
          </a:p>
          <a:p>
            <a:pPr algn="ctr"/>
            <a:r>
              <a:rPr lang="ja-JP" altLang="en-US" sz="1700" dirty="0">
                <a:latin typeface="ＭＳ 明朝" panose="02020609040205080304" pitchFamily="17" charset="-128"/>
                <a:ea typeface="ＭＳ 明朝" panose="02020609040205080304" pitchFamily="17" charset="-128"/>
              </a:rPr>
              <a:t>●●●エリア</a:t>
            </a:r>
            <a:r>
              <a:rPr kumimoji="1" lang="ja-JP" altLang="en-US" sz="1700" dirty="0">
                <a:latin typeface="ＭＳ 明朝" panose="02020609040205080304" pitchFamily="17" charset="-128"/>
                <a:ea typeface="ＭＳ 明朝" panose="02020609040205080304" pitchFamily="17" charset="-128"/>
              </a:rPr>
              <a:t>の混雑緩和希望者提起による系統増強プロセスの開始について</a:t>
            </a:r>
            <a:endParaRPr kumimoji="1" lang="en-US" altLang="ja-JP" sz="1700" dirty="0">
              <a:latin typeface="ＭＳ 明朝" panose="02020609040205080304" pitchFamily="17" charset="-128"/>
              <a:ea typeface="ＭＳ 明朝" panose="02020609040205080304" pitchFamily="17" charset="-128"/>
            </a:endParaRPr>
          </a:p>
          <a:p>
            <a:endParaRPr kumimoji="1" lang="en-US" altLang="ja-JP" sz="1700" dirty="0">
              <a:latin typeface="ＭＳ 明朝" panose="02020609040205080304" pitchFamily="17" charset="-128"/>
              <a:ea typeface="ＭＳ 明朝" panose="02020609040205080304" pitchFamily="17" charset="-128"/>
            </a:endParaRPr>
          </a:p>
          <a:p>
            <a:r>
              <a:rPr lang="ja-JP" altLang="en-US" sz="1700" dirty="0">
                <a:latin typeface="ＭＳ 明朝" panose="02020609040205080304" pitchFamily="17" charset="-128"/>
                <a:ea typeface="ＭＳ 明朝" panose="02020609040205080304" pitchFamily="17" charset="-128"/>
              </a:rPr>
              <a:t>　</a:t>
            </a:r>
            <a:r>
              <a:rPr lang="ja-JP" altLang="en-US" sz="1600" dirty="0">
                <a:latin typeface="ＭＳ 明朝" panose="02020609040205080304" pitchFamily="17" charset="-128"/>
                <a:ea typeface="ＭＳ 明朝" panose="02020609040205080304" pitchFamily="17" charset="-128"/>
              </a:rPr>
              <a:t>当社は、混雑緩和希望者から混雑緩和希望者提起による系統増強プロセス開始の申込みを受け、●●●エリアにおいて同プロセス</a:t>
            </a:r>
            <a:r>
              <a:rPr lang="en-US" altLang="ja-JP" sz="1600" dirty="0">
                <a:latin typeface="ＭＳ 明朝" panose="02020609040205080304" pitchFamily="17" charset="-128"/>
                <a:ea typeface="ＭＳ 明朝" panose="02020609040205080304" pitchFamily="17" charset="-128"/>
              </a:rPr>
              <a:t>(</a:t>
            </a:r>
            <a:r>
              <a:rPr lang="ja-JP" altLang="en-US" sz="1600" dirty="0">
                <a:latin typeface="ＭＳ 明朝" panose="02020609040205080304" pitchFamily="17" charset="-128"/>
                <a:ea typeface="ＭＳ 明朝" panose="02020609040205080304" pitchFamily="17" charset="-128"/>
              </a:rPr>
              <a:t>以下「本プロセス」といいます</a:t>
            </a:r>
            <a:r>
              <a:rPr lang="en-US" altLang="ja-JP" sz="1600" dirty="0">
                <a:latin typeface="ＭＳ 明朝" panose="02020609040205080304" pitchFamily="17" charset="-128"/>
                <a:ea typeface="ＭＳ 明朝" panose="02020609040205080304" pitchFamily="17" charset="-128"/>
              </a:rPr>
              <a:t>)</a:t>
            </a:r>
            <a:r>
              <a:rPr lang="ja-JP" altLang="en-US" sz="1600" dirty="0">
                <a:latin typeface="ＭＳ 明朝" panose="02020609040205080304" pitchFamily="17" charset="-128"/>
                <a:ea typeface="ＭＳ 明朝" panose="02020609040205080304" pitchFamily="17" charset="-128"/>
              </a:rPr>
              <a:t>を開始いたしました。本プロセスの概要につきましては、別紙をご参照ください。</a:t>
            </a:r>
            <a:endParaRPr lang="en-US" altLang="ja-JP" sz="1600" dirty="0">
              <a:latin typeface="ＭＳ 明朝" panose="02020609040205080304" pitchFamily="17" charset="-128"/>
              <a:ea typeface="ＭＳ 明朝" panose="02020609040205080304" pitchFamily="17" charset="-128"/>
            </a:endParaRPr>
          </a:p>
          <a:p>
            <a:r>
              <a:rPr lang="ja-JP" altLang="en-US" sz="1600" dirty="0">
                <a:latin typeface="ＭＳ 明朝" panose="02020609040205080304" pitchFamily="17" charset="-128"/>
                <a:ea typeface="ＭＳ 明朝" panose="02020609040205080304" pitchFamily="17" charset="-128"/>
              </a:rPr>
              <a:t>　</a:t>
            </a:r>
            <a:endParaRPr lang="en-US" altLang="ja-JP" sz="1600" dirty="0">
              <a:latin typeface="ＭＳ 明朝" panose="02020609040205080304" pitchFamily="17" charset="-128"/>
              <a:ea typeface="ＭＳ 明朝" panose="02020609040205080304" pitchFamily="17" charset="-128"/>
            </a:endParaRPr>
          </a:p>
          <a:p>
            <a:r>
              <a:rPr lang="ja-JP" altLang="en-US" sz="1600" dirty="0">
                <a:solidFill>
                  <a:srgbClr val="FF0000"/>
                </a:solidFill>
                <a:highlight>
                  <a:srgbClr val="FFFF00"/>
                </a:highlight>
                <a:latin typeface="ＭＳ 明朝" panose="02020609040205080304" pitchFamily="17" charset="-128"/>
                <a:ea typeface="ＭＳ 明朝" panose="02020609040205080304" pitchFamily="17" charset="-128"/>
              </a:rPr>
              <a:t>＜募集省略の場合＞</a:t>
            </a:r>
            <a:endParaRPr lang="en-US" altLang="ja-JP" sz="1600" dirty="0">
              <a:solidFill>
                <a:srgbClr val="FF0000"/>
              </a:solidFill>
              <a:highlight>
                <a:srgbClr val="FFFF00"/>
              </a:highlight>
              <a:latin typeface="ＭＳ 明朝" panose="02020609040205080304" pitchFamily="17" charset="-128"/>
              <a:ea typeface="ＭＳ 明朝" panose="02020609040205080304" pitchFamily="17" charset="-128"/>
            </a:endParaRPr>
          </a:p>
          <a:p>
            <a:r>
              <a:rPr lang="ja-JP" altLang="en-US" sz="1600" dirty="0">
                <a:solidFill>
                  <a:srgbClr val="FF0000"/>
                </a:solidFill>
                <a:latin typeface="ＭＳ 明朝" panose="02020609040205080304" pitchFamily="17" charset="-128"/>
                <a:ea typeface="ＭＳ 明朝" panose="02020609040205080304" pitchFamily="17" charset="-128"/>
              </a:rPr>
              <a:t>　なお、本プロセスにおいて追加混雑緩和希望者の募集は実施しません（募集手続きを省略します。）。</a:t>
            </a:r>
            <a:endParaRPr lang="en-US" altLang="ja-JP" sz="1600" dirty="0">
              <a:solidFill>
                <a:srgbClr val="FF0000"/>
              </a:solidFill>
              <a:latin typeface="ＭＳ 明朝" panose="02020609040205080304" pitchFamily="17" charset="-128"/>
              <a:ea typeface="ＭＳ 明朝" panose="02020609040205080304" pitchFamily="17" charset="-128"/>
            </a:endParaRPr>
          </a:p>
          <a:p>
            <a:endParaRPr lang="en-US" altLang="ja-JP" sz="1600" dirty="0">
              <a:latin typeface="ＭＳ 明朝" panose="02020609040205080304" pitchFamily="17" charset="-128"/>
              <a:ea typeface="ＭＳ 明朝" panose="02020609040205080304" pitchFamily="17" charset="-128"/>
            </a:endParaRPr>
          </a:p>
          <a:p>
            <a:r>
              <a:rPr kumimoji="1" lang="ja-JP" altLang="en-US" sz="1600" dirty="0">
                <a:solidFill>
                  <a:srgbClr val="0000FF"/>
                </a:solidFill>
                <a:highlight>
                  <a:srgbClr val="FFFF00"/>
                </a:highlight>
                <a:latin typeface="ＭＳ 明朝" panose="02020609040205080304" pitchFamily="17" charset="-128"/>
                <a:ea typeface="ＭＳ 明朝" panose="02020609040205080304" pitchFamily="17" charset="-128"/>
              </a:rPr>
              <a:t>＜募集実施の場合＞</a:t>
            </a:r>
            <a:endParaRPr kumimoji="1" lang="en-US" altLang="ja-JP" sz="1600" dirty="0">
              <a:solidFill>
                <a:srgbClr val="0000FF"/>
              </a:solidFill>
              <a:highlight>
                <a:srgbClr val="FFFF00"/>
              </a:highlight>
              <a:latin typeface="ＭＳ 明朝" panose="02020609040205080304" pitchFamily="17" charset="-128"/>
              <a:ea typeface="ＭＳ 明朝" panose="02020609040205080304" pitchFamily="17" charset="-128"/>
            </a:endParaRPr>
          </a:p>
          <a:p>
            <a:r>
              <a:rPr lang="ja-JP" altLang="en-US" sz="1600" dirty="0">
                <a:solidFill>
                  <a:srgbClr val="0000FF"/>
                </a:solidFill>
                <a:latin typeface="ＭＳ 明朝" panose="02020609040205080304" pitchFamily="17" charset="-128"/>
                <a:ea typeface="ＭＳ 明朝" panose="02020609040205080304" pitchFamily="17" charset="-128"/>
              </a:rPr>
              <a:t>　なお、本プロセスにおける追加混雑緩和希望者の募集に関する情報（募集対象エリア等）については、別途公表致します。</a:t>
            </a:r>
            <a:endParaRPr lang="en-US" altLang="ja-JP" sz="1600" dirty="0">
              <a:solidFill>
                <a:srgbClr val="0000FF"/>
              </a:solidFill>
              <a:latin typeface="ＭＳ 明朝" panose="02020609040205080304" pitchFamily="17" charset="-128"/>
              <a:ea typeface="ＭＳ 明朝" panose="02020609040205080304" pitchFamily="17" charset="-128"/>
            </a:endParaRPr>
          </a:p>
          <a:p>
            <a:r>
              <a:rPr kumimoji="1" lang="ja-JP" altLang="en-US" sz="1600" dirty="0">
                <a:solidFill>
                  <a:srgbClr val="0000FF"/>
                </a:solidFill>
                <a:latin typeface="ＭＳ 明朝" panose="02020609040205080304" pitchFamily="17" charset="-128"/>
                <a:ea typeface="ＭＳ 明朝" panose="02020609040205080304" pitchFamily="17" charset="-128"/>
              </a:rPr>
              <a:t>　本プロセスに応募される場合は，電力広域的運営推進機関の「業務規程第第９６条の２の規定に基づく混雑緩和希望者提起による系統増強プロセスの実施に関する手続等について」に従って応募してください。</a:t>
            </a:r>
            <a:endParaRPr kumimoji="1" lang="en-US" altLang="ja-JP" sz="1600" dirty="0">
              <a:solidFill>
                <a:srgbClr val="0000FF"/>
              </a:solidFill>
              <a:latin typeface="ＭＳ 明朝" panose="02020609040205080304" pitchFamily="17" charset="-128"/>
              <a:ea typeface="ＭＳ 明朝" panose="02020609040205080304" pitchFamily="17" charset="-128"/>
            </a:endParaRPr>
          </a:p>
        </p:txBody>
      </p:sp>
      <p:sp>
        <p:nvSpPr>
          <p:cNvPr id="2" name="スライド番号プレースホルダー 1">
            <a:extLst>
              <a:ext uri="{FF2B5EF4-FFF2-40B4-BE49-F238E27FC236}">
                <a16:creationId xmlns:a16="http://schemas.microsoft.com/office/drawing/2014/main" id="{C1838389-40CE-4B00-8BDD-4BBBA8A65D04}"/>
              </a:ext>
            </a:extLst>
          </p:cNvPr>
          <p:cNvSpPr>
            <a:spLocks noGrp="1"/>
          </p:cNvSpPr>
          <p:nvPr>
            <p:ph type="sldNum" sz="quarter" idx="12"/>
          </p:nvPr>
        </p:nvSpPr>
        <p:spPr/>
        <p:txBody>
          <a:bodyPr/>
          <a:lstStyle/>
          <a:p>
            <a:fld id="{93BFBB67-65D9-41FE-9A68-552F2131D4B7}" type="slidenum">
              <a:rPr kumimoji="1" lang="ja-JP" altLang="en-US" smtClean="0"/>
              <a:t>2</a:t>
            </a:fld>
            <a:endParaRPr kumimoji="1" lang="ja-JP" altLang="en-US"/>
          </a:p>
        </p:txBody>
      </p:sp>
    </p:spTree>
    <p:extLst>
      <p:ext uri="{BB962C8B-B14F-4D97-AF65-F5344CB8AC3E}">
        <p14:creationId xmlns:p14="http://schemas.microsoft.com/office/powerpoint/2010/main" val="2158424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a:extLst>
              <a:ext uri="{FF2B5EF4-FFF2-40B4-BE49-F238E27FC236}">
                <a16:creationId xmlns:a16="http://schemas.microsoft.com/office/drawing/2014/main" id="{8F51E805-A793-41FB-99FF-2AC89A2F4E63}"/>
              </a:ext>
            </a:extLst>
          </p:cNvPr>
          <p:cNvGraphicFramePr>
            <a:graphicFrameLocks noGrp="1"/>
          </p:cNvGraphicFramePr>
          <p:nvPr>
            <p:extLst>
              <p:ext uri="{D42A27DB-BD31-4B8C-83A1-F6EECF244321}">
                <p14:modId xmlns:p14="http://schemas.microsoft.com/office/powerpoint/2010/main" val="3283249326"/>
              </p:ext>
            </p:extLst>
          </p:nvPr>
        </p:nvGraphicFramePr>
        <p:xfrm>
          <a:off x="457200" y="1134036"/>
          <a:ext cx="8075241" cy="3114040"/>
        </p:xfrm>
        <a:graphic>
          <a:graphicData uri="http://schemas.openxmlformats.org/drawingml/2006/table">
            <a:tbl>
              <a:tblPr firstRow="1" bandRow="1">
                <a:tableStyleId>{5C22544A-7EE6-4342-B048-85BDC9FD1C3A}</a:tableStyleId>
              </a:tblPr>
              <a:tblGrid>
                <a:gridCol w="298376">
                  <a:extLst>
                    <a:ext uri="{9D8B030D-6E8A-4147-A177-3AD203B41FA5}">
                      <a16:colId xmlns:a16="http://schemas.microsoft.com/office/drawing/2014/main" val="205132176"/>
                    </a:ext>
                  </a:extLst>
                </a:gridCol>
                <a:gridCol w="2802964">
                  <a:extLst>
                    <a:ext uri="{9D8B030D-6E8A-4147-A177-3AD203B41FA5}">
                      <a16:colId xmlns:a16="http://schemas.microsoft.com/office/drawing/2014/main" val="686775309"/>
                    </a:ext>
                  </a:extLst>
                </a:gridCol>
                <a:gridCol w="3353720">
                  <a:extLst>
                    <a:ext uri="{9D8B030D-6E8A-4147-A177-3AD203B41FA5}">
                      <a16:colId xmlns:a16="http://schemas.microsoft.com/office/drawing/2014/main" val="2950844846"/>
                    </a:ext>
                  </a:extLst>
                </a:gridCol>
                <a:gridCol w="1620181">
                  <a:extLst>
                    <a:ext uri="{9D8B030D-6E8A-4147-A177-3AD203B41FA5}">
                      <a16:colId xmlns:a16="http://schemas.microsoft.com/office/drawing/2014/main" val="986739196"/>
                    </a:ext>
                  </a:extLst>
                </a:gridCol>
              </a:tblGrid>
              <a:tr h="370840">
                <a:tc gridSpan="2">
                  <a:txBody>
                    <a:bodyPr/>
                    <a:lstStyle/>
                    <a:p>
                      <a:pPr algn="ctr"/>
                      <a:r>
                        <a:rPr kumimoji="1" lang="ja-JP" altLang="en-US" sz="1400" dirty="0"/>
                        <a:t>項　　目</a:t>
                      </a:r>
                    </a:p>
                  </a:txBody>
                  <a:tcPr anchor="ctr"/>
                </a:tc>
                <a:tc hMerge="1">
                  <a:txBody>
                    <a:bodyPr/>
                    <a:lstStyle/>
                    <a:p>
                      <a:pPr algn="ctr"/>
                      <a:endParaRPr kumimoji="1" lang="ja-JP" altLang="en-US" sz="1400" dirty="0"/>
                    </a:p>
                  </a:txBody>
                  <a:tcPr anchor="ctr"/>
                </a:tc>
                <a:tc>
                  <a:txBody>
                    <a:bodyPr/>
                    <a:lstStyle/>
                    <a:p>
                      <a:pPr algn="ctr"/>
                      <a:r>
                        <a:rPr kumimoji="1" lang="ja-JP" altLang="en-US" sz="1400" dirty="0"/>
                        <a:t>内　　容</a:t>
                      </a:r>
                    </a:p>
                  </a:txBody>
                  <a:tcPr anchor="ctr"/>
                </a:tc>
                <a:tc>
                  <a:txBody>
                    <a:bodyPr/>
                    <a:lstStyle/>
                    <a:p>
                      <a:pPr algn="ctr"/>
                      <a:r>
                        <a:rPr kumimoji="1" lang="ja-JP" altLang="en-US" sz="1400" dirty="0"/>
                        <a:t>備　考</a:t>
                      </a:r>
                    </a:p>
                  </a:txBody>
                  <a:tcPr anchor="ctr"/>
                </a:tc>
                <a:extLst>
                  <a:ext uri="{0D108BD9-81ED-4DB2-BD59-A6C34878D82A}">
                    <a16:rowId xmlns:a16="http://schemas.microsoft.com/office/drawing/2014/main" val="2949252861"/>
                  </a:ext>
                </a:extLst>
              </a:tr>
              <a:tr h="370840">
                <a:tc gridSpan="4">
                  <a:txBody>
                    <a:bodyPr/>
                    <a:lstStyle/>
                    <a:p>
                      <a:r>
                        <a:rPr kumimoji="1" lang="ja-JP" altLang="en-US" sz="1600" b="1" dirty="0">
                          <a:latin typeface="Meiryo UI" panose="020B0604030504040204" pitchFamily="50" charset="-128"/>
                          <a:ea typeface="Meiryo UI" panose="020B0604030504040204" pitchFamily="50" charset="-128"/>
                        </a:rPr>
                        <a:t>開始情報</a:t>
                      </a:r>
                    </a:p>
                  </a:txBody>
                  <a:tcPr anchor="ctr"/>
                </a:tc>
                <a:tc hMerge="1">
                  <a:txBody>
                    <a:bodyPr/>
                    <a:lstStyle/>
                    <a:p>
                      <a:endParaRPr kumimoji="1" lang="ja-JP" altLang="en-US" sz="1400" dirty="0">
                        <a:latin typeface="+mn-ea"/>
                        <a:ea typeface="+mn-ea"/>
                      </a:endParaRPr>
                    </a:p>
                  </a:txBody>
                  <a:tcPr anchor="ctr"/>
                </a:tc>
                <a:tc hMerge="1">
                  <a:txBody>
                    <a:bodyPr/>
                    <a:lstStyle/>
                    <a:p>
                      <a:endParaRPr kumimoji="1" lang="ja-JP" altLang="en-US"/>
                    </a:p>
                  </a:txBody>
                  <a:tcPr/>
                </a:tc>
                <a:tc hMerge="1">
                  <a:txBody>
                    <a:bodyPr/>
                    <a:lstStyle/>
                    <a:p>
                      <a:endParaRPr kumimoji="1" lang="ja-JP" altLang="en-US" sz="1400" dirty="0">
                        <a:latin typeface="+mn-ea"/>
                        <a:ea typeface="+mn-ea"/>
                      </a:endParaRPr>
                    </a:p>
                  </a:txBody>
                  <a:tcPr anchor="ctr"/>
                </a:tc>
                <a:extLst>
                  <a:ext uri="{0D108BD9-81ED-4DB2-BD59-A6C34878D82A}">
                    <a16:rowId xmlns:a16="http://schemas.microsoft.com/office/drawing/2014/main" val="3171162396"/>
                  </a:ext>
                </a:extLst>
              </a:tr>
              <a:tr h="370840">
                <a:tc>
                  <a:txBody>
                    <a:bodyPr/>
                    <a:lstStyle/>
                    <a:p>
                      <a:endParaRPr kumimoji="1" lang="ja-JP" altLang="en-US" sz="1400" dirty="0">
                        <a:latin typeface="+mn-ea"/>
                        <a:ea typeface="+mn-ea"/>
                      </a:endParaRPr>
                    </a:p>
                  </a:txBody>
                  <a:tcPr anchor="ctr"/>
                </a:tc>
                <a:tc>
                  <a:txBody>
                    <a:bodyPr/>
                    <a:lstStyle/>
                    <a:p>
                      <a:r>
                        <a:rPr kumimoji="1" lang="ja-JP" altLang="en-US" sz="1400" dirty="0">
                          <a:latin typeface="Meiryo UI" panose="020B0604030504040204" pitchFamily="50" charset="-128"/>
                          <a:ea typeface="Meiryo UI" panose="020B0604030504040204" pitchFamily="50" charset="-128"/>
                        </a:rPr>
                        <a:t>開始年月日</a:t>
                      </a:r>
                    </a:p>
                  </a:txBody>
                  <a:tcPr anchor="ctr"/>
                </a:tc>
                <a:tc>
                  <a:txBody>
                    <a:bodyPr/>
                    <a:lstStyle/>
                    <a:p>
                      <a:r>
                        <a:rPr kumimoji="1" lang="ja-JP" altLang="en-US" sz="1400" dirty="0">
                          <a:latin typeface="Meiryo UI" panose="020B0604030504040204" pitchFamily="50" charset="-128"/>
                          <a:ea typeface="Meiryo UI" panose="020B0604030504040204" pitchFamily="50" charset="-128"/>
                        </a:rPr>
                        <a:t>●●●●年●●月●●日</a:t>
                      </a:r>
                    </a:p>
                  </a:txBody>
                  <a:tcPr anchor="ctr"/>
                </a:tc>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52702402"/>
                  </a:ext>
                </a:extLst>
              </a:tr>
              <a:tr h="370840">
                <a:tc gridSpan="4">
                  <a:txBody>
                    <a:bodyPr/>
                    <a:lstStyle/>
                    <a:p>
                      <a:r>
                        <a:rPr kumimoji="1" lang="ja-JP" altLang="en-US" sz="1600" b="1" u="none" dirty="0">
                          <a:latin typeface="Meiryo UI" panose="020B0604030504040204" pitchFamily="50" charset="-128"/>
                          <a:ea typeface="Meiryo UI" panose="020B0604030504040204" pitchFamily="50" charset="-128"/>
                        </a:rPr>
                        <a:t>増強工事概要　（別紙１）</a:t>
                      </a:r>
                    </a:p>
                  </a:txBody>
                  <a:tcPr anchor="ctr"/>
                </a:tc>
                <a:tc hMerge="1">
                  <a:txBody>
                    <a:bodyPr/>
                    <a:lstStyle/>
                    <a:p>
                      <a:endParaRPr kumimoji="1" lang="ja-JP" altLang="en-US" sz="1400" dirty="0">
                        <a:latin typeface="+mn-ea"/>
                        <a:ea typeface="+mn-ea"/>
                      </a:endParaRPr>
                    </a:p>
                  </a:txBody>
                  <a:tcPr anchor="ctr"/>
                </a:tc>
                <a:tc hMerge="1">
                  <a:txBody>
                    <a:bodyPr/>
                    <a:lstStyle/>
                    <a:p>
                      <a:endParaRPr kumimoji="1" lang="ja-JP" altLang="en-US"/>
                    </a:p>
                  </a:txBody>
                  <a:tcPr/>
                </a:tc>
                <a:tc hMerge="1">
                  <a:txBody>
                    <a:bodyPr/>
                    <a:lstStyle/>
                    <a:p>
                      <a:endParaRPr kumimoji="1" lang="ja-JP" altLang="en-US" sz="1400" dirty="0">
                        <a:latin typeface="+mn-ea"/>
                        <a:ea typeface="+mn-ea"/>
                      </a:endParaRPr>
                    </a:p>
                  </a:txBody>
                  <a:tcPr anchor="ctr"/>
                </a:tc>
                <a:extLst>
                  <a:ext uri="{0D108BD9-81ED-4DB2-BD59-A6C34878D82A}">
                    <a16:rowId xmlns:a16="http://schemas.microsoft.com/office/drawing/2014/main" val="3821599448"/>
                  </a:ext>
                </a:extLst>
              </a:tr>
              <a:tr h="370840">
                <a:tc>
                  <a:txBody>
                    <a:bodyPr/>
                    <a:lstStyle/>
                    <a:p>
                      <a:endParaRPr kumimoji="1" lang="ja-JP" altLang="en-US" sz="1400" dirty="0">
                        <a:latin typeface="+mn-ea"/>
                        <a:ea typeface="+mn-ea"/>
                      </a:endParaRPr>
                    </a:p>
                  </a:txBody>
                  <a:tcPr anchor="ctr"/>
                </a:tc>
                <a:tc>
                  <a:txBody>
                    <a:bodyPr/>
                    <a:lstStyle/>
                    <a:p>
                      <a:r>
                        <a:rPr kumimoji="1" lang="ja-JP" altLang="en-US" sz="1400" dirty="0">
                          <a:latin typeface="Meiryo UI" panose="020B0604030504040204" pitchFamily="50" charset="-128"/>
                          <a:ea typeface="Meiryo UI" panose="020B0604030504040204" pitchFamily="50" charset="-128"/>
                        </a:rPr>
                        <a:t>増強対象設備</a:t>
                      </a:r>
                    </a:p>
                  </a:txBody>
                  <a:tcPr anchor="ctr"/>
                </a:tc>
                <a:tc>
                  <a:txBody>
                    <a:bodyPr/>
                    <a:lstStyle/>
                    <a:p>
                      <a:r>
                        <a:rPr kumimoji="1" lang="ja-JP" altLang="en-US" sz="1400">
                          <a:latin typeface="Meiryo UI" panose="020B0604030504040204" pitchFamily="50" charset="-128"/>
                          <a:ea typeface="Meiryo UI" panose="020B0604030504040204" pitchFamily="50" charset="-128"/>
                        </a:rPr>
                        <a:t>６６ｋＶ </a:t>
                      </a:r>
                      <a:r>
                        <a:rPr kumimoji="1" lang="en-US" altLang="ja-JP" sz="1400">
                          <a:latin typeface="Meiryo UI" panose="020B0604030504040204" pitchFamily="50" charset="-128"/>
                          <a:ea typeface="Meiryo UI" panose="020B0604030504040204" pitchFamily="50" charset="-128"/>
                        </a:rPr>
                        <a:t>(</a:t>
                      </a:r>
                      <a:r>
                        <a:rPr kumimoji="1" lang="ja-JP" altLang="en-US" sz="1400">
                          <a:latin typeface="Meiryo UI" panose="020B0604030504040204" pitchFamily="50" charset="-128"/>
                          <a:ea typeface="Meiryo UI" panose="020B0604030504040204" pitchFamily="50" charset="-128"/>
                        </a:rPr>
                        <a:t>５</a:t>
                      </a:r>
                      <a:r>
                        <a:rPr kumimoji="1" lang="en-US" altLang="ja-JP" sz="1400">
                          <a:latin typeface="Meiryo UI" panose="020B0604030504040204" pitchFamily="50" charset="-128"/>
                          <a:ea typeface="Meiryo UI" panose="020B0604030504040204" pitchFamily="50" charset="-128"/>
                        </a:rPr>
                        <a:t>)</a:t>
                      </a:r>
                      <a:r>
                        <a:rPr kumimoji="1" lang="ja-JP" altLang="en-US" sz="1400">
                          <a:latin typeface="Meiryo UI" panose="020B0604030504040204" pitchFamily="50" charset="-128"/>
                          <a:ea typeface="Meiryo UI" panose="020B0604030504040204" pitchFamily="50" charset="-128"/>
                        </a:rPr>
                        <a:t>線</a:t>
                      </a:r>
                      <a:endParaRPr kumimoji="1" lang="ja-JP" altLang="en-US" sz="1400"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374165175"/>
                  </a:ext>
                </a:extLst>
              </a:tr>
              <a:tr h="370840">
                <a:tc>
                  <a:txBody>
                    <a:bodyPr/>
                    <a:lstStyle/>
                    <a:p>
                      <a:endParaRPr kumimoji="1" lang="ja-JP" altLang="en-US" sz="1400" dirty="0">
                        <a:latin typeface="+mn-ea"/>
                        <a:ea typeface="+mn-ea"/>
                      </a:endParaRPr>
                    </a:p>
                  </a:txBody>
                  <a:tcPr anchor="ct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運用容量（増強前容量）</a:t>
                      </a:r>
                    </a:p>
                  </a:txBody>
                  <a:tcPr anchor="ctr"/>
                </a:tc>
                <a:tc>
                  <a:txBody>
                    <a:bodyPr/>
                    <a:lstStyle/>
                    <a:p>
                      <a:r>
                        <a:rPr kumimoji="1" lang="ja-JP" altLang="en-US" sz="1400">
                          <a:latin typeface="Meiryo UI" panose="020B0604030504040204" pitchFamily="50" charset="-128"/>
                          <a:ea typeface="Meiryo UI" panose="020B0604030504040204" pitchFamily="50" charset="-128"/>
                        </a:rPr>
                        <a:t>５０ＭＷ</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970850569"/>
                  </a:ext>
                </a:extLst>
              </a:tr>
              <a:tr h="370840">
                <a:tc>
                  <a:txBody>
                    <a:bodyPr/>
                    <a:lstStyle/>
                    <a:p>
                      <a:endParaRPr kumimoji="1" lang="ja-JP" altLang="en-US" sz="1400" dirty="0">
                        <a:latin typeface="+mn-ea"/>
                        <a:ea typeface="+mn-ea"/>
                      </a:endParaRPr>
                    </a:p>
                  </a:txBody>
                  <a:tcPr anchor="ct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増強工事の概要</a:t>
                      </a:r>
                    </a:p>
                  </a:txBody>
                  <a:tcPr anchor="ctr"/>
                </a:tc>
                <a:tc>
                  <a:txBody>
                    <a:bodyPr/>
                    <a:lstStyle/>
                    <a:p>
                      <a:r>
                        <a:rPr kumimoji="1" lang="ja-JP" altLang="en-US" sz="1400" dirty="0">
                          <a:latin typeface="Meiryo UI" panose="020B0604030504040204" pitchFamily="50" charset="-128"/>
                          <a:ea typeface="Meiryo UI" panose="020B0604030504040204" pitchFamily="50" charset="-128"/>
                        </a:rPr>
                        <a:t>電線張替●●．●ｋｍ</a:t>
                      </a:r>
                      <a:endParaRPr kumimoji="1" lang="en-US" altLang="ja-JP" sz="14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r>
                        <a:rPr kumimoji="1" lang="en-US" altLang="ja-JP" sz="1400" dirty="0">
                          <a:solidFill>
                            <a:schemeClr val="tx1"/>
                          </a:solidFill>
                          <a:latin typeface="Meiryo UI" panose="020B0604030504040204" pitchFamily="50" charset="-128"/>
                          <a:ea typeface="Meiryo UI" panose="020B0604030504040204" pitchFamily="50" charset="-128"/>
                        </a:rPr>
                        <a:t>ACSR</a:t>
                      </a:r>
                      <a:r>
                        <a:rPr kumimoji="1" lang="ja-JP" altLang="en-US" sz="1400" dirty="0">
                          <a:solidFill>
                            <a:schemeClr val="tx1"/>
                          </a:solidFill>
                          <a:latin typeface="Meiryo UI" panose="020B0604030504040204" pitchFamily="50" charset="-128"/>
                          <a:ea typeface="Meiryo UI" panose="020B0604030504040204" pitchFamily="50" charset="-128"/>
                        </a:rPr>
                        <a:t>●</a:t>
                      </a:r>
                      <a:r>
                        <a:rPr kumimoji="1" lang="en-US" altLang="ja-JP" sz="1400" dirty="0">
                          <a:solidFill>
                            <a:schemeClr val="tx1"/>
                          </a:solidFill>
                          <a:latin typeface="Meiryo UI" panose="020B0604030504040204" pitchFamily="50" charset="-128"/>
                          <a:ea typeface="Meiryo UI" panose="020B0604030504040204" pitchFamily="50" charset="-128"/>
                        </a:rPr>
                        <a:t>m</a:t>
                      </a:r>
                      <a:r>
                        <a:rPr kumimoji="1" lang="en-US" altLang="ja-JP" sz="1400" baseline="30000" dirty="0">
                          <a:solidFill>
                            <a:schemeClr val="tx1"/>
                          </a:solidFill>
                          <a:latin typeface="Meiryo UI" panose="020B0604030504040204" pitchFamily="50" charset="-128"/>
                          <a:ea typeface="Meiryo UI" panose="020B0604030504040204" pitchFamily="50" charset="-128"/>
                        </a:rPr>
                        <a:t>2</a:t>
                      </a:r>
                      <a:r>
                        <a:rPr kumimoji="1" lang="ja-JP" altLang="en-US" sz="1400" dirty="0">
                          <a:solidFill>
                            <a:schemeClr val="tx1"/>
                          </a:solidFill>
                          <a:latin typeface="Meiryo UI" panose="020B0604030504040204" pitchFamily="50" charset="-128"/>
                          <a:ea typeface="Meiryo UI" panose="020B0604030504040204" pitchFamily="50" charset="-128"/>
                        </a:rPr>
                        <a:t>⇒</a:t>
                      </a:r>
                      <a:r>
                        <a:rPr kumimoji="1" lang="en-US" altLang="ja-JP" sz="1400" dirty="0">
                          <a:solidFill>
                            <a:schemeClr val="tx1"/>
                          </a:solidFill>
                          <a:latin typeface="Meiryo UI" panose="020B0604030504040204" pitchFamily="50" charset="-128"/>
                          <a:ea typeface="Meiryo UI" panose="020B0604030504040204" pitchFamily="50" charset="-128"/>
                        </a:rPr>
                        <a:t>TACSR</a:t>
                      </a:r>
                      <a:r>
                        <a:rPr kumimoji="1" lang="ja-JP" altLang="en-US" sz="1400" dirty="0">
                          <a:solidFill>
                            <a:schemeClr val="tx1"/>
                          </a:solidFill>
                          <a:latin typeface="Meiryo UI" panose="020B0604030504040204" pitchFamily="50" charset="-128"/>
                          <a:ea typeface="Meiryo UI" panose="020B0604030504040204" pitchFamily="50" charset="-128"/>
                        </a:rPr>
                        <a:t>●</a:t>
                      </a:r>
                      <a:r>
                        <a:rPr kumimoji="1" lang="en-US" altLang="ja-JP" sz="1400" dirty="0">
                          <a:solidFill>
                            <a:schemeClr val="tx1"/>
                          </a:solidFill>
                          <a:latin typeface="Meiryo UI" panose="020B0604030504040204" pitchFamily="50" charset="-128"/>
                          <a:ea typeface="Meiryo UI" panose="020B0604030504040204" pitchFamily="50" charset="-128"/>
                        </a:rPr>
                        <a:t>m</a:t>
                      </a:r>
                      <a:r>
                        <a:rPr kumimoji="1" lang="en-US" altLang="ja-JP" sz="1400" baseline="30000" dirty="0">
                          <a:solidFill>
                            <a:schemeClr val="tx1"/>
                          </a:solidFill>
                          <a:latin typeface="Meiryo UI" panose="020B0604030504040204" pitchFamily="50" charset="-128"/>
                          <a:ea typeface="Meiryo UI" panose="020B0604030504040204" pitchFamily="50" charset="-128"/>
                        </a:rPr>
                        <a:t>2</a:t>
                      </a:r>
                      <a:r>
                        <a:rPr kumimoji="1" lang="ja-JP" altLang="en-US" sz="1400" dirty="0">
                          <a:solidFill>
                            <a:schemeClr val="tx1"/>
                          </a:solidFill>
                          <a:latin typeface="Meiryo UI" panose="020B0604030504040204" pitchFamily="50" charset="-128"/>
                          <a:ea typeface="Meiryo UI" panose="020B0604030504040204" pitchFamily="50" charset="-128"/>
                        </a:rPr>
                        <a:t>）</a:t>
                      </a:r>
                    </a:p>
                  </a:txBody>
                  <a:tcPr anchor="ctr"/>
                </a:tc>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527609659"/>
                  </a:ext>
                </a:extLst>
              </a:tr>
              <a:tr h="370840">
                <a:tc>
                  <a:txBody>
                    <a:bodyPr/>
                    <a:lstStyle/>
                    <a:p>
                      <a:endParaRPr kumimoji="1" lang="ja-JP" altLang="en-US" sz="1400" dirty="0">
                        <a:latin typeface="+mn-ea"/>
                        <a:ea typeface="+mn-ea"/>
                      </a:endParaRPr>
                    </a:p>
                  </a:txBody>
                  <a:tcPr anchor="ctr"/>
                </a:tc>
                <a:tc>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運用容量（増強後容量）</a:t>
                      </a:r>
                    </a:p>
                  </a:txBody>
                  <a:tcPr anchor="ctr"/>
                </a:tc>
                <a:tc>
                  <a:txBody>
                    <a:bodyPr/>
                    <a:lstStyle/>
                    <a:p>
                      <a:r>
                        <a:rPr kumimoji="1" lang="ja-JP" altLang="en-US" sz="1400" dirty="0">
                          <a:latin typeface="Meiryo UI" panose="020B0604030504040204" pitchFamily="50" charset="-128"/>
                          <a:ea typeface="Meiryo UI" panose="020B0604030504040204" pitchFamily="50" charset="-128"/>
                        </a:rPr>
                        <a:t>７５ＭＷ</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823785613"/>
                  </a:ext>
                </a:extLst>
              </a:tr>
            </a:tbl>
          </a:graphicData>
        </a:graphic>
      </p:graphicFrame>
      <p:sp>
        <p:nvSpPr>
          <p:cNvPr id="10" name="タイトル 1">
            <a:extLst>
              <a:ext uri="{FF2B5EF4-FFF2-40B4-BE49-F238E27FC236}">
                <a16:creationId xmlns:a16="http://schemas.microsoft.com/office/drawing/2014/main" id="{2568F689-2148-4267-863A-2862D5FF5DD6}"/>
              </a:ext>
            </a:extLst>
          </p:cNvPr>
          <p:cNvSpPr txBox="1">
            <a:spLocks/>
          </p:cNvSpPr>
          <p:nvPr/>
        </p:nvSpPr>
        <p:spPr>
          <a:xfrm>
            <a:off x="137711" y="170972"/>
            <a:ext cx="8229600" cy="4270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latin typeface="Meiryo UI" panose="020B0604030504040204" pitchFamily="50" charset="-128"/>
                <a:ea typeface="Meiryo UI" panose="020B0604030504040204" pitchFamily="50" charset="-128"/>
              </a:rPr>
              <a:t>混雑緩和プロセスの概要（公表例）</a:t>
            </a:r>
          </a:p>
        </p:txBody>
      </p:sp>
      <p:sp>
        <p:nvSpPr>
          <p:cNvPr id="2" name="スライド番号プレースホルダー 1">
            <a:extLst>
              <a:ext uri="{FF2B5EF4-FFF2-40B4-BE49-F238E27FC236}">
                <a16:creationId xmlns:a16="http://schemas.microsoft.com/office/drawing/2014/main" id="{B909F03D-69E4-4589-A0AD-FFF62A99C6FB}"/>
              </a:ext>
            </a:extLst>
          </p:cNvPr>
          <p:cNvSpPr>
            <a:spLocks noGrp="1"/>
          </p:cNvSpPr>
          <p:nvPr>
            <p:ph type="sldNum" sz="quarter" idx="12"/>
          </p:nvPr>
        </p:nvSpPr>
        <p:spPr/>
        <p:txBody>
          <a:bodyPr/>
          <a:lstStyle/>
          <a:p>
            <a:fld id="{93BFBB67-65D9-41FE-9A68-552F2131D4B7}" type="slidenum">
              <a:rPr kumimoji="1" lang="ja-JP" altLang="en-US" smtClean="0"/>
              <a:t>3</a:t>
            </a:fld>
            <a:endParaRPr kumimoji="1" lang="ja-JP" altLang="en-US"/>
          </a:p>
        </p:txBody>
      </p:sp>
      <p:sp>
        <p:nvSpPr>
          <p:cNvPr id="8" name="線吹き出し 2 (枠付き) 43">
            <a:extLst>
              <a:ext uri="{FF2B5EF4-FFF2-40B4-BE49-F238E27FC236}">
                <a16:creationId xmlns:a16="http://schemas.microsoft.com/office/drawing/2014/main" id="{0FA85ADC-C282-4405-9767-257BB09BB5B7}"/>
              </a:ext>
            </a:extLst>
          </p:cNvPr>
          <p:cNvSpPr/>
          <p:nvPr/>
        </p:nvSpPr>
        <p:spPr>
          <a:xfrm flipH="1">
            <a:off x="-2669228" y="2607652"/>
            <a:ext cx="2133519" cy="400110"/>
          </a:xfrm>
          <a:prstGeom prst="borderCallout2">
            <a:avLst>
              <a:gd name="adj1" fmla="val 26098"/>
              <a:gd name="adj2" fmla="val -3042"/>
              <a:gd name="adj3" fmla="val 25364"/>
              <a:gd name="adj4" fmla="val -11184"/>
              <a:gd name="adj5" fmla="val 140191"/>
              <a:gd name="adj6" fmla="val -32772"/>
            </a:avLst>
          </a:prstGeom>
          <a:ln>
            <a:tailEnd type="triangle" w="lg" len="med"/>
          </a:ln>
        </p:spPr>
        <p:style>
          <a:lnRef idx="1">
            <a:schemeClr val="accent5"/>
          </a:lnRef>
          <a:fillRef idx="2">
            <a:schemeClr val="accent5"/>
          </a:fillRef>
          <a:effectRef idx="1">
            <a:schemeClr val="accent5"/>
          </a:effectRef>
          <a:fontRef idx="minor">
            <a:schemeClr val="dk1"/>
          </a:fontRef>
        </p:style>
        <p:txBody>
          <a:bodyPr wrap="square" rtlCol="0" anchor="ctr">
            <a:spAutoFit/>
          </a:bodyPr>
          <a:lstStyle/>
          <a:p>
            <a:r>
              <a:rPr lang="ja-JP" altLang="en-US" sz="1000" dirty="0">
                <a:solidFill>
                  <a:schemeClr val="tx1"/>
                </a:solidFill>
                <a:latin typeface="Meiryo UI" panose="020B0604030504040204" pitchFamily="50" charset="-128"/>
                <a:ea typeface="Meiryo UI" panose="020B0604030504040204" pitchFamily="50" charset="-128"/>
              </a:rPr>
              <a:t>増強対象区間が複数ある場合は</a:t>
            </a:r>
            <a:endParaRPr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増強対象区間ごとに示す</a:t>
            </a:r>
            <a:endParaRPr kumimoji="1" lang="ja-JP" altLang="en-US" sz="1000" dirty="0">
              <a:latin typeface="Meiryo UI" panose="020B0604030504040204" pitchFamily="50" charset="-128"/>
              <a:ea typeface="Meiryo UI" panose="020B0604030504040204" pitchFamily="50" charset="-128"/>
            </a:endParaRPr>
          </a:p>
        </p:txBody>
      </p:sp>
      <p:sp>
        <p:nvSpPr>
          <p:cNvPr id="9" name="左中かっこ 8">
            <a:extLst>
              <a:ext uri="{FF2B5EF4-FFF2-40B4-BE49-F238E27FC236}">
                <a16:creationId xmlns:a16="http://schemas.microsoft.com/office/drawing/2014/main" id="{CAFB584E-9590-4EC1-ABCA-76B732A1B27A}"/>
              </a:ext>
            </a:extLst>
          </p:cNvPr>
          <p:cNvSpPr/>
          <p:nvPr/>
        </p:nvSpPr>
        <p:spPr>
          <a:xfrm>
            <a:off x="137710" y="2170545"/>
            <a:ext cx="319489" cy="2077531"/>
          </a:xfrm>
          <a:prstGeom prst="lef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838548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29646C23-3CD9-44A1-99B1-8F221511422C}"/>
              </a:ext>
            </a:extLst>
          </p:cNvPr>
          <p:cNvGraphicFramePr>
            <a:graphicFrameLocks noGrp="1"/>
          </p:cNvGraphicFramePr>
          <p:nvPr>
            <p:extLst>
              <p:ext uri="{D42A27DB-BD31-4B8C-83A1-F6EECF244321}">
                <p14:modId xmlns:p14="http://schemas.microsoft.com/office/powerpoint/2010/main" val="4258074946"/>
              </p:ext>
            </p:extLst>
          </p:nvPr>
        </p:nvGraphicFramePr>
        <p:xfrm>
          <a:off x="611560" y="1062499"/>
          <a:ext cx="8258810" cy="4641581"/>
        </p:xfrm>
        <a:graphic>
          <a:graphicData uri="http://schemas.openxmlformats.org/drawingml/2006/table">
            <a:tbl>
              <a:tblPr/>
              <a:tblGrid>
                <a:gridCol w="3897630">
                  <a:extLst>
                    <a:ext uri="{9D8B030D-6E8A-4147-A177-3AD203B41FA5}">
                      <a16:colId xmlns:a16="http://schemas.microsoft.com/office/drawing/2014/main" val="2578776240"/>
                    </a:ext>
                  </a:extLst>
                </a:gridCol>
                <a:gridCol w="4361180">
                  <a:extLst>
                    <a:ext uri="{9D8B030D-6E8A-4147-A177-3AD203B41FA5}">
                      <a16:colId xmlns:a16="http://schemas.microsoft.com/office/drawing/2014/main" val="326742260"/>
                    </a:ext>
                  </a:extLst>
                </a:gridCol>
              </a:tblGrid>
              <a:tr h="356400">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●●●●年●●月●●日</a:t>
                      </a: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mpd="sng">
                      <a:solidFill>
                        <a:schemeClr val="tx1"/>
                      </a:solidFill>
                      <a:prstDash val="soli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・本プロセスの開始</a:t>
                      </a:r>
                    </a:p>
                  </a:txBody>
                  <a:tcPr anchor="ctr">
                    <a:lnL w="3175" cmpd="sng">
                      <a:solidFill>
                        <a:schemeClr val="tx1"/>
                      </a:solidFill>
                      <a:prstDash val="solid"/>
                    </a:lnL>
                    <a:lnR w="3175" cmpd="sng">
                      <a:solidFill>
                        <a:schemeClr val="tx1"/>
                      </a:solidFill>
                      <a:prstDash val="solid"/>
                    </a:lnR>
                    <a:lnT w="3175" cmpd="sng">
                      <a:solidFill>
                        <a:schemeClr val="tx1"/>
                      </a:solidFill>
                      <a:prstDash val="soli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64077802"/>
                  </a:ext>
                </a:extLst>
              </a:tr>
              <a:tr h="518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本プロセスの開始から１０営業日程度</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endPar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・募集開始公表</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・応募の受付開始</a:t>
                      </a:r>
                    </a:p>
                  </a:txBody>
                  <a:tcPr anchor="ctr">
                    <a:lnL w="3175" cmpd="sng">
                      <a:solidFill>
                        <a:schemeClr val="tx1"/>
                      </a:solidFill>
                      <a:prstDash val="solid"/>
                    </a:lnL>
                    <a:lnR w="3175" cmpd="sng">
                      <a:solidFill>
                        <a:schemeClr val="tx1"/>
                      </a:solidFill>
                      <a:prstDash val="soli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10597613"/>
                  </a:ext>
                </a:extLst>
              </a:tr>
              <a:tr h="518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本プロセスの応募開始から２か月</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・応募の受付締切</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　（負担可能上限額の申告、保証金支払いを含む）</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・応募書類の内容確認</a:t>
                      </a:r>
                      <a:r>
                        <a:rPr kumimoji="1" lang="en-US" altLang="ja-JP" sz="1300" dirty="0">
                          <a:solidFill>
                            <a:schemeClr val="tx1"/>
                          </a:solidFill>
                          <a:latin typeface="ＭＳ 明朝" panose="02020609040205080304" pitchFamily="17" charset="-128"/>
                          <a:ea typeface="ＭＳ 明朝" panose="02020609040205080304" pitchFamily="17" charset="-128"/>
                        </a:rPr>
                        <a:t>【</a:t>
                      </a:r>
                      <a:r>
                        <a:rPr kumimoji="1" lang="ja-JP" altLang="en-US" sz="1300" dirty="0">
                          <a:solidFill>
                            <a:schemeClr val="tx1"/>
                          </a:solidFill>
                          <a:latin typeface="ＭＳ 明朝" panose="02020609040205080304" pitchFamily="17" charset="-128"/>
                          <a:ea typeface="ＭＳ 明朝" panose="02020609040205080304" pitchFamily="17" charset="-128"/>
                        </a:rPr>
                        <a:t>受領後速やかに</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p>
                  </a:txBody>
                  <a:tcPr anchor="ctr">
                    <a:lnL w="3175" cmpd="sng">
                      <a:solidFill>
                        <a:schemeClr val="tx1"/>
                      </a:solidFill>
                      <a:prstDash val="solid"/>
                    </a:lnL>
                    <a:lnR w="3175" cmpd="sng">
                      <a:solidFill>
                        <a:schemeClr val="tx1"/>
                      </a:solidFill>
                      <a:prstDash val="soli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6034971"/>
                  </a:ext>
                </a:extLst>
              </a:tr>
              <a:tr h="5175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応募の受付締切から１か月程度</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・募集結果の通知</a:t>
                      </a:r>
                      <a:endParaRPr kumimoji="1" lang="en-US" altLang="ja-JP" sz="1300" dirty="0">
                        <a:solidFill>
                          <a:schemeClr val="tx1"/>
                        </a:solidFill>
                        <a:latin typeface="ＭＳ 明朝" panose="02020609040205080304" pitchFamily="17" charset="-128"/>
                        <a:ea typeface="ＭＳ 明朝" panose="02020609040205080304" pitchFamily="17" charset="-128"/>
                      </a:endParaRPr>
                    </a:p>
                  </a:txBody>
                  <a:tcPr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15511579"/>
                  </a:ext>
                </a:extLst>
              </a:tr>
              <a:tr h="518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r>
                        <a:rPr kumimoji="1" lang="ja-JP" altLang="en-US" sz="1300" b="0" i="0" u="none" strike="noStrike" kern="1200" cap="none" spc="0" normalizeH="0" baseline="0" noProof="0" dirty="0">
                          <a:ln>
                            <a:noFill/>
                          </a:ln>
                          <a:solidFill>
                            <a:srgbClr val="FF0000"/>
                          </a:solidFill>
                          <a:effectLst/>
                          <a:uLnTx/>
                          <a:uFillTx/>
                          <a:latin typeface="ＭＳ 明朝" panose="02020609040205080304" pitchFamily="17" charset="-128"/>
                          <a:ea typeface="ＭＳ 明朝" panose="02020609040205080304" pitchFamily="17" charset="-128"/>
                          <a:cs typeface="+mn-cs"/>
                        </a:rPr>
                        <a:t>～●●月●旬頃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募集結果の通知から１か月</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endPar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・工事費負担金補償契約の締結</a:t>
                      </a:r>
                      <a:endParaRPr kumimoji="1" lang="en-US" altLang="ja-JP" sz="1300" dirty="0">
                        <a:solidFill>
                          <a:schemeClr val="tx1"/>
                        </a:solidFill>
                        <a:latin typeface="ＭＳ 明朝" panose="02020609040205080304" pitchFamily="17" charset="-128"/>
                        <a:ea typeface="ＭＳ 明朝" panose="02020609040205080304" pitchFamily="17" charset="-128"/>
                      </a:endParaRPr>
                    </a:p>
                  </a:txBody>
                  <a:tcPr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06300821"/>
                  </a:ext>
                </a:extLst>
              </a:tr>
              <a:tr h="518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６か月程度又は合意した期間</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endPar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latin typeface="ＭＳ 明朝" panose="02020609040205080304" pitchFamily="17" charset="-128"/>
                          <a:ea typeface="ＭＳ 明朝" panose="02020609040205080304" pitchFamily="17" charset="-128"/>
                        </a:rPr>
                        <a:t>・詳細検討回答</a:t>
                      </a:r>
                    </a:p>
                  </a:txBody>
                  <a:tcPr marR="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37118037"/>
                  </a:ext>
                </a:extLst>
              </a:tr>
              <a:tr h="3556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r>
                        <a:rPr kumimoji="1" lang="ja-JP" altLang="en-US" sz="1300" b="0" i="0" u="none" strike="noStrike" kern="1200" cap="none" spc="0" normalizeH="0" baseline="0" noProof="0" dirty="0">
                          <a:ln>
                            <a:noFill/>
                          </a:ln>
                          <a:solidFill>
                            <a:srgbClr val="FF0000"/>
                          </a:solidFill>
                          <a:effectLst/>
                          <a:uLnTx/>
                          <a:uFillTx/>
                          <a:latin typeface="ＭＳ 明朝" panose="02020609040205080304" pitchFamily="17" charset="-128"/>
                          <a:ea typeface="ＭＳ 明朝" panose="02020609040205080304" pitchFamily="17" charset="-128"/>
                          <a:cs typeface="+mn-cs"/>
                        </a:rPr>
                        <a:t>～●●月●旬頃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・工事費負担金契約の締結</a:t>
                      </a:r>
                      <a:endParaRPr kumimoji="1" lang="en-US" altLang="ja-JP" sz="1300" dirty="0">
                        <a:solidFill>
                          <a:schemeClr val="tx1"/>
                        </a:solidFill>
                        <a:latin typeface="ＭＳ 明朝" panose="02020609040205080304" pitchFamily="17" charset="-128"/>
                        <a:ea typeface="ＭＳ 明朝" panose="02020609040205080304" pitchFamily="17" charset="-128"/>
                      </a:endParaRPr>
                    </a:p>
                  </a:txBody>
                  <a:tcPr anchor="ctr">
                    <a:lnL w="3175" cap="flat" cmpd="sng" algn="ctr">
                      <a:solidFill>
                        <a:schemeClr val="tx1"/>
                      </a:solidFill>
                      <a:prstDash val="solid"/>
                      <a:round/>
                      <a:headEnd type="none" w="med" len="med"/>
                      <a:tailEnd type="none" w="med" len="med"/>
                    </a:lnL>
                    <a:lnR w="3175" cmpd="sng">
                      <a:solidFill>
                        <a:schemeClr val="tx1"/>
                      </a:solidFill>
                      <a:prstDash val="soli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12826786"/>
                  </a:ext>
                </a:extLst>
              </a:tr>
              <a:tr h="3556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r>
                        <a:rPr kumimoji="1" lang="ja-JP" altLang="en-US" sz="1300" b="0" i="0" u="none" strike="noStrike" kern="1200" cap="none" spc="0" normalizeH="0" baseline="0" noProof="0" dirty="0">
                          <a:ln>
                            <a:noFill/>
                          </a:ln>
                          <a:solidFill>
                            <a:srgbClr val="FF0000"/>
                          </a:solidFill>
                          <a:effectLst/>
                          <a:uLnTx/>
                          <a:uFillTx/>
                          <a:latin typeface="ＭＳ 明朝" panose="02020609040205080304" pitchFamily="17" charset="-128"/>
                          <a:ea typeface="ＭＳ 明朝" panose="02020609040205080304" pitchFamily="17" charset="-128"/>
                          <a:cs typeface="+mn-cs"/>
                        </a:rPr>
                        <a:t>～●●月●旬頃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latin typeface="ＭＳ 明朝" panose="02020609040205080304" pitchFamily="17" charset="-128"/>
                          <a:ea typeface="ＭＳ 明朝" panose="02020609040205080304" pitchFamily="17" charset="-128"/>
                        </a:rPr>
                        <a:t>・工事費負担金の入金</a:t>
                      </a:r>
                    </a:p>
                  </a:txBody>
                  <a:tcPr anchor="ctr">
                    <a:lnL w="3175" cap="flat" cmpd="sng" algn="ctr">
                      <a:solidFill>
                        <a:schemeClr val="tx1"/>
                      </a:solidFill>
                      <a:prstDash val="solid"/>
                      <a:round/>
                      <a:headEnd type="none" w="med" len="med"/>
                      <a:tailEnd type="none" w="med" len="med"/>
                    </a:lnL>
                    <a:lnR w="3175" cmpd="sng">
                      <a:solidFill>
                        <a:schemeClr val="tx1"/>
                      </a:solidFill>
                      <a:prstDash val="soli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9777277"/>
                  </a:ext>
                </a:extLst>
              </a:tr>
              <a:tr h="5512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本プロセス</a:t>
                      </a:r>
                      <a:r>
                        <a:rPr kumimoji="1" lang="ja-JP" altLang="en-US" sz="1300" dirty="0">
                          <a:solidFill>
                            <a:schemeClr val="tx1"/>
                          </a:solidFill>
                          <a:latin typeface="ＭＳ 明朝" panose="02020609040205080304" pitchFamily="17" charset="-128"/>
                          <a:ea typeface="ＭＳ 明朝" panose="02020609040205080304" pitchFamily="17" charset="-128"/>
                        </a:rPr>
                        <a:t>の完了</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本プロセス</a:t>
                      </a:r>
                      <a:r>
                        <a:rPr kumimoji="1" lang="ja-JP" altLang="en-US" sz="1300" dirty="0">
                          <a:solidFill>
                            <a:schemeClr val="tx1"/>
                          </a:solidFill>
                          <a:latin typeface="ＭＳ 明朝" panose="02020609040205080304" pitchFamily="17" charset="-128"/>
                          <a:ea typeface="ＭＳ 明朝" panose="02020609040205080304" pitchFamily="17" charset="-128"/>
                        </a:rPr>
                        <a:t>の結果公表</a:t>
                      </a:r>
                      <a:endParaRPr kumimoji="1" lang="en-US" altLang="ja-JP" sz="1300" dirty="0">
                        <a:solidFill>
                          <a:schemeClr val="tx1"/>
                        </a:solidFill>
                        <a:latin typeface="ＭＳ 明朝" panose="02020609040205080304" pitchFamily="17" charset="-128"/>
                        <a:ea typeface="ＭＳ 明朝" panose="02020609040205080304" pitchFamily="17" charset="-128"/>
                      </a:endParaRPr>
                    </a:p>
                  </a:txBody>
                  <a:tcPr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52397525"/>
                  </a:ext>
                </a:extLst>
              </a:tr>
            </a:tbl>
          </a:graphicData>
        </a:graphic>
      </p:graphicFrame>
      <p:sp>
        <p:nvSpPr>
          <p:cNvPr id="5" name="テキスト ボックス 4">
            <a:extLst>
              <a:ext uri="{FF2B5EF4-FFF2-40B4-BE49-F238E27FC236}">
                <a16:creationId xmlns:a16="http://schemas.microsoft.com/office/drawing/2014/main" id="{4F60B8FD-874A-495B-A9E0-26FC713CD85F}"/>
              </a:ext>
            </a:extLst>
          </p:cNvPr>
          <p:cNvSpPr txBox="1"/>
          <p:nvPr/>
        </p:nvSpPr>
        <p:spPr>
          <a:xfrm>
            <a:off x="589991" y="5751995"/>
            <a:ext cx="6288901" cy="307777"/>
          </a:xfrm>
          <a:prstGeom prst="rect">
            <a:avLst/>
          </a:prstGeom>
          <a:noFill/>
        </p:spPr>
        <p:txBody>
          <a:bodyPr wrap="none" rtlCol="0">
            <a:spAutoFit/>
          </a:bodyPr>
          <a:lstStyle/>
          <a:p>
            <a:r>
              <a:rPr lang="en-US" altLang="ja-JP" sz="1400" dirty="0">
                <a:latin typeface="ＭＳ 明朝" panose="02020609040205080304" pitchFamily="17" charset="-128"/>
                <a:ea typeface="ＭＳ 明朝" panose="02020609040205080304" pitchFamily="17" charset="-128"/>
              </a:rPr>
              <a:t>※</a:t>
            </a:r>
            <a:r>
              <a:rPr lang="ja-JP" altLang="en-US" sz="1400" dirty="0">
                <a:latin typeface="ＭＳ 明朝" panose="02020609040205080304" pitchFamily="17" charset="-128"/>
                <a:ea typeface="ＭＳ 明朝" panose="02020609040205080304" pitchFamily="17" charset="-128"/>
              </a:rPr>
              <a:t>スケジュールはプロセスの進捗状況等により変更となる場合があります。</a:t>
            </a:r>
            <a:endParaRPr lang="en-US" altLang="ja-JP" sz="1400" dirty="0">
              <a:latin typeface="ＭＳ 明朝" panose="02020609040205080304" pitchFamily="17" charset="-128"/>
              <a:ea typeface="ＭＳ 明朝" panose="02020609040205080304" pitchFamily="17" charset="-128"/>
            </a:endParaRPr>
          </a:p>
        </p:txBody>
      </p:sp>
      <p:sp>
        <p:nvSpPr>
          <p:cNvPr id="7" name="タイトル 1">
            <a:extLst>
              <a:ext uri="{FF2B5EF4-FFF2-40B4-BE49-F238E27FC236}">
                <a16:creationId xmlns:a16="http://schemas.microsoft.com/office/drawing/2014/main" id="{DDCA39B5-9A6F-4D29-9338-A08AC96AE028}"/>
              </a:ext>
            </a:extLst>
          </p:cNvPr>
          <p:cNvSpPr txBox="1">
            <a:spLocks/>
          </p:cNvSpPr>
          <p:nvPr/>
        </p:nvSpPr>
        <p:spPr>
          <a:xfrm>
            <a:off x="137711" y="170972"/>
            <a:ext cx="8229600" cy="4270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latin typeface="Meiryo UI" panose="020B0604030504040204" pitchFamily="50" charset="-128"/>
                <a:ea typeface="Meiryo UI" panose="020B0604030504040204" pitchFamily="50" charset="-128"/>
              </a:rPr>
              <a:t>混雑緩和プロセスのスケジュール</a:t>
            </a:r>
            <a:r>
              <a:rPr lang="ja-JP" altLang="en-US" sz="2000" dirty="0">
                <a:highlight>
                  <a:srgbClr val="FFFF00"/>
                </a:highlight>
                <a:latin typeface="Meiryo UI" panose="020B0604030504040204" pitchFamily="50" charset="-128"/>
                <a:ea typeface="Meiryo UI" panose="020B0604030504040204" pitchFamily="50" charset="-128"/>
              </a:rPr>
              <a:t>＜募集実施の場合＞</a:t>
            </a:r>
            <a:r>
              <a:rPr lang="ja-JP" altLang="en-US" sz="2000" dirty="0">
                <a:latin typeface="Meiryo UI" panose="020B0604030504040204" pitchFamily="50" charset="-128"/>
                <a:ea typeface="Meiryo UI" panose="020B0604030504040204" pitchFamily="50" charset="-128"/>
              </a:rPr>
              <a:t>（公表例）</a:t>
            </a:r>
          </a:p>
        </p:txBody>
      </p:sp>
      <p:sp>
        <p:nvSpPr>
          <p:cNvPr id="2" name="スライド番号プレースホルダー 1">
            <a:extLst>
              <a:ext uri="{FF2B5EF4-FFF2-40B4-BE49-F238E27FC236}">
                <a16:creationId xmlns:a16="http://schemas.microsoft.com/office/drawing/2014/main" id="{2FD76065-AD95-4F10-943D-10B796A3F66D}"/>
              </a:ext>
            </a:extLst>
          </p:cNvPr>
          <p:cNvSpPr>
            <a:spLocks noGrp="1"/>
          </p:cNvSpPr>
          <p:nvPr>
            <p:ph type="sldNum" sz="quarter" idx="12"/>
          </p:nvPr>
        </p:nvSpPr>
        <p:spPr/>
        <p:txBody>
          <a:bodyPr/>
          <a:lstStyle/>
          <a:p>
            <a:fld id="{93BFBB67-65D9-41FE-9A68-552F2131D4B7}" type="slidenum">
              <a:rPr kumimoji="1" lang="ja-JP" altLang="en-US" smtClean="0"/>
              <a:t>4</a:t>
            </a:fld>
            <a:endParaRPr kumimoji="1" lang="ja-JP" altLang="en-US"/>
          </a:p>
        </p:txBody>
      </p:sp>
      <p:graphicFrame>
        <p:nvGraphicFramePr>
          <p:cNvPr id="6" name="表 5">
            <a:extLst>
              <a:ext uri="{FF2B5EF4-FFF2-40B4-BE49-F238E27FC236}">
                <a16:creationId xmlns:a16="http://schemas.microsoft.com/office/drawing/2014/main" id="{7791AD05-9002-47AB-877D-B5AC8835DE5A}"/>
              </a:ext>
            </a:extLst>
          </p:cNvPr>
          <p:cNvGraphicFramePr>
            <a:graphicFrameLocks noGrp="1"/>
          </p:cNvGraphicFramePr>
          <p:nvPr>
            <p:extLst>
              <p:ext uri="{D42A27DB-BD31-4B8C-83A1-F6EECF244321}">
                <p14:modId xmlns:p14="http://schemas.microsoft.com/office/powerpoint/2010/main" val="1695365539"/>
              </p:ext>
            </p:extLst>
          </p:nvPr>
        </p:nvGraphicFramePr>
        <p:xfrm>
          <a:off x="9453343" y="1062499"/>
          <a:ext cx="8258810" cy="4641581"/>
        </p:xfrm>
        <a:graphic>
          <a:graphicData uri="http://schemas.openxmlformats.org/drawingml/2006/table">
            <a:tbl>
              <a:tblPr/>
              <a:tblGrid>
                <a:gridCol w="3897630">
                  <a:extLst>
                    <a:ext uri="{9D8B030D-6E8A-4147-A177-3AD203B41FA5}">
                      <a16:colId xmlns:a16="http://schemas.microsoft.com/office/drawing/2014/main" val="2578776240"/>
                    </a:ext>
                  </a:extLst>
                </a:gridCol>
                <a:gridCol w="4361180">
                  <a:extLst>
                    <a:ext uri="{9D8B030D-6E8A-4147-A177-3AD203B41FA5}">
                      <a16:colId xmlns:a16="http://schemas.microsoft.com/office/drawing/2014/main" val="326742260"/>
                    </a:ext>
                  </a:extLst>
                </a:gridCol>
              </a:tblGrid>
              <a:tr h="356400">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●●●●年●●月●●日</a:t>
                      </a: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mpd="sng">
                      <a:solidFill>
                        <a:schemeClr val="tx1"/>
                      </a:solidFill>
                      <a:prstDash val="soli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・本プロセスの開始</a:t>
                      </a:r>
                    </a:p>
                  </a:txBody>
                  <a:tcPr anchor="ctr">
                    <a:lnL w="3175" cmpd="sng">
                      <a:solidFill>
                        <a:schemeClr val="tx1"/>
                      </a:solidFill>
                      <a:prstDash val="solid"/>
                    </a:lnL>
                    <a:lnR w="3175" cmpd="sng">
                      <a:solidFill>
                        <a:schemeClr val="tx1"/>
                      </a:solidFill>
                      <a:prstDash val="solid"/>
                    </a:lnR>
                    <a:lnT w="3175" cmpd="sng">
                      <a:solidFill>
                        <a:schemeClr val="tx1"/>
                      </a:solidFill>
                      <a:prstDash val="soli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64077802"/>
                  </a:ext>
                </a:extLst>
              </a:tr>
              <a:tr h="518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本プロセスの開始から１０営業日程度</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endPar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・募集開始公表</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・応募の受付開始</a:t>
                      </a:r>
                    </a:p>
                  </a:txBody>
                  <a:tcPr anchor="ctr">
                    <a:lnL w="3175" cmpd="sng">
                      <a:solidFill>
                        <a:schemeClr val="tx1"/>
                      </a:solidFill>
                      <a:prstDash val="solid"/>
                    </a:lnL>
                    <a:lnR w="3175" cmpd="sng">
                      <a:solidFill>
                        <a:schemeClr val="tx1"/>
                      </a:solidFill>
                      <a:prstDash val="soli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10597613"/>
                  </a:ext>
                </a:extLst>
              </a:tr>
              <a:tr h="518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本プロセスの応募開始から２か月</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・応募の受付締切</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　（負担可能上限額の申告、保証金支払いを含む）</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・応募書類の内容確認</a:t>
                      </a:r>
                      <a:r>
                        <a:rPr kumimoji="1" lang="en-US" altLang="ja-JP" sz="1300" dirty="0">
                          <a:solidFill>
                            <a:schemeClr val="tx1"/>
                          </a:solidFill>
                          <a:latin typeface="ＭＳ 明朝" panose="02020609040205080304" pitchFamily="17" charset="-128"/>
                          <a:ea typeface="ＭＳ 明朝" panose="02020609040205080304" pitchFamily="17" charset="-128"/>
                        </a:rPr>
                        <a:t>【</a:t>
                      </a:r>
                      <a:r>
                        <a:rPr kumimoji="1" lang="ja-JP" altLang="en-US" sz="1300" dirty="0">
                          <a:solidFill>
                            <a:schemeClr val="tx1"/>
                          </a:solidFill>
                          <a:latin typeface="ＭＳ 明朝" panose="02020609040205080304" pitchFamily="17" charset="-128"/>
                          <a:ea typeface="ＭＳ 明朝" panose="02020609040205080304" pitchFamily="17" charset="-128"/>
                        </a:rPr>
                        <a:t>受領後速やかに</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p>
                  </a:txBody>
                  <a:tcPr anchor="ctr">
                    <a:lnL w="3175" cmpd="sng">
                      <a:solidFill>
                        <a:schemeClr val="tx1"/>
                      </a:solidFill>
                      <a:prstDash val="solid"/>
                    </a:lnL>
                    <a:lnR w="3175" cmpd="sng">
                      <a:solidFill>
                        <a:schemeClr val="tx1"/>
                      </a:solidFill>
                      <a:prstDash val="soli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6034971"/>
                  </a:ext>
                </a:extLst>
              </a:tr>
              <a:tr h="5175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応募の受付締切から１か月程度</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・募集結果の通知</a:t>
                      </a:r>
                      <a:endParaRPr kumimoji="1" lang="en-US" altLang="ja-JP" sz="1300" dirty="0">
                        <a:solidFill>
                          <a:schemeClr val="tx1"/>
                        </a:solidFill>
                        <a:latin typeface="ＭＳ 明朝" panose="02020609040205080304" pitchFamily="17" charset="-128"/>
                        <a:ea typeface="ＭＳ 明朝" panose="02020609040205080304" pitchFamily="17" charset="-128"/>
                      </a:endParaRPr>
                    </a:p>
                  </a:txBody>
                  <a:tcPr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15511579"/>
                  </a:ext>
                </a:extLst>
              </a:tr>
              <a:tr h="518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募集結果の通知から１か月</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endPar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・工事費負担金補償契約の締結</a:t>
                      </a:r>
                      <a:endParaRPr kumimoji="1" lang="en-US" altLang="ja-JP" sz="1300" dirty="0">
                        <a:solidFill>
                          <a:schemeClr val="tx1"/>
                        </a:solidFill>
                        <a:latin typeface="ＭＳ 明朝" panose="02020609040205080304" pitchFamily="17" charset="-128"/>
                        <a:ea typeface="ＭＳ 明朝" panose="02020609040205080304" pitchFamily="17" charset="-128"/>
                      </a:endParaRPr>
                    </a:p>
                  </a:txBody>
                  <a:tcPr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06300821"/>
                  </a:ext>
                </a:extLst>
              </a:tr>
              <a:tr h="518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６か月程度又は合意した期間</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endPar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latin typeface="ＭＳ 明朝" panose="02020609040205080304" pitchFamily="17" charset="-128"/>
                          <a:ea typeface="ＭＳ 明朝" panose="02020609040205080304" pitchFamily="17" charset="-128"/>
                        </a:rPr>
                        <a:t>・詳細検討回答</a:t>
                      </a:r>
                    </a:p>
                  </a:txBody>
                  <a:tcPr marR="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37118037"/>
                  </a:ext>
                </a:extLst>
              </a:tr>
              <a:tr h="3556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・工事費負担金契約の締結</a:t>
                      </a:r>
                      <a:endParaRPr kumimoji="1" lang="en-US" altLang="ja-JP" sz="1300" dirty="0">
                        <a:solidFill>
                          <a:schemeClr val="tx1"/>
                        </a:solidFill>
                        <a:latin typeface="ＭＳ 明朝" panose="02020609040205080304" pitchFamily="17" charset="-128"/>
                        <a:ea typeface="ＭＳ 明朝" panose="02020609040205080304" pitchFamily="17" charset="-128"/>
                      </a:endParaRPr>
                    </a:p>
                  </a:txBody>
                  <a:tcPr anchor="ctr">
                    <a:lnL w="3175" cap="flat" cmpd="sng" algn="ctr">
                      <a:solidFill>
                        <a:schemeClr val="tx1"/>
                      </a:solidFill>
                      <a:prstDash val="solid"/>
                      <a:round/>
                      <a:headEnd type="none" w="med" len="med"/>
                      <a:tailEnd type="none" w="med" len="med"/>
                    </a:lnL>
                    <a:lnR w="3175" cmpd="sng">
                      <a:solidFill>
                        <a:schemeClr val="tx1"/>
                      </a:solidFill>
                      <a:prstDash val="soli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12826786"/>
                  </a:ext>
                </a:extLst>
              </a:tr>
              <a:tr h="3556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latin typeface="ＭＳ 明朝" panose="02020609040205080304" pitchFamily="17" charset="-128"/>
                          <a:ea typeface="ＭＳ 明朝" panose="02020609040205080304" pitchFamily="17" charset="-128"/>
                        </a:rPr>
                        <a:t>・工事費負担金の入金</a:t>
                      </a:r>
                    </a:p>
                  </a:txBody>
                  <a:tcPr anchor="ctr">
                    <a:lnL w="3175" cap="flat" cmpd="sng" algn="ctr">
                      <a:solidFill>
                        <a:schemeClr val="tx1"/>
                      </a:solidFill>
                      <a:prstDash val="solid"/>
                      <a:round/>
                      <a:headEnd type="none" w="med" len="med"/>
                      <a:tailEnd type="none" w="med" len="med"/>
                    </a:lnL>
                    <a:lnR w="3175" cmpd="sng">
                      <a:solidFill>
                        <a:schemeClr val="tx1"/>
                      </a:solidFill>
                      <a:prstDash val="soli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9777277"/>
                  </a:ext>
                </a:extLst>
              </a:tr>
              <a:tr h="5512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本プロセス</a:t>
                      </a:r>
                      <a:r>
                        <a:rPr kumimoji="1" lang="ja-JP" altLang="en-US" sz="1300" dirty="0">
                          <a:solidFill>
                            <a:schemeClr val="tx1"/>
                          </a:solidFill>
                          <a:latin typeface="ＭＳ 明朝" panose="02020609040205080304" pitchFamily="17" charset="-128"/>
                          <a:ea typeface="ＭＳ 明朝" panose="02020609040205080304" pitchFamily="17" charset="-128"/>
                        </a:rPr>
                        <a:t>の完了</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本プロセス</a:t>
                      </a:r>
                      <a:r>
                        <a:rPr kumimoji="1" lang="ja-JP" altLang="en-US" sz="1300" dirty="0">
                          <a:solidFill>
                            <a:schemeClr val="tx1"/>
                          </a:solidFill>
                          <a:latin typeface="ＭＳ 明朝" panose="02020609040205080304" pitchFamily="17" charset="-128"/>
                          <a:ea typeface="ＭＳ 明朝" panose="02020609040205080304" pitchFamily="17" charset="-128"/>
                        </a:rPr>
                        <a:t>の結果公表</a:t>
                      </a:r>
                      <a:endParaRPr kumimoji="1" lang="en-US" altLang="ja-JP" sz="1300" dirty="0">
                        <a:solidFill>
                          <a:schemeClr val="tx1"/>
                        </a:solidFill>
                        <a:latin typeface="ＭＳ 明朝" panose="02020609040205080304" pitchFamily="17" charset="-128"/>
                        <a:ea typeface="ＭＳ 明朝" panose="02020609040205080304" pitchFamily="17" charset="-128"/>
                      </a:endParaRPr>
                    </a:p>
                  </a:txBody>
                  <a:tcPr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52397525"/>
                  </a:ext>
                </a:extLst>
              </a:tr>
            </a:tbl>
          </a:graphicData>
        </a:graphic>
      </p:graphicFrame>
    </p:spTree>
    <p:extLst>
      <p:ext uri="{BB962C8B-B14F-4D97-AF65-F5344CB8AC3E}">
        <p14:creationId xmlns:p14="http://schemas.microsoft.com/office/powerpoint/2010/main" val="2048432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29646C23-3CD9-44A1-99B1-8F221511422C}"/>
              </a:ext>
            </a:extLst>
          </p:cNvPr>
          <p:cNvGraphicFramePr>
            <a:graphicFrameLocks noGrp="1"/>
          </p:cNvGraphicFramePr>
          <p:nvPr>
            <p:extLst>
              <p:ext uri="{D42A27DB-BD31-4B8C-83A1-F6EECF244321}">
                <p14:modId xmlns:p14="http://schemas.microsoft.com/office/powerpoint/2010/main" val="2010163217"/>
              </p:ext>
            </p:extLst>
          </p:nvPr>
        </p:nvGraphicFramePr>
        <p:xfrm>
          <a:off x="611560" y="1062499"/>
          <a:ext cx="8258810" cy="2401426"/>
        </p:xfrm>
        <a:graphic>
          <a:graphicData uri="http://schemas.openxmlformats.org/drawingml/2006/table">
            <a:tbl>
              <a:tblPr/>
              <a:tblGrid>
                <a:gridCol w="3897630">
                  <a:extLst>
                    <a:ext uri="{9D8B030D-6E8A-4147-A177-3AD203B41FA5}">
                      <a16:colId xmlns:a16="http://schemas.microsoft.com/office/drawing/2014/main" val="2578776240"/>
                    </a:ext>
                  </a:extLst>
                </a:gridCol>
                <a:gridCol w="4361180">
                  <a:extLst>
                    <a:ext uri="{9D8B030D-6E8A-4147-A177-3AD203B41FA5}">
                      <a16:colId xmlns:a16="http://schemas.microsoft.com/office/drawing/2014/main" val="326742260"/>
                    </a:ext>
                  </a:extLst>
                </a:gridCol>
              </a:tblGrid>
              <a:tr h="356400">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●●●●年●●月●●日</a:t>
                      </a: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mpd="sng">
                      <a:solidFill>
                        <a:schemeClr val="tx1"/>
                      </a:solidFill>
                      <a:prstDash val="soli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・本プロセスの開始</a:t>
                      </a:r>
                    </a:p>
                  </a:txBody>
                  <a:tcPr anchor="ctr">
                    <a:lnL w="3175" cmpd="sng">
                      <a:solidFill>
                        <a:schemeClr val="tx1"/>
                      </a:solidFill>
                      <a:prstDash val="solid"/>
                    </a:lnL>
                    <a:lnR w="3175" cmpd="sng">
                      <a:solidFill>
                        <a:schemeClr val="tx1"/>
                      </a:solidFill>
                      <a:prstDash val="solid"/>
                    </a:lnR>
                    <a:lnT w="3175" cmpd="sng">
                      <a:solidFill>
                        <a:schemeClr val="tx1"/>
                      </a:solidFill>
                      <a:prstDash val="soli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64077802"/>
                  </a:ext>
                </a:extLst>
              </a:tr>
              <a:tr h="518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６か月程度又は合意した期間</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endPar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latin typeface="ＭＳ 明朝" panose="02020609040205080304" pitchFamily="17" charset="-128"/>
                          <a:ea typeface="ＭＳ 明朝" panose="02020609040205080304" pitchFamily="17" charset="-128"/>
                        </a:rPr>
                        <a:t>・詳細検討回答</a:t>
                      </a:r>
                    </a:p>
                  </a:txBody>
                  <a:tcPr marR="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37118037"/>
                  </a:ext>
                </a:extLst>
              </a:tr>
              <a:tr h="3556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r>
                        <a:rPr kumimoji="1" lang="ja-JP" altLang="en-US" sz="1300" b="0" i="0" u="none" strike="noStrike" kern="1200" cap="none" spc="0" normalizeH="0" baseline="0" noProof="0" dirty="0">
                          <a:ln>
                            <a:noFill/>
                          </a:ln>
                          <a:solidFill>
                            <a:srgbClr val="FF0000"/>
                          </a:solidFill>
                          <a:effectLst/>
                          <a:uLnTx/>
                          <a:uFillTx/>
                          <a:latin typeface="ＭＳ 明朝" panose="02020609040205080304" pitchFamily="17" charset="-128"/>
                          <a:ea typeface="ＭＳ 明朝" panose="02020609040205080304" pitchFamily="17" charset="-128"/>
                          <a:cs typeface="+mn-cs"/>
                        </a:rPr>
                        <a:t>～●●月●旬頃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・工事費負担金契約の締結</a:t>
                      </a:r>
                      <a:endParaRPr kumimoji="1" lang="en-US" altLang="ja-JP" sz="1300" dirty="0">
                        <a:solidFill>
                          <a:schemeClr val="tx1"/>
                        </a:solidFill>
                        <a:latin typeface="ＭＳ 明朝" panose="02020609040205080304" pitchFamily="17" charset="-128"/>
                        <a:ea typeface="ＭＳ 明朝" panose="02020609040205080304" pitchFamily="17" charset="-128"/>
                      </a:endParaRPr>
                    </a:p>
                  </a:txBody>
                  <a:tcPr anchor="ctr">
                    <a:lnL w="3175" cap="flat" cmpd="sng" algn="ctr">
                      <a:solidFill>
                        <a:schemeClr val="tx1"/>
                      </a:solidFill>
                      <a:prstDash val="solid"/>
                      <a:round/>
                      <a:headEnd type="none" w="med" len="med"/>
                      <a:tailEnd type="none" w="med" len="med"/>
                    </a:lnL>
                    <a:lnR w="3175" cmpd="sng">
                      <a:solidFill>
                        <a:schemeClr val="tx1"/>
                      </a:solidFill>
                      <a:prstDash val="soli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12826786"/>
                  </a:ext>
                </a:extLst>
              </a:tr>
              <a:tr h="3556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r>
                        <a:rPr kumimoji="1" lang="ja-JP" altLang="en-US" sz="1300" b="0" i="0" u="none" strike="noStrike" kern="1200" cap="none" spc="0" normalizeH="0" baseline="0" noProof="0" dirty="0">
                          <a:ln>
                            <a:noFill/>
                          </a:ln>
                          <a:solidFill>
                            <a:srgbClr val="FF0000"/>
                          </a:solidFill>
                          <a:effectLst/>
                          <a:uLnTx/>
                          <a:uFillTx/>
                          <a:latin typeface="ＭＳ 明朝" panose="02020609040205080304" pitchFamily="17" charset="-128"/>
                          <a:ea typeface="ＭＳ 明朝" panose="02020609040205080304" pitchFamily="17" charset="-128"/>
                          <a:cs typeface="+mn-cs"/>
                        </a:rPr>
                        <a:t>～●●月●旬頃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latin typeface="ＭＳ 明朝" panose="02020609040205080304" pitchFamily="17" charset="-128"/>
                          <a:ea typeface="ＭＳ 明朝" panose="02020609040205080304" pitchFamily="17" charset="-128"/>
                        </a:rPr>
                        <a:t>・工事費負担金の入金</a:t>
                      </a:r>
                    </a:p>
                  </a:txBody>
                  <a:tcPr anchor="ctr">
                    <a:lnL w="3175" cap="flat" cmpd="sng" algn="ctr">
                      <a:solidFill>
                        <a:schemeClr val="tx1"/>
                      </a:solidFill>
                      <a:prstDash val="solid"/>
                      <a:round/>
                      <a:headEnd type="none" w="med" len="med"/>
                      <a:tailEnd type="none" w="med" len="med"/>
                    </a:lnL>
                    <a:lnR w="3175" cmpd="sng">
                      <a:solidFill>
                        <a:schemeClr val="tx1"/>
                      </a:solidFill>
                      <a:prstDash val="soli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9777277"/>
                  </a:ext>
                </a:extLst>
              </a:tr>
              <a:tr h="5512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本プロセス</a:t>
                      </a:r>
                      <a:r>
                        <a:rPr kumimoji="1" lang="ja-JP" altLang="en-US" sz="1300" dirty="0">
                          <a:solidFill>
                            <a:schemeClr val="tx1"/>
                          </a:solidFill>
                          <a:latin typeface="ＭＳ 明朝" panose="02020609040205080304" pitchFamily="17" charset="-128"/>
                          <a:ea typeface="ＭＳ 明朝" panose="02020609040205080304" pitchFamily="17" charset="-128"/>
                        </a:rPr>
                        <a:t>の完了</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本プロセス</a:t>
                      </a:r>
                      <a:r>
                        <a:rPr kumimoji="1" lang="ja-JP" altLang="en-US" sz="1300" dirty="0">
                          <a:solidFill>
                            <a:schemeClr val="tx1"/>
                          </a:solidFill>
                          <a:latin typeface="ＭＳ 明朝" panose="02020609040205080304" pitchFamily="17" charset="-128"/>
                          <a:ea typeface="ＭＳ 明朝" panose="02020609040205080304" pitchFamily="17" charset="-128"/>
                        </a:rPr>
                        <a:t>の結果公表</a:t>
                      </a:r>
                      <a:endParaRPr kumimoji="1" lang="en-US" altLang="ja-JP" sz="1300" dirty="0">
                        <a:solidFill>
                          <a:schemeClr val="tx1"/>
                        </a:solidFill>
                        <a:latin typeface="ＭＳ 明朝" panose="02020609040205080304" pitchFamily="17" charset="-128"/>
                        <a:ea typeface="ＭＳ 明朝" panose="02020609040205080304" pitchFamily="17" charset="-128"/>
                      </a:endParaRPr>
                    </a:p>
                  </a:txBody>
                  <a:tcPr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52397525"/>
                  </a:ext>
                </a:extLst>
              </a:tr>
            </a:tbl>
          </a:graphicData>
        </a:graphic>
      </p:graphicFrame>
      <p:sp>
        <p:nvSpPr>
          <p:cNvPr id="7" name="タイトル 1">
            <a:extLst>
              <a:ext uri="{FF2B5EF4-FFF2-40B4-BE49-F238E27FC236}">
                <a16:creationId xmlns:a16="http://schemas.microsoft.com/office/drawing/2014/main" id="{DDCA39B5-9A6F-4D29-9338-A08AC96AE028}"/>
              </a:ext>
            </a:extLst>
          </p:cNvPr>
          <p:cNvSpPr txBox="1">
            <a:spLocks/>
          </p:cNvSpPr>
          <p:nvPr/>
        </p:nvSpPr>
        <p:spPr>
          <a:xfrm>
            <a:off x="137711" y="170972"/>
            <a:ext cx="8229600" cy="4270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latin typeface="Meiryo UI" panose="020B0604030504040204" pitchFamily="50" charset="-128"/>
                <a:ea typeface="Meiryo UI" panose="020B0604030504040204" pitchFamily="50" charset="-128"/>
              </a:rPr>
              <a:t>混雑緩和プロセスのスケジュール</a:t>
            </a:r>
            <a:r>
              <a:rPr lang="ja-JP" altLang="en-US" sz="2000" dirty="0">
                <a:highlight>
                  <a:srgbClr val="FFFF00"/>
                </a:highlight>
                <a:latin typeface="Meiryo UI" panose="020B0604030504040204" pitchFamily="50" charset="-128"/>
                <a:ea typeface="Meiryo UI" panose="020B0604030504040204" pitchFamily="50" charset="-128"/>
              </a:rPr>
              <a:t>＜募集省略の場合＞</a:t>
            </a:r>
            <a:r>
              <a:rPr lang="ja-JP" altLang="en-US" sz="2000" dirty="0">
                <a:latin typeface="Meiryo UI" panose="020B0604030504040204" pitchFamily="50" charset="-128"/>
                <a:ea typeface="Meiryo UI" panose="020B0604030504040204" pitchFamily="50" charset="-128"/>
              </a:rPr>
              <a:t>（公表例）</a:t>
            </a:r>
          </a:p>
        </p:txBody>
      </p:sp>
      <p:sp>
        <p:nvSpPr>
          <p:cNvPr id="2" name="スライド番号プレースホルダー 1">
            <a:extLst>
              <a:ext uri="{FF2B5EF4-FFF2-40B4-BE49-F238E27FC236}">
                <a16:creationId xmlns:a16="http://schemas.microsoft.com/office/drawing/2014/main" id="{2FD76065-AD95-4F10-943D-10B796A3F66D}"/>
              </a:ext>
            </a:extLst>
          </p:cNvPr>
          <p:cNvSpPr>
            <a:spLocks noGrp="1"/>
          </p:cNvSpPr>
          <p:nvPr>
            <p:ph type="sldNum" sz="quarter" idx="12"/>
          </p:nvPr>
        </p:nvSpPr>
        <p:spPr/>
        <p:txBody>
          <a:bodyPr/>
          <a:lstStyle/>
          <a:p>
            <a:fld id="{93BFBB67-65D9-41FE-9A68-552F2131D4B7}" type="slidenum">
              <a:rPr kumimoji="1" lang="ja-JP" altLang="en-US" smtClean="0"/>
              <a:t>5</a:t>
            </a:fld>
            <a:endParaRPr kumimoji="1" lang="ja-JP" altLang="en-US"/>
          </a:p>
        </p:txBody>
      </p:sp>
      <p:sp>
        <p:nvSpPr>
          <p:cNvPr id="6" name="テキスト ボックス 5">
            <a:extLst>
              <a:ext uri="{FF2B5EF4-FFF2-40B4-BE49-F238E27FC236}">
                <a16:creationId xmlns:a16="http://schemas.microsoft.com/office/drawing/2014/main" id="{F3110ADB-B6F5-4759-B292-F63B8F5D6B02}"/>
              </a:ext>
            </a:extLst>
          </p:cNvPr>
          <p:cNvSpPr txBox="1"/>
          <p:nvPr/>
        </p:nvSpPr>
        <p:spPr>
          <a:xfrm>
            <a:off x="589991" y="3490435"/>
            <a:ext cx="6288901" cy="307777"/>
          </a:xfrm>
          <a:prstGeom prst="rect">
            <a:avLst/>
          </a:prstGeom>
          <a:noFill/>
        </p:spPr>
        <p:txBody>
          <a:bodyPr wrap="none" rtlCol="0">
            <a:spAutoFit/>
          </a:bodyPr>
          <a:lstStyle/>
          <a:p>
            <a:r>
              <a:rPr lang="en-US" altLang="ja-JP" sz="1400" dirty="0">
                <a:latin typeface="ＭＳ 明朝" panose="02020609040205080304" pitchFamily="17" charset="-128"/>
                <a:ea typeface="ＭＳ 明朝" panose="02020609040205080304" pitchFamily="17" charset="-128"/>
              </a:rPr>
              <a:t>※</a:t>
            </a:r>
            <a:r>
              <a:rPr lang="ja-JP" altLang="en-US" sz="1400" dirty="0">
                <a:latin typeface="ＭＳ 明朝" panose="02020609040205080304" pitchFamily="17" charset="-128"/>
                <a:ea typeface="ＭＳ 明朝" panose="02020609040205080304" pitchFamily="17" charset="-128"/>
              </a:rPr>
              <a:t>スケジュールはプロセスの進捗状況等により変更となる場合があります。</a:t>
            </a:r>
            <a:endParaRPr lang="en-US" altLang="ja-JP" sz="1400" dirty="0">
              <a:latin typeface="ＭＳ 明朝" panose="02020609040205080304" pitchFamily="17" charset="-128"/>
              <a:ea typeface="ＭＳ 明朝" panose="02020609040205080304" pitchFamily="17" charset="-128"/>
            </a:endParaRPr>
          </a:p>
        </p:txBody>
      </p:sp>
      <p:graphicFrame>
        <p:nvGraphicFramePr>
          <p:cNvPr id="8" name="表 7">
            <a:extLst>
              <a:ext uri="{FF2B5EF4-FFF2-40B4-BE49-F238E27FC236}">
                <a16:creationId xmlns:a16="http://schemas.microsoft.com/office/drawing/2014/main" id="{C40FD52B-3A59-4ED3-9994-149698DB3A78}"/>
              </a:ext>
            </a:extLst>
          </p:cNvPr>
          <p:cNvGraphicFramePr>
            <a:graphicFrameLocks noGrp="1"/>
          </p:cNvGraphicFramePr>
          <p:nvPr>
            <p:extLst>
              <p:ext uri="{D42A27DB-BD31-4B8C-83A1-F6EECF244321}">
                <p14:modId xmlns:p14="http://schemas.microsoft.com/office/powerpoint/2010/main" val="2479960192"/>
              </p:ext>
            </p:extLst>
          </p:nvPr>
        </p:nvGraphicFramePr>
        <p:xfrm>
          <a:off x="9290611" y="1062499"/>
          <a:ext cx="8258810" cy="2401426"/>
        </p:xfrm>
        <a:graphic>
          <a:graphicData uri="http://schemas.openxmlformats.org/drawingml/2006/table">
            <a:tbl>
              <a:tblPr/>
              <a:tblGrid>
                <a:gridCol w="3897630">
                  <a:extLst>
                    <a:ext uri="{9D8B030D-6E8A-4147-A177-3AD203B41FA5}">
                      <a16:colId xmlns:a16="http://schemas.microsoft.com/office/drawing/2014/main" val="2578776240"/>
                    </a:ext>
                  </a:extLst>
                </a:gridCol>
                <a:gridCol w="4361180">
                  <a:extLst>
                    <a:ext uri="{9D8B030D-6E8A-4147-A177-3AD203B41FA5}">
                      <a16:colId xmlns:a16="http://schemas.microsoft.com/office/drawing/2014/main" val="326742260"/>
                    </a:ext>
                  </a:extLst>
                </a:gridCol>
              </a:tblGrid>
              <a:tr h="356400">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●●●●年●●月●●日</a:t>
                      </a: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mpd="sng">
                      <a:solidFill>
                        <a:schemeClr val="tx1"/>
                      </a:solidFill>
                      <a:prstDash val="soli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・本プロセスの開始</a:t>
                      </a:r>
                    </a:p>
                  </a:txBody>
                  <a:tcPr anchor="ctr">
                    <a:lnL w="3175" cmpd="sng">
                      <a:solidFill>
                        <a:schemeClr val="tx1"/>
                      </a:solidFill>
                      <a:prstDash val="solid"/>
                    </a:lnL>
                    <a:lnR w="3175" cmpd="sng">
                      <a:solidFill>
                        <a:schemeClr val="tx1"/>
                      </a:solidFill>
                      <a:prstDash val="solid"/>
                    </a:lnR>
                    <a:lnT w="3175" cmpd="sng">
                      <a:solidFill>
                        <a:schemeClr val="tx1"/>
                      </a:solidFill>
                      <a:prstDash val="soli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64077802"/>
                  </a:ext>
                </a:extLst>
              </a:tr>
              <a:tr h="5184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６か月程度又は合意した期間</a:t>
                      </a:r>
                      <a:r>
                        <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a:t>
                      </a:r>
                      <a:endPar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latin typeface="ＭＳ 明朝" panose="02020609040205080304" pitchFamily="17" charset="-128"/>
                          <a:ea typeface="ＭＳ 明朝" panose="02020609040205080304" pitchFamily="17" charset="-128"/>
                        </a:rPr>
                        <a:t>・詳細検討回答</a:t>
                      </a:r>
                    </a:p>
                  </a:txBody>
                  <a:tcPr marR="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37118037"/>
                  </a:ext>
                </a:extLst>
              </a:tr>
              <a:tr h="3556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・工事費負担金契約の締結</a:t>
                      </a:r>
                      <a:endParaRPr kumimoji="1" lang="en-US" altLang="ja-JP" sz="1300" dirty="0">
                        <a:solidFill>
                          <a:schemeClr val="tx1"/>
                        </a:solidFill>
                        <a:latin typeface="ＭＳ 明朝" panose="02020609040205080304" pitchFamily="17" charset="-128"/>
                        <a:ea typeface="ＭＳ 明朝" panose="02020609040205080304" pitchFamily="17" charset="-128"/>
                      </a:endParaRPr>
                    </a:p>
                  </a:txBody>
                  <a:tcPr anchor="ctr">
                    <a:lnL w="3175" cap="flat" cmpd="sng" algn="ctr">
                      <a:solidFill>
                        <a:schemeClr val="tx1"/>
                      </a:solidFill>
                      <a:prstDash val="solid"/>
                      <a:round/>
                      <a:headEnd type="none" w="med" len="med"/>
                      <a:tailEnd type="none" w="med" len="med"/>
                    </a:lnL>
                    <a:lnR w="3175" cmpd="sng">
                      <a:solidFill>
                        <a:schemeClr val="tx1"/>
                      </a:solidFill>
                      <a:prstDash val="soli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12826786"/>
                  </a:ext>
                </a:extLst>
              </a:tr>
              <a:tr h="3556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endParaRPr kumimoji="1" lang="en-US" altLang="ja-JP"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endParaRP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latin typeface="ＭＳ 明朝" panose="02020609040205080304" pitchFamily="17" charset="-128"/>
                          <a:ea typeface="ＭＳ 明朝" panose="02020609040205080304" pitchFamily="17" charset="-128"/>
                        </a:rPr>
                        <a:t>・工事費負担金の入金</a:t>
                      </a:r>
                    </a:p>
                  </a:txBody>
                  <a:tcPr anchor="ctr">
                    <a:lnL w="3175" cap="flat" cmpd="sng" algn="ctr">
                      <a:solidFill>
                        <a:schemeClr val="tx1"/>
                      </a:solidFill>
                      <a:prstDash val="solid"/>
                      <a:round/>
                      <a:headEnd type="none" w="med" len="med"/>
                      <a:tailEnd type="none" w="med" len="med"/>
                    </a:lnL>
                    <a:lnR w="3175" cmpd="sng">
                      <a:solidFill>
                        <a:schemeClr val="tx1"/>
                      </a:solidFill>
                      <a:prstDash val="soli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9777277"/>
                  </a:ext>
                </a:extLst>
              </a:tr>
              <a:tr h="5512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●●●●年●●月●旬頃</a:t>
                      </a:r>
                    </a:p>
                  </a:txBody>
                  <a:tcPr>
                    <a:lnL w="3175" cmpd="sng">
                      <a:solidFill>
                        <a:schemeClr val="tx1"/>
                      </a:solidFill>
                      <a:prstDash val="soli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mpd="sng">
                      <a:solidFill>
                        <a:schemeClr val="tx1"/>
                      </a:solidFill>
                      <a:prstDash val="solid"/>
                    </a:lnB>
                  </a:tcPr>
                </a:tc>
                <a:tc>
                  <a:txBody>
                    <a:bodyPr/>
                    <a:lstStyle/>
                    <a:p>
                      <a:r>
                        <a:rPr kumimoji="1" lang="ja-JP" altLang="en-US" sz="1300" dirty="0">
                          <a:solidFill>
                            <a:schemeClr val="tx1"/>
                          </a:solidFill>
                          <a:latin typeface="ＭＳ 明朝" panose="02020609040205080304" pitchFamily="17" charset="-128"/>
                          <a:ea typeface="ＭＳ 明朝" panose="02020609040205080304" pitchFamily="17" charset="-128"/>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本プロセス</a:t>
                      </a:r>
                      <a:r>
                        <a:rPr kumimoji="1" lang="ja-JP" altLang="en-US" sz="1300" dirty="0">
                          <a:solidFill>
                            <a:schemeClr val="tx1"/>
                          </a:solidFill>
                          <a:latin typeface="ＭＳ 明朝" panose="02020609040205080304" pitchFamily="17" charset="-128"/>
                          <a:ea typeface="ＭＳ 明朝" panose="02020609040205080304" pitchFamily="17" charset="-128"/>
                        </a:rPr>
                        <a:t>の完了</a:t>
                      </a:r>
                      <a:endParaRPr kumimoji="1" lang="en-US" altLang="ja-JP" sz="1300" dirty="0">
                        <a:solidFill>
                          <a:schemeClr val="tx1"/>
                        </a:solidFill>
                        <a:latin typeface="ＭＳ 明朝" panose="02020609040205080304" pitchFamily="17" charset="-128"/>
                        <a:ea typeface="ＭＳ 明朝" panose="02020609040205080304" pitchFamily="17" charset="-128"/>
                      </a:endParaRPr>
                    </a:p>
                    <a:p>
                      <a:r>
                        <a:rPr kumimoji="1" lang="ja-JP" altLang="en-US" sz="1300" dirty="0">
                          <a:solidFill>
                            <a:schemeClr val="tx1"/>
                          </a:solidFill>
                          <a:latin typeface="ＭＳ 明朝" panose="02020609040205080304" pitchFamily="17" charset="-128"/>
                          <a:ea typeface="ＭＳ 明朝" panose="02020609040205080304" pitchFamily="17" charset="-128"/>
                        </a:rPr>
                        <a:t>・</a:t>
                      </a:r>
                      <a:r>
                        <a:rPr kumimoji="1" lang="ja-JP" altLang="en-US" sz="1300" b="0" i="0" u="none" strike="noStrike" kern="1200" cap="none" spc="0" normalizeH="0" baseline="0" noProof="0" dirty="0">
                          <a:ln>
                            <a:noFill/>
                          </a:ln>
                          <a:solidFill>
                            <a:schemeClr val="tx1"/>
                          </a:solidFill>
                          <a:effectLst/>
                          <a:uLnTx/>
                          <a:uFillTx/>
                          <a:latin typeface="ＭＳ 明朝" panose="02020609040205080304" pitchFamily="17" charset="-128"/>
                          <a:ea typeface="ＭＳ 明朝" panose="02020609040205080304" pitchFamily="17" charset="-128"/>
                          <a:cs typeface="+mn-cs"/>
                        </a:rPr>
                        <a:t>本プロセス</a:t>
                      </a:r>
                      <a:r>
                        <a:rPr kumimoji="1" lang="ja-JP" altLang="en-US" sz="1300" dirty="0">
                          <a:solidFill>
                            <a:schemeClr val="tx1"/>
                          </a:solidFill>
                          <a:latin typeface="ＭＳ 明朝" panose="02020609040205080304" pitchFamily="17" charset="-128"/>
                          <a:ea typeface="ＭＳ 明朝" panose="02020609040205080304" pitchFamily="17" charset="-128"/>
                        </a:rPr>
                        <a:t>の結果公表</a:t>
                      </a:r>
                      <a:endParaRPr kumimoji="1" lang="en-US" altLang="ja-JP" sz="1300" dirty="0">
                        <a:solidFill>
                          <a:schemeClr val="tx1"/>
                        </a:solidFill>
                        <a:latin typeface="ＭＳ 明朝" panose="02020609040205080304" pitchFamily="17" charset="-128"/>
                        <a:ea typeface="ＭＳ 明朝" panose="02020609040205080304" pitchFamily="17" charset="-128"/>
                      </a:endParaRPr>
                    </a:p>
                  </a:txBody>
                  <a:tcPr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52397525"/>
                  </a:ext>
                </a:extLst>
              </a:tr>
            </a:tbl>
          </a:graphicData>
        </a:graphic>
      </p:graphicFrame>
    </p:spTree>
    <p:extLst>
      <p:ext uri="{BB962C8B-B14F-4D97-AF65-F5344CB8AC3E}">
        <p14:creationId xmlns:p14="http://schemas.microsoft.com/office/powerpoint/2010/main" val="2159234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AB2EF7AC-C583-4752-9FF7-0D45C380CA6D}"/>
              </a:ext>
            </a:extLst>
          </p:cNvPr>
          <p:cNvSpPr/>
          <p:nvPr/>
        </p:nvSpPr>
        <p:spPr>
          <a:xfrm>
            <a:off x="4355976" y="1412776"/>
            <a:ext cx="4622580" cy="417646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角丸四角形 70">
            <a:extLst>
              <a:ext uri="{FF2B5EF4-FFF2-40B4-BE49-F238E27FC236}">
                <a16:creationId xmlns:a16="http://schemas.microsoft.com/office/drawing/2014/main" id="{AB8DCF26-323D-4CF8-9018-F7D0826F668A}"/>
              </a:ext>
            </a:extLst>
          </p:cNvPr>
          <p:cNvSpPr/>
          <p:nvPr/>
        </p:nvSpPr>
        <p:spPr>
          <a:xfrm>
            <a:off x="4550732" y="4450480"/>
            <a:ext cx="866062" cy="45500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spAutoFit/>
          </a:bodyPr>
          <a:lstStyle/>
          <a:p>
            <a:pPr algn="ctr"/>
            <a:r>
              <a:rPr lang="en-US" altLang="ja-JP" sz="1100" dirty="0">
                <a:latin typeface="Meiryo UI" panose="020B0604030504040204" pitchFamily="50" charset="-128"/>
                <a:ea typeface="Meiryo UI" panose="020B0604030504040204" pitchFamily="50" charset="-128"/>
              </a:rPr>
              <a:t>66</a:t>
            </a:r>
            <a:r>
              <a:rPr kumimoji="1" lang="en-US" altLang="ja-JP" sz="1100" dirty="0">
                <a:latin typeface="Meiryo UI" panose="020B0604030504040204" pitchFamily="50" charset="-128"/>
                <a:ea typeface="Meiryo UI" panose="020B0604030504040204" pitchFamily="50" charset="-128"/>
              </a:rPr>
              <a:t>kV</a:t>
            </a:r>
            <a:r>
              <a:rPr kumimoji="1" lang="ja-JP" altLang="en-US" sz="1100" dirty="0">
                <a:latin typeface="Meiryo UI" panose="020B0604030504040204" pitchFamily="50" charset="-128"/>
                <a:ea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rPr>
              <a:t>(5)</a:t>
            </a:r>
            <a:r>
              <a:rPr kumimoji="1" lang="ja-JP" altLang="en-US" sz="1100" dirty="0">
                <a:latin typeface="Meiryo UI" panose="020B0604030504040204" pitchFamily="50" charset="-128"/>
                <a:ea typeface="Meiryo UI" panose="020B0604030504040204" pitchFamily="50" charset="-128"/>
              </a:rPr>
              <a:t>線</a:t>
            </a:r>
            <a:endParaRPr kumimoji="1" lang="en-US" altLang="ja-JP" sz="1100" dirty="0">
              <a:latin typeface="Meiryo UI" panose="020B0604030504040204" pitchFamily="50" charset="-128"/>
              <a:ea typeface="Meiryo UI" panose="020B0604030504040204" pitchFamily="50" charset="-128"/>
            </a:endParaRPr>
          </a:p>
          <a:p>
            <a:pPr algn="ctr"/>
            <a:r>
              <a:rPr kumimoji="1" lang="ja-JP" altLang="en-US" sz="1100" dirty="0">
                <a:latin typeface="Meiryo UI" panose="020B0604030504040204" pitchFamily="50" charset="-128"/>
                <a:ea typeface="Meiryo UI" panose="020B0604030504040204" pitchFamily="50" charset="-128"/>
              </a:rPr>
              <a:t>増強</a:t>
            </a:r>
          </a:p>
        </p:txBody>
      </p:sp>
      <p:sp>
        <p:nvSpPr>
          <p:cNvPr id="6" name="二等辺三角形 5">
            <a:extLst>
              <a:ext uri="{FF2B5EF4-FFF2-40B4-BE49-F238E27FC236}">
                <a16:creationId xmlns:a16="http://schemas.microsoft.com/office/drawing/2014/main" id="{15C1E9BE-7B9C-4336-AC56-26F3552E7776}"/>
              </a:ext>
            </a:extLst>
          </p:cNvPr>
          <p:cNvSpPr/>
          <p:nvPr/>
        </p:nvSpPr>
        <p:spPr>
          <a:xfrm rot="16200000" flipH="1" flipV="1">
            <a:off x="5397105" y="4578046"/>
            <a:ext cx="232787" cy="220498"/>
          </a:xfrm>
          <a:prstGeom prst="triangle">
            <a:avLst>
              <a:gd name="adj" fmla="val 10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 name="直線コネクタ 11">
            <a:extLst>
              <a:ext uri="{FF2B5EF4-FFF2-40B4-BE49-F238E27FC236}">
                <a16:creationId xmlns:a16="http://schemas.microsoft.com/office/drawing/2014/main" id="{BD87A453-9CCF-4FDB-A5C0-132C10256144}"/>
              </a:ext>
            </a:extLst>
          </p:cNvPr>
          <p:cNvCxnSpPr>
            <a:cxnSpLocks noChangeShapeType="1"/>
          </p:cNvCxnSpPr>
          <p:nvPr/>
        </p:nvCxnSpPr>
        <p:spPr bwMode="auto">
          <a:xfrm>
            <a:off x="6124823" y="1905894"/>
            <a:ext cx="954737" cy="0"/>
          </a:xfrm>
          <a:prstGeom prst="line">
            <a:avLst/>
          </a:prstGeom>
          <a:noFill/>
          <a:ln w="254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 name="直線コネクタ 17">
            <a:extLst>
              <a:ext uri="{FF2B5EF4-FFF2-40B4-BE49-F238E27FC236}">
                <a16:creationId xmlns:a16="http://schemas.microsoft.com/office/drawing/2014/main" id="{120E1908-C1B0-4014-84E1-10AC4FC60CF0}"/>
              </a:ext>
            </a:extLst>
          </p:cNvPr>
          <p:cNvCxnSpPr>
            <a:cxnSpLocks noChangeShapeType="1"/>
          </p:cNvCxnSpPr>
          <p:nvPr/>
        </p:nvCxnSpPr>
        <p:spPr bwMode="auto">
          <a:xfrm flipV="1">
            <a:off x="6761896" y="1905894"/>
            <a:ext cx="0" cy="226091"/>
          </a:xfrm>
          <a:prstGeom prst="line">
            <a:avLst/>
          </a:prstGeom>
          <a:noFill/>
          <a:ln w="254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楕円 15">
            <a:extLst>
              <a:ext uri="{FF2B5EF4-FFF2-40B4-BE49-F238E27FC236}">
                <a16:creationId xmlns:a16="http://schemas.microsoft.com/office/drawing/2014/main" id="{CD44A30E-4368-42CC-8779-DABF97CC90DD}"/>
              </a:ext>
            </a:extLst>
          </p:cNvPr>
          <p:cNvSpPr>
            <a:spLocks noChangeArrowheads="1"/>
          </p:cNvSpPr>
          <p:nvPr/>
        </p:nvSpPr>
        <p:spPr bwMode="auto">
          <a:xfrm>
            <a:off x="6603064" y="2141960"/>
            <a:ext cx="317664" cy="300901"/>
          </a:xfrm>
          <a:prstGeom prst="ellipse">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ctr" eaLnBrk="1" hangingPunct="1">
              <a:buFont typeface="Wingdings" panose="05000000000000000000" pitchFamily="2" charset="2"/>
              <a:buChar char="n"/>
            </a:pPr>
            <a:endParaRPr lang="ja-JP" altLang="en-US"/>
          </a:p>
        </p:txBody>
      </p:sp>
      <p:sp>
        <p:nvSpPr>
          <p:cNvPr id="10" name="楕円 21">
            <a:extLst>
              <a:ext uri="{FF2B5EF4-FFF2-40B4-BE49-F238E27FC236}">
                <a16:creationId xmlns:a16="http://schemas.microsoft.com/office/drawing/2014/main" id="{58050A4F-2BC2-4049-A95F-4965D878BA10}"/>
              </a:ext>
            </a:extLst>
          </p:cNvPr>
          <p:cNvSpPr>
            <a:spLocks noChangeArrowheads="1"/>
          </p:cNvSpPr>
          <p:nvPr/>
        </p:nvSpPr>
        <p:spPr bwMode="auto">
          <a:xfrm>
            <a:off x="6603064" y="2291579"/>
            <a:ext cx="317664" cy="302563"/>
          </a:xfrm>
          <a:prstGeom prst="ellipse">
            <a:avLst/>
          </a:prstGeom>
          <a:noFill/>
          <a:ln w="127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ctr" eaLnBrk="1" hangingPunct="1">
              <a:buFont typeface="Wingdings" panose="05000000000000000000" pitchFamily="2" charset="2"/>
              <a:buChar char="n"/>
            </a:pPr>
            <a:endParaRPr lang="ja-JP" altLang="en-US"/>
          </a:p>
        </p:txBody>
      </p:sp>
      <p:cxnSp>
        <p:nvCxnSpPr>
          <p:cNvPr id="11" name="直線コネクタ 24">
            <a:extLst>
              <a:ext uri="{FF2B5EF4-FFF2-40B4-BE49-F238E27FC236}">
                <a16:creationId xmlns:a16="http://schemas.microsoft.com/office/drawing/2014/main" id="{11D21697-65AC-4E74-9CE8-0395FE7EDCB7}"/>
              </a:ext>
            </a:extLst>
          </p:cNvPr>
          <p:cNvCxnSpPr>
            <a:cxnSpLocks noChangeShapeType="1"/>
          </p:cNvCxnSpPr>
          <p:nvPr/>
        </p:nvCxnSpPr>
        <p:spPr bwMode="auto">
          <a:xfrm flipV="1">
            <a:off x="6761896" y="2589155"/>
            <a:ext cx="0" cy="226091"/>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直線コネクタ 25">
            <a:extLst>
              <a:ext uri="{FF2B5EF4-FFF2-40B4-BE49-F238E27FC236}">
                <a16:creationId xmlns:a16="http://schemas.microsoft.com/office/drawing/2014/main" id="{C94F795A-8338-42BC-8AD8-A868695E5F2A}"/>
              </a:ext>
            </a:extLst>
          </p:cNvPr>
          <p:cNvCxnSpPr>
            <a:cxnSpLocks noChangeShapeType="1"/>
          </p:cNvCxnSpPr>
          <p:nvPr/>
        </p:nvCxnSpPr>
        <p:spPr bwMode="auto">
          <a:xfrm flipH="1">
            <a:off x="5869474" y="2810260"/>
            <a:ext cx="1936624" cy="0"/>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直線コネクタ 30">
            <a:extLst>
              <a:ext uri="{FF2B5EF4-FFF2-40B4-BE49-F238E27FC236}">
                <a16:creationId xmlns:a16="http://schemas.microsoft.com/office/drawing/2014/main" id="{6CCB0012-32C3-4481-AF27-085D8ADB54CC}"/>
              </a:ext>
            </a:extLst>
          </p:cNvPr>
          <p:cNvCxnSpPr>
            <a:cxnSpLocks noChangeShapeType="1"/>
          </p:cNvCxnSpPr>
          <p:nvPr/>
        </p:nvCxnSpPr>
        <p:spPr bwMode="auto">
          <a:xfrm flipV="1">
            <a:off x="6143729" y="2808599"/>
            <a:ext cx="0" cy="2286540"/>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直線コネクタ 38">
            <a:extLst>
              <a:ext uri="{FF2B5EF4-FFF2-40B4-BE49-F238E27FC236}">
                <a16:creationId xmlns:a16="http://schemas.microsoft.com/office/drawing/2014/main" id="{6219A067-2E94-4486-BF3D-609627DDDD1F}"/>
              </a:ext>
            </a:extLst>
          </p:cNvPr>
          <p:cNvCxnSpPr>
            <a:cxnSpLocks noChangeShapeType="1"/>
          </p:cNvCxnSpPr>
          <p:nvPr/>
        </p:nvCxnSpPr>
        <p:spPr bwMode="auto">
          <a:xfrm flipH="1">
            <a:off x="5979660" y="3407114"/>
            <a:ext cx="336863" cy="0"/>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テキスト ボックス 23573">
            <a:extLst>
              <a:ext uri="{FF2B5EF4-FFF2-40B4-BE49-F238E27FC236}">
                <a16:creationId xmlns:a16="http://schemas.microsoft.com/office/drawing/2014/main" id="{40AF35EF-D479-4873-995C-9CEAC4FEC6D2}"/>
              </a:ext>
            </a:extLst>
          </p:cNvPr>
          <p:cNvSpPr txBox="1">
            <a:spLocks noChangeArrowheads="1"/>
          </p:cNvSpPr>
          <p:nvPr/>
        </p:nvSpPr>
        <p:spPr bwMode="auto">
          <a:xfrm>
            <a:off x="6112973" y="2830570"/>
            <a:ext cx="390976"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eaLnBrk="1" hangingPunct="1">
              <a:buSzPts val="2000"/>
              <a:buFont typeface="Wingdings" panose="05000000000000000000" pitchFamily="2" charset="2"/>
              <a:buNone/>
            </a:pPr>
            <a:r>
              <a:rPr lang="en-US" altLang="ja-JP" sz="1100" b="0" dirty="0">
                <a:solidFill>
                  <a:srgbClr val="000000"/>
                </a:solidFill>
                <a:latin typeface="HGSｺﾞｼｯｸM" panose="020B0600000000000000" pitchFamily="50" charset="-128"/>
                <a:ea typeface="HGSｺﾞｼｯｸM" panose="020B0600000000000000" pitchFamily="50" charset="-128"/>
              </a:rPr>
              <a:t>(2)</a:t>
            </a:r>
            <a:r>
              <a:rPr lang="ja-JP" altLang="en-US" sz="1100" b="0" dirty="0">
                <a:solidFill>
                  <a:srgbClr val="000000"/>
                </a:solidFill>
                <a:latin typeface="HGSｺﾞｼｯｸM" panose="020B0600000000000000" pitchFamily="50" charset="-128"/>
                <a:ea typeface="HGSｺﾞｼｯｸM" panose="020B0600000000000000" pitchFamily="50" charset="-128"/>
              </a:rPr>
              <a:t>線</a:t>
            </a:r>
          </a:p>
        </p:txBody>
      </p:sp>
      <p:sp>
        <p:nvSpPr>
          <p:cNvPr id="17" name="テキスト ボックス 71">
            <a:extLst>
              <a:ext uri="{FF2B5EF4-FFF2-40B4-BE49-F238E27FC236}">
                <a16:creationId xmlns:a16="http://schemas.microsoft.com/office/drawing/2014/main" id="{4FFDB4B4-094E-4552-BC0D-5766A67FAF0D}"/>
              </a:ext>
            </a:extLst>
          </p:cNvPr>
          <p:cNvSpPr txBox="1">
            <a:spLocks noChangeArrowheads="1"/>
          </p:cNvSpPr>
          <p:nvPr/>
        </p:nvSpPr>
        <p:spPr bwMode="auto">
          <a:xfrm>
            <a:off x="5666858" y="3210007"/>
            <a:ext cx="436725"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r" eaLnBrk="1" hangingPunct="1">
              <a:buSzPts val="2000"/>
              <a:buFont typeface="Wingdings" panose="05000000000000000000" pitchFamily="2" charset="2"/>
              <a:buNone/>
            </a:pPr>
            <a:r>
              <a:rPr lang="ja-JP" altLang="en-US" sz="1100" b="0" dirty="0">
                <a:solidFill>
                  <a:srgbClr val="000000"/>
                </a:solidFill>
                <a:latin typeface="HGSｺﾞｼｯｸM" panose="020B0600000000000000" pitchFamily="50" charset="-128"/>
                <a:ea typeface="HGSｺﾞｼｯｸM" panose="020B0600000000000000" pitchFamily="50" charset="-128"/>
              </a:rPr>
              <a:t>②</a:t>
            </a:r>
            <a:r>
              <a:rPr lang="en-US" altLang="ja-JP" sz="1100" b="0" dirty="0">
                <a:solidFill>
                  <a:srgbClr val="000000"/>
                </a:solidFill>
                <a:latin typeface="HGSｺﾞｼｯｸM" panose="020B0600000000000000" pitchFamily="50" charset="-128"/>
                <a:ea typeface="HGSｺﾞｼｯｸM" panose="020B0600000000000000" pitchFamily="50" charset="-128"/>
              </a:rPr>
              <a:t>(</a:t>
            </a:r>
            <a:r>
              <a:rPr lang="ja-JP" altLang="en-US" sz="1100" b="0" dirty="0">
                <a:solidFill>
                  <a:srgbClr val="000000"/>
                </a:solidFill>
                <a:latin typeface="HGSｺﾞｼｯｸM" panose="020B0600000000000000" pitchFamily="50" charset="-128"/>
                <a:ea typeface="HGSｺﾞｼｯｸM" panose="020B0600000000000000" pitchFamily="50" charset="-128"/>
              </a:rPr>
              <a:t>変</a:t>
            </a:r>
            <a:r>
              <a:rPr lang="en-US" altLang="ja-JP" sz="1100" b="0" dirty="0">
                <a:solidFill>
                  <a:srgbClr val="000000"/>
                </a:solidFill>
                <a:latin typeface="HGSｺﾞｼｯｸM" panose="020B0600000000000000" pitchFamily="50" charset="-128"/>
                <a:ea typeface="HGSｺﾞｼｯｸM" panose="020B0600000000000000" pitchFamily="50" charset="-128"/>
              </a:rPr>
              <a:t>)</a:t>
            </a:r>
            <a:endParaRPr lang="ja-JP" altLang="en-US" sz="1100" b="0" dirty="0">
              <a:solidFill>
                <a:srgbClr val="000000"/>
              </a:solidFill>
              <a:latin typeface="HGSｺﾞｼｯｸM" panose="020B0600000000000000" pitchFamily="50" charset="-128"/>
              <a:ea typeface="HGSｺﾞｼｯｸM" panose="020B0600000000000000" pitchFamily="50" charset="-128"/>
            </a:endParaRPr>
          </a:p>
        </p:txBody>
      </p:sp>
      <p:sp>
        <p:nvSpPr>
          <p:cNvPr id="18" name="テキスト ボックス 72">
            <a:extLst>
              <a:ext uri="{FF2B5EF4-FFF2-40B4-BE49-F238E27FC236}">
                <a16:creationId xmlns:a16="http://schemas.microsoft.com/office/drawing/2014/main" id="{220181E0-DB93-4C42-A0AD-E8A81EBC0D9B}"/>
              </a:ext>
            </a:extLst>
          </p:cNvPr>
          <p:cNvSpPr txBox="1">
            <a:spLocks noChangeArrowheads="1"/>
          </p:cNvSpPr>
          <p:nvPr/>
        </p:nvSpPr>
        <p:spPr bwMode="auto">
          <a:xfrm>
            <a:off x="6109331" y="3433808"/>
            <a:ext cx="390976"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eaLnBrk="1" hangingPunct="1">
              <a:buSzPts val="2000"/>
              <a:buFont typeface="Wingdings" panose="05000000000000000000" pitchFamily="2" charset="2"/>
              <a:buNone/>
            </a:pPr>
            <a:r>
              <a:rPr lang="en-US" altLang="ja-JP" sz="1100" b="0" dirty="0">
                <a:solidFill>
                  <a:srgbClr val="000000"/>
                </a:solidFill>
                <a:latin typeface="HGSｺﾞｼｯｸM" panose="020B0600000000000000" pitchFamily="50" charset="-128"/>
                <a:ea typeface="HGSｺﾞｼｯｸM" panose="020B0600000000000000" pitchFamily="50" charset="-128"/>
              </a:rPr>
              <a:t>(3)</a:t>
            </a:r>
            <a:r>
              <a:rPr lang="ja-JP" altLang="en-US" sz="1100" b="0" dirty="0">
                <a:solidFill>
                  <a:srgbClr val="000000"/>
                </a:solidFill>
                <a:latin typeface="HGSｺﾞｼｯｸM" panose="020B0600000000000000" pitchFamily="50" charset="-128"/>
                <a:ea typeface="HGSｺﾞｼｯｸM" panose="020B0600000000000000" pitchFamily="50" charset="-128"/>
              </a:rPr>
              <a:t>線</a:t>
            </a:r>
          </a:p>
        </p:txBody>
      </p:sp>
      <p:sp>
        <p:nvSpPr>
          <p:cNvPr id="20" name="テキスト ボックス 74">
            <a:extLst>
              <a:ext uri="{FF2B5EF4-FFF2-40B4-BE49-F238E27FC236}">
                <a16:creationId xmlns:a16="http://schemas.microsoft.com/office/drawing/2014/main" id="{47BD5B6A-B02E-4EE2-B313-72A2D9C04B69}"/>
              </a:ext>
            </a:extLst>
          </p:cNvPr>
          <p:cNvSpPr txBox="1">
            <a:spLocks noChangeArrowheads="1"/>
          </p:cNvSpPr>
          <p:nvPr/>
        </p:nvSpPr>
        <p:spPr bwMode="auto">
          <a:xfrm>
            <a:off x="6380619" y="3949807"/>
            <a:ext cx="436725"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r" eaLnBrk="1" hangingPunct="1">
              <a:buSzPts val="2000"/>
              <a:buFont typeface="Wingdings" panose="05000000000000000000" pitchFamily="2" charset="2"/>
              <a:buNone/>
            </a:pPr>
            <a:r>
              <a:rPr lang="ja-JP" altLang="en-US" sz="1100" b="0" dirty="0">
                <a:solidFill>
                  <a:srgbClr val="000000"/>
                </a:solidFill>
                <a:latin typeface="HGSｺﾞｼｯｸM" panose="020B0600000000000000" pitchFamily="50" charset="-128"/>
                <a:ea typeface="HGSｺﾞｼｯｸM" panose="020B0600000000000000" pitchFamily="50" charset="-128"/>
              </a:rPr>
              <a:t>③</a:t>
            </a:r>
            <a:r>
              <a:rPr lang="en-US" altLang="ja-JP" sz="1100" b="0" dirty="0">
                <a:solidFill>
                  <a:srgbClr val="000000"/>
                </a:solidFill>
                <a:latin typeface="HGSｺﾞｼｯｸM" panose="020B0600000000000000" pitchFamily="50" charset="-128"/>
                <a:ea typeface="HGSｺﾞｼｯｸM" panose="020B0600000000000000" pitchFamily="50" charset="-128"/>
              </a:rPr>
              <a:t>(</a:t>
            </a:r>
            <a:r>
              <a:rPr lang="ja-JP" altLang="en-US" sz="1100" b="0" dirty="0">
                <a:solidFill>
                  <a:srgbClr val="000000"/>
                </a:solidFill>
                <a:latin typeface="HGSｺﾞｼｯｸM" panose="020B0600000000000000" pitchFamily="50" charset="-128"/>
                <a:ea typeface="HGSｺﾞｼｯｸM" panose="020B0600000000000000" pitchFamily="50" charset="-128"/>
              </a:rPr>
              <a:t>変</a:t>
            </a:r>
            <a:r>
              <a:rPr lang="en-US" altLang="ja-JP" sz="1100" b="0" dirty="0">
                <a:solidFill>
                  <a:srgbClr val="000000"/>
                </a:solidFill>
                <a:latin typeface="HGSｺﾞｼｯｸM" panose="020B0600000000000000" pitchFamily="50" charset="-128"/>
                <a:ea typeface="HGSｺﾞｼｯｸM" panose="020B0600000000000000" pitchFamily="50" charset="-128"/>
              </a:rPr>
              <a:t>)</a:t>
            </a:r>
            <a:endParaRPr lang="ja-JP" altLang="en-US" sz="1100" b="0" dirty="0">
              <a:solidFill>
                <a:srgbClr val="000000"/>
              </a:solidFill>
              <a:latin typeface="HGSｺﾞｼｯｸM" panose="020B0600000000000000" pitchFamily="50" charset="-128"/>
              <a:ea typeface="HGSｺﾞｼｯｸM" panose="020B0600000000000000" pitchFamily="50" charset="-128"/>
            </a:endParaRPr>
          </a:p>
        </p:txBody>
      </p:sp>
      <p:sp>
        <p:nvSpPr>
          <p:cNvPr id="22" name="テキスト ボックス 77">
            <a:extLst>
              <a:ext uri="{FF2B5EF4-FFF2-40B4-BE49-F238E27FC236}">
                <a16:creationId xmlns:a16="http://schemas.microsoft.com/office/drawing/2014/main" id="{70AFE591-6ECB-4637-83D4-5824046D8076}"/>
              </a:ext>
            </a:extLst>
          </p:cNvPr>
          <p:cNvSpPr txBox="1">
            <a:spLocks noChangeArrowheads="1"/>
          </p:cNvSpPr>
          <p:nvPr/>
        </p:nvSpPr>
        <p:spPr bwMode="auto">
          <a:xfrm>
            <a:off x="6259650" y="1667983"/>
            <a:ext cx="436725"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eaLnBrk="1" hangingPunct="1">
              <a:buSzPts val="2000"/>
              <a:buFont typeface="Wingdings" panose="05000000000000000000" pitchFamily="2" charset="2"/>
              <a:buNone/>
            </a:pPr>
            <a:r>
              <a:rPr lang="ja-JP" altLang="en-US" sz="1100" b="0" dirty="0">
                <a:solidFill>
                  <a:srgbClr val="000000"/>
                </a:solidFill>
                <a:latin typeface="HGSｺﾞｼｯｸM" panose="020B0600000000000000" pitchFamily="50" charset="-128"/>
                <a:ea typeface="HGSｺﾞｼｯｸM" panose="020B0600000000000000" pitchFamily="50" charset="-128"/>
              </a:rPr>
              <a:t>①</a:t>
            </a:r>
            <a:r>
              <a:rPr lang="en-US" altLang="ja-JP" sz="1100" b="0" dirty="0">
                <a:solidFill>
                  <a:srgbClr val="000000"/>
                </a:solidFill>
                <a:latin typeface="HGSｺﾞｼｯｸM" panose="020B0600000000000000" pitchFamily="50" charset="-128"/>
                <a:ea typeface="HGSｺﾞｼｯｸM" panose="020B0600000000000000" pitchFamily="50" charset="-128"/>
              </a:rPr>
              <a:t>(</a:t>
            </a:r>
            <a:r>
              <a:rPr lang="ja-JP" altLang="en-US" sz="1100" b="0" dirty="0">
                <a:solidFill>
                  <a:srgbClr val="000000"/>
                </a:solidFill>
                <a:latin typeface="HGSｺﾞｼｯｸM" panose="020B0600000000000000" pitchFamily="50" charset="-128"/>
                <a:ea typeface="HGSｺﾞｼｯｸM" panose="020B0600000000000000" pitchFamily="50" charset="-128"/>
              </a:rPr>
              <a:t>変</a:t>
            </a:r>
            <a:r>
              <a:rPr lang="en-US" altLang="ja-JP" sz="1100" b="0" dirty="0">
                <a:solidFill>
                  <a:srgbClr val="000000"/>
                </a:solidFill>
                <a:latin typeface="HGSｺﾞｼｯｸM" panose="020B0600000000000000" pitchFamily="50" charset="-128"/>
                <a:ea typeface="HGSｺﾞｼｯｸM" panose="020B0600000000000000" pitchFamily="50" charset="-128"/>
              </a:rPr>
              <a:t>)</a:t>
            </a:r>
            <a:endParaRPr lang="ja-JP" altLang="en-US" sz="1100" b="0" dirty="0">
              <a:solidFill>
                <a:srgbClr val="000000"/>
              </a:solidFill>
              <a:latin typeface="HGSｺﾞｼｯｸM" panose="020B0600000000000000" pitchFamily="50" charset="-128"/>
              <a:ea typeface="HGSｺﾞｼｯｸM" panose="020B0600000000000000" pitchFamily="50" charset="-128"/>
            </a:endParaRPr>
          </a:p>
        </p:txBody>
      </p:sp>
      <p:sp>
        <p:nvSpPr>
          <p:cNvPr id="27" name="楕円 88">
            <a:extLst>
              <a:ext uri="{FF2B5EF4-FFF2-40B4-BE49-F238E27FC236}">
                <a16:creationId xmlns:a16="http://schemas.microsoft.com/office/drawing/2014/main" id="{F014604F-DD70-43BD-8EA5-4391B4830D25}"/>
              </a:ext>
            </a:extLst>
          </p:cNvPr>
          <p:cNvSpPr>
            <a:spLocks noChangeArrowheads="1"/>
          </p:cNvSpPr>
          <p:nvPr/>
        </p:nvSpPr>
        <p:spPr bwMode="auto">
          <a:xfrm>
            <a:off x="6128313" y="2141960"/>
            <a:ext cx="317664" cy="300901"/>
          </a:xfrm>
          <a:prstGeom prst="ellipse">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ctr" eaLnBrk="1" hangingPunct="1">
              <a:buFont typeface="Wingdings" panose="05000000000000000000" pitchFamily="2" charset="2"/>
              <a:buChar char="n"/>
            </a:pPr>
            <a:endParaRPr lang="ja-JP" altLang="en-US"/>
          </a:p>
        </p:txBody>
      </p:sp>
      <p:sp>
        <p:nvSpPr>
          <p:cNvPr id="28" name="楕円 89">
            <a:extLst>
              <a:ext uri="{FF2B5EF4-FFF2-40B4-BE49-F238E27FC236}">
                <a16:creationId xmlns:a16="http://schemas.microsoft.com/office/drawing/2014/main" id="{497F2443-177E-423B-A825-C643033C6904}"/>
              </a:ext>
            </a:extLst>
          </p:cNvPr>
          <p:cNvSpPr>
            <a:spLocks noChangeArrowheads="1"/>
          </p:cNvSpPr>
          <p:nvPr/>
        </p:nvSpPr>
        <p:spPr bwMode="auto">
          <a:xfrm>
            <a:off x="6128313" y="2291579"/>
            <a:ext cx="317664" cy="302563"/>
          </a:xfrm>
          <a:prstGeom prst="ellipse">
            <a:avLst/>
          </a:prstGeom>
          <a:noFill/>
          <a:ln w="127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ctr" eaLnBrk="1" hangingPunct="1">
              <a:buFont typeface="Wingdings" panose="05000000000000000000" pitchFamily="2" charset="2"/>
              <a:buChar char="n"/>
            </a:pPr>
            <a:endParaRPr lang="ja-JP" altLang="en-US"/>
          </a:p>
        </p:txBody>
      </p:sp>
      <p:cxnSp>
        <p:nvCxnSpPr>
          <p:cNvPr id="29" name="直線コネクタ 92">
            <a:extLst>
              <a:ext uri="{FF2B5EF4-FFF2-40B4-BE49-F238E27FC236}">
                <a16:creationId xmlns:a16="http://schemas.microsoft.com/office/drawing/2014/main" id="{3975F134-7177-413A-9217-A48C1E6EC806}"/>
              </a:ext>
            </a:extLst>
          </p:cNvPr>
          <p:cNvCxnSpPr>
            <a:cxnSpLocks noChangeShapeType="1"/>
          </p:cNvCxnSpPr>
          <p:nvPr/>
        </p:nvCxnSpPr>
        <p:spPr bwMode="auto">
          <a:xfrm flipV="1">
            <a:off x="6287145" y="1905894"/>
            <a:ext cx="0" cy="226091"/>
          </a:xfrm>
          <a:prstGeom prst="line">
            <a:avLst/>
          </a:prstGeom>
          <a:noFill/>
          <a:ln w="254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直線コネクタ 94">
            <a:extLst>
              <a:ext uri="{FF2B5EF4-FFF2-40B4-BE49-F238E27FC236}">
                <a16:creationId xmlns:a16="http://schemas.microsoft.com/office/drawing/2014/main" id="{47392514-C5E7-42E4-A867-4796B0B69500}"/>
              </a:ext>
            </a:extLst>
          </p:cNvPr>
          <p:cNvCxnSpPr>
            <a:cxnSpLocks noChangeShapeType="1"/>
          </p:cNvCxnSpPr>
          <p:nvPr/>
        </p:nvCxnSpPr>
        <p:spPr bwMode="auto">
          <a:xfrm flipV="1">
            <a:off x="6294126" y="2589155"/>
            <a:ext cx="0" cy="226091"/>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3" name="直線コネクタ 106">
            <a:extLst>
              <a:ext uri="{FF2B5EF4-FFF2-40B4-BE49-F238E27FC236}">
                <a16:creationId xmlns:a16="http://schemas.microsoft.com/office/drawing/2014/main" id="{FC801445-8A9C-4A1F-AD3B-7A650E5037BC}"/>
              </a:ext>
            </a:extLst>
          </p:cNvPr>
          <p:cNvCxnSpPr>
            <a:cxnSpLocks noChangeShapeType="1"/>
          </p:cNvCxnSpPr>
          <p:nvPr/>
        </p:nvCxnSpPr>
        <p:spPr bwMode="auto">
          <a:xfrm flipV="1">
            <a:off x="7598595" y="2806937"/>
            <a:ext cx="0" cy="2000170"/>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4" name="テキスト ボックス 109">
            <a:extLst>
              <a:ext uri="{FF2B5EF4-FFF2-40B4-BE49-F238E27FC236}">
                <a16:creationId xmlns:a16="http://schemas.microsoft.com/office/drawing/2014/main" id="{91442993-9D6C-4F92-BA49-0388000A53CB}"/>
              </a:ext>
            </a:extLst>
          </p:cNvPr>
          <p:cNvSpPr txBox="1">
            <a:spLocks noChangeArrowheads="1"/>
          </p:cNvSpPr>
          <p:nvPr/>
        </p:nvSpPr>
        <p:spPr bwMode="auto">
          <a:xfrm>
            <a:off x="7543931" y="2909324"/>
            <a:ext cx="454036"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eaLnBrk="1" hangingPunct="1">
              <a:buSzPts val="2000"/>
              <a:buFont typeface="Wingdings" panose="05000000000000000000" pitchFamily="2" charset="2"/>
              <a:buNone/>
            </a:pPr>
            <a:r>
              <a:rPr lang="en-US" altLang="ja-JP" sz="1100" b="0" dirty="0">
                <a:solidFill>
                  <a:srgbClr val="000000"/>
                </a:solidFill>
                <a:latin typeface="HGSｺﾞｼｯｸM" panose="020B0600000000000000" pitchFamily="50" charset="-128"/>
                <a:ea typeface="HGSｺﾞｼｯｸM" panose="020B0600000000000000" pitchFamily="50" charset="-128"/>
              </a:rPr>
              <a:t>(10)</a:t>
            </a:r>
            <a:r>
              <a:rPr lang="ja-JP" altLang="en-US" sz="1100" b="0" dirty="0">
                <a:solidFill>
                  <a:srgbClr val="000000"/>
                </a:solidFill>
                <a:latin typeface="HGSｺﾞｼｯｸM" panose="020B0600000000000000" pitchFamily="50" charset="-128"/>
                <a:ea typeface="HGSｺﾞｼｯｸM" panose="020B0600000000000000" pitchFamily="50" charset="-128"/>
              </a:rPr>
              <a:t>線</a:t>
            </a:r>
          </a:p>
        </p:txBody>
      </p:sp>
      <p:cxnSp>
        <p:nvCxnSpPr>
          <p:cNvPr id="35" name="直線コネクタ 41">
            <a:extLst>
              <a:ext uri="{FF2B5EF4-FFF2-40B4-BE49-F238E27FC236}">
                <a16:creationId xmlns:a16="http://schemas.microsoft.com/office/drawing/2014/main" id="{544019A4-E8B8-415A-9BE8-6BF5ED1609E6}"/>
              </a:ext>
            </a:extLst>
          </p:cNvPr>
          <p:cNvCxnSpPr>
            <a:cxnSpLocks noChangeShapeType="1"/>
          </p:cNvCxnSpPr>
          <p:nvPr/>
        </p:nvCxnSpPr>
        <p:spPr bwMode="auto">
          <a:xfrm flipV="1">
            <a:off x="6145286" y="4075209"/>
            <a:ext cx="0" cy="1019930"/>
          </a:xfrm>
          <a:prstGeom prst="line">
            <a:avLst/>
          </a:prstGeom>
          <a:noFill/>
          <a:ln w="25400" algn="ctr">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6" name="テキスト ボックス 104">
            <a:extLst>
              <a:ext uri="{FF2B5EF4-FFF2-40B4-BE49-F238E27FC236}">
                <a16:creationId xmlns:a16="http://schemas.microsoft.com/office/drawing/2014/main" id="{C7552690-0AB9-47D9-9092-E4FBD68BF296}"/>
              </a:ext>
            </a:extLst>
          </p:cNvPr>
          <p:cNvSpPr txBox="1">
            <a:spLocks noChangeArrowheads="1"/>
          </p:cNvSpPr>
          <p:nvPr/>
        </p:nvSpPr>
        <p:spPr bwMode="auto">
          <a:xfrm>
            <a:off x="7067720" y="1793468"/>
            <a:ext cx="454036"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ctr" eaLnBrk="1" hangingPunct="1">
              <a:buSzPts val="2000"/>
              <a:buFont typeface="Wingdings" panose="05000000000000000000" pitchFamily="2" charset="2"/>
              <a:buNone/>
            </a:pPr>
            <a:r>
              <a:rPr lang="en-US" altLang="ja-JP" sz="1100" b="0" dirty="0">
                <a:solidFill>
                  <a:srgbClr val="000000"/>
                </a:solidFill>
                <a:latin typeface="HGSｺﾞｼｯｸM" panose="020B0600000000000000" pitchFamily="50" charset="-128"/>
                <a:ea typeface="HGSｺﾞｼｯｸM" panose="020B0600000000000000" pitchFamily="50" charset="-128"/>
              </a:rPr>
              <a:t>154kV</a:t>
            </a:r>
            <a:endParaRPr lang="ja-JP" altLang="en-US" sz="1100" b="0" dirty="0">
              <a:solidFill>
                <a:srgbClr val="000000"/>
              </a:solidFill>
              <a:latin typeface="HGSｺﾞｼｯｸM" panose="020B0600000000000000" pitchFamily="50" charset="-128"/>
              <a:ea typeface="HGSｺﾞｼｯｸM" panose="020B0600000000000000" pitchFamily="50" charset="-128"/>
            </a:endParaRPr>
          </a:p>
        </p:txBody>
      </p:sp>
      <p:sp>
        <p:nvSpPr>
          <p:cNvPr id="37" name="テキスト ボックス 104">
            <a:extLst>
              <a:ext uri="{FF2B5EF4-FFF2-40B4-BE49-F238E27FC236}">
                <a16:creationId xmlns:a16="http://schemas.microsoft.com/office/drawing/2014/main" id="{B7B0720C-3DBF-47DC-A212-0F2B68ACBBF2}"/>
              </a:ext>
            </a:extLst>
          </p:cNvPr>
          <p:cNvSpPr txBox="1">
            <a:spLocks noChangeArrowheads="1"/>
          </p:cNvSpPr>
          <p:nvPr/>
        </p:nvSpPr>
        <p:spPr bwMode="auto">
          <a:xfrm>
            <a:off x="7844493" y="2696330"/>
            <a:ext cx="390976"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ctr" eaLnBrk="1" hangingPunct="1">
              <a:buSzPts val="2000"/>
              <a:buFont typeface="Wingdings" panose="05000000000000000000" pitchFamily="2" charset="2"/>
              <a:buNone/>
            </a:pPr>
            <a:r>
              <a:rPr lang="en-US" altLang="ja-JP" sz="1100" b="0" dirty="0">
                <a:solidFill>
                  <a:srgbClr val="000000"/>
                </a:solidFill>
                <a:latin typeface="HGSｺﾞｼｯｸM" panose="020B0600000000000000" pitchFamily="50" charset="-128"/>
                <a:ea typeface="HGSｺﾞｼｯｸM" panose="020B0600000000000000" pitchFamily="50" charset="-128"/>
              </a:rPr>
              <a:t>66kV</a:t>
            </a:r>
            <a:endParaRPr lang="ja-JP" altLang="en-US" sz="1100" b="0" dirty="0">
              <a:solidFill>
                <a:srgbClr val="000000"/>
              </a:solidFill>
              <a:latin typeface="HGSｺﾞｼｯｸM" panose="020B0600000000000000" pitchFamily="50" charset="-128"/>
              <a:ea typeface="HGSｺﾞｼｯｸM" panose="020B0600000000000000" pitchFamily="50" charset="-128"/>
            </a:endParaRPr>
          </a:p>
        </p:txBody>
      </p:sp>
      <p:cxnSp>
        <p:nvCxnSpPr>
          <p:cNvPr id="38" name="直線コネクタ 42">
            <a:extLst>
              <a:ext uri="{FF2B5EF4-FFF2-40B4-BE49-F238E27FC236}">
                <a16:creationId xmlns:a16="http://schemas.microsoft.com/office/drawing/2014/main" id="{607F3560-9C1A-4FAD-B965-A26AD85F9F9D}"/>
              </a:ext>
            </a:extLst>
          </p:cNvPr>
          <p:cNvCxnSpPr>
            <a:cxnSpLocks noChangeShapeType="1"/>
          </p:cNvCxnSpPr>
          <p:nvPr/>
        </p:nvCxnSpPr>
        <p:spPr bwMode="auto">
          <a:xfrm flipH="1">
            <a:off x="5885220" y="4075207"/>
            <a:ext cx="391159" cy="0"/>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4" name="直線コネクタ 38">
            <a:extLst>
              <a:ext uri="{FF2B5EF4-FFF2-40B4-BE49-F238E27FC236}">
                <a16:creationId xmlns:a16="http://schemas.microsoft.com/office/drawing/2014/main" id="{24E66CF1-AD56-45B5-81B7-139F34A2A4DC}"/>
              </a:ext>
            </a:extLst>
          </p:cNvPr>
          <p:cNvCxnSpPr>
            <a:cxnSpLocks noChangeShapeType="1"/>
          </p:cNvCxnSpPr>
          <p:nvPr/>
        </p:nvCxnSpPr>
        <p:spPr bwMode="auto">
          <a:xfrm flipH="1">
            <a:off x="7429072" y="3287120"/>
            <a:ext cx="336863" cy="0"/>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5" name="直線コネクタ 38">
            <a:extLst>
              <a:ext uri="{FF2B5EF4-FFF2-40B4-BE49-F238E27FC236}">
                <a16:creationId xmlns:a16="http://schemas.microsoft.com/office/drawing/2014/main" id="{8E762AFA-FDBD-4CD6-9554-F703EACC53E0}"/>
              </a:ext>
            </a:extLst>
          </p:cNvPr>
          <p:cNvCxnSpPr>
            <a:cxnSpLocks noChangeShapeType="1"/>
          </p:cNvCxnSpPr>
          <p:nvPr/>
        </p:nvCxnSpPr>
        <p:spPr bwMode="auto">
          <a:xfrm flipH="1">
            <a:off x="7429072" y="4418763"/>
            <a:ext cx="336863" cy="0"/>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6" name="直線コネクタ 42">
            <a:extLst>
              <a:ext uri="{FF2B5EF4-FFF2-40B4-BE49-F238E27FC236}">
                <a16:creationId xmlns:a16="http://schemas.microsoft.com/office/drawing/2014/main" id="{D7CF305F-1195-49A1-A7EC-1F6F309A7D9B}"/>
              </a:ext>
            </a:extLst>
          </p:cNvPr>
          <p:cNvCxnSpPr>
            <a:cxnSpLocks noChangeShapeType="1"/>
          </p:cNvCxnSpPr>
          <p:nvPr/>
        </p:nvCxnSpPr>
        <p:spPr bwMode="auto">
          <a:xfrm flipV="1">
            <a:off x="5959911" y="4075207"/>
            <a:ext cx="0" cy="166929"/>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 name="直線コネクタ 42">
            <a:extLst>
              <a:ext uri="{FF2B5EF4-FFF2-40B4-BE49-F238E27FC236}">
                <a16:creationId xmlns:a16="http://schemas.microsoft.com/office/drawing/2014/main" id="{FEEEFA8E-A4BF-4ECF-A83A-F64FB6F22875}"/>
              </a:ext>
            </a:extLst>
          </p:cNvPr>
          <p:cNvCxnSpPr>
            <a:cxnSpLocks noChangeShapeType="1"/>
          </p:cNvCxnSpPr>
          <p:nvPr/>
        </p:nvCxnSpPr>
        <p:spPr bwMode="auto">
          <a:xfrm flipH="1">
            <a:off x="5147407" y="4238592"/>
            <a:ext cx="812503" cy="0"/>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8" name="直線コネクタ 42">
            <a:extLst>
              <a:ext uri="{FF2B5EF4-FFF2-40B4-BE49-F238E27FC236}">
                <a16:creationId xmlns:a16="http://schemas.microsoft.com/office/drawing/2014/main" id="{FF7E93C4-E635-47AB-927D-FF5B85EB2914}"/>
              </a:ext>
            </a:extLst>
          </p:cNvPr>
          <p:cNvCxnSpPr>
            <a:cxnSpLocks noChangeShapeType="1"/>
          </p:cNvCxnSpPr>
          <p:nvPr/>
        </p:nvCxnSpPr>
        <p:spPr bwMode="auto">
          <a:xfrm flipV="1">
            <a:off x="5147407" y="4133219"/>
            <a:ext cx="0" cy="244467"/>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9" name="テキスト ボックス 74">
            <a:extLst>
              <a:ext uri="{FF2B5EF4-FFF2-40B4-BE49-F238E27FC236}">
                <a16:creationId xmlns:a16="http://schemas.microsoft.com/office/drawing/2014/main" id="{B78399B6-3FF0-40D8-BD3C-B4735EA3F0C2}"/>
              </a:ext>
            </a:extLst>
          </p:cNvPr>
          <p:cNvSpPr txBox="1">
            <a:spLocks noChangeArrowheads="1"/>
          </p:cNvSpPr>
          <p:nvPr/>
        </p:nvSpPr>
        <p:spPr bwMode="auto">
          <a:xfrm>
            <a:off x="5025026" y="3905866"/>
            <a:ext cx="436725"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r" eaLnBrk="1" hangingPunct="1">
              <a:buSzPts val="2000"/>
              <a:buFont typeface="Wingdings" panose="05000000000000000000" pitchFamily="2" charset="2"/>
              <a:buNone/>
            </a:pPr>
            <a:r>
              <a:rPr lang="ja-JP" altLang="en-US" sz="1100" b="0" dirty="0">
                <a:solidFill>
                  <a:srgbClr val="000000"/>
                </a:solidFill>
                <a:latin typeface="HGSｺﾞｼｯｸM" panose="020B0600000000000000" pitchFamily="50" charset="-128"/>
                <a:ea typeface="HGSｺﾞｼｯｸM" panose="020B0600000000000000" pitchFamily="50" charset="-128"/>
              </a:rPr>
              <a:t>④</a:t>
            </a:r>
            <a:r>
              <a:rPr lang="en-US" altLang="ja-JP" sz="1100" b="0" dirty="0">
                <a:solidFill>
                  <a:srgbClr val="000000"/>
                </a:solidFill>
                <a:latin typeface="HGSｺﾞｼｯｸM" panose="020B0600000000000000" pitchFamily="50" charset="-128"/>
                <a:ea typeface="HGSｺﾞｼｯｸM" panose="020B0600000000000000" pitchFamily="50" charset="-128"/>
              </a:rPr>
              <a:t>(</a:t>
            </a:r>
            <a:r>
              <a:rPr lang="ja-JP" altLang="en-US" sz="1100" b="0" dirty="0">
                <a:solidFill>
                  <a:srgbClr val="000000"/>
                </a:solidFill>
                <a:latin typeface="HGSｺﾞｼｯｸM" panose="020B0600000000000000" pitchFamily="50" charset="-128"/>
                <a:ea typeface="HGSｺﾞｼｯｸM" panose="020B0600000000000000" pitchFamily="50" charset="-128"/>
              </a:rPr>
              <a:t>変</a:t>
            </a:r>
            <a:r>
              <a:rPr lang="en-US" altLang="ja-JP" sz="1100" b="0" dirty="0">
                <a:solidFill>
                  <a:srgbClr val="000000"/>
                </a:solidFill>
                <a:latin typeface="HGSｺﾞｼｯｸM" panose="020B0600000000000000" pitchFamily="50" charset="-128"/>
                <a:ea typeface="HGSｺﾞｼｯｸM" panose="020B0600000000000000" pitchFamily="50" charset="-128"/>
              </a:rPr>
              <a:t>)</a:t>
            </a:r>
            <a:endParaRPr lang="ja-JP" altLang="en-US" sz="1100" b="0" dirty="0">
              <a:solidFill>
                <a:srgbClr val="000000"/>
              </a:solidFill>
              <a:latin typeface="HGSｺﾞｼｯｸM" panose="020B0600000000000000" pitchFamily="50" charset="-128"/>
              <a:ea typeface="HGSｺﾞｼｯｸM" panose="020B0600000000000000" pitchFamily="50" charset="-128"/>
            </a:endParaRPr>
          </a:p>
        </p:txBody>
      </p:sp>
      <p:sp>
        <p:nvSpPr>
          <p:cNvPr id="50" name="テキスト ボックス 72">
            <a:extLst>
              <a:ext uri="{FF2B5EF4-FFF2-40B4-BE49-F238E27FC236}">
                <a16:creationId xmlns:a16="http://schemas.microsoft.com/office/drawing/2014/main" id="{F7D2CD6A-B97B-4EC1-B75C-0D60CEE712E6}"/>
              </a:ext>
            </a:extLst>
          </p:cNvPr>
          <p:cNvSpPr txBox="1">
            <a:spLocks noChangeArrowheads="1"/>
          </p:cNvSpPr>
          <p:nvPr/>
        </p:nvSpPr>
        <p:spPr bwMode="auto">
          <a:xfrm>
            <a:off x="5354196" y="4022442"/>
            <a:ext cx="390976"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eaLnBrk="1" hangingPunct="1">
              <a:buSzPts val="2000"/>
              <a:buFont typeface="Wingdings" panose="05000000000000000000" pitchFamily="2" charset="2"/>
              <a:buNone/>
            </a:pPr>
            <a:r>
              <a:rPr lang="en-US" altLang="ja-JP" sz="1100" b="0" dirty="0">
                <a:solidFill>
                  <a:srgbClr val="000000"/>
                </a:solidFill>
                <a:latin typeface="HGSｺﾞｼｯｸM" panose="020B0600000000000000" pitchFamily="50" charset="-128"/>
                <a:ea typeface="HGSｺﾞｼｯｸM" panose="020B0600000000000000" pitchFamily="50" charset="-128"/>
              </a:rPr>
              <a:t>(4)</a:t>
            </a:r>
            <a:r>
              <a:rPr lang="ja-JP" altLang="en-US" sz="1100" b="0" dirty="0">
                <a:solidFill>
                  <a:srgbClr val="000000"/>
                </a:solidFill>
                <a:latin typeface="HGSｺﾞｼｯｸM" panose="020B0600000000000000" pitchFamily="50" charset="-128"/>
                <a:ea typeface="HGSｺﾞｼｯｸM" panose="020B0600000000000000" pitchFamily="50" charset="-128"/>
              </a:rPr>
              <a:t>線</a:t>
            </a:r>
          </a:p>
        </p:txBody>
      </p:sp>
      <p:sp>
        <p:nvSpPr>
          <p:cNvPr id="51" name="テキスト ボックス 72">
            <a:extLst>
              <a:ext uri="{FF2B5EF4-FFF2-40B4-BE49-F238E27FC236}">
                <a16:creationId xmlns:a16="http://schemas.microsoft.com/office/drawing/2014/main" id="{69AC1B99-8B8D-410C-A6E3-3193CC21FA65}"/>
              </a:ext>
            </a:extLst>
          </p:cNvPr>
          <p:cNvSpPr txBox="1">
            <a:spLocks noChangeArrowheads="1"/>
          </p:cNvSpPr>
          <p:nvPr/>
        </p:nvSpPr>
        <p:spPr bwMode="auto">
          <a:xfrm>
            <a:off x="6099678" y="4450480"/>
            <a:ext cx="390976"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eaLnBrk="1" hangingPunct="1">
              <a:buSzPts val="2000"/>
              <a:buFont typeface="Wingdings" panose="05000000000000000000" pitchFamily="2" charset="2"/>
              <a:buNone/>
            </a:pPr>
            <a:r>
              <a:rPr lang="en-US" altLang="ja-JP" sz="1100" b="0" dirty="0">
                <a:solidFill>
                  <a:srgbClr val="000000"/>
                </a:solidFill>
                <a:latin typeface="HGSｺﾞｼｯｸM" panose="020B0600000000000000" pitchFamily="50" charset="-128"/>
                <a:ea typeface="HGSｺﾞｼｯｸM" panose="020B0600000000000000" pitchFamily="50" charset="-128"/>
              </a:rPr>
              <a:t>(5)</a:t>
            </a:r>
            <a:r>
              <a:rPr lang="ja-JP" altLang="en-US" sz="1100" b="0" dirty="0">
                <a:solidFill>
                  <a:srgbClr val="000000"/>
                </a:solidFill>
                <a:latin typeface="HGSｺﾞｼｯｸM" panose="020B0600000000000000" pitchFamily="50" charset="-128"/>
                <a:ea typeface="HGSｺﾞｼｯｸM" panose="020B0600000000000000" pitchFamily="50" charset="-128"/>
              </a:rPr>
              <a:t>線</a:t>
            </a:r>
          </a:p>
        </p:txBody>
      </p:sp>
      <p:sp>
        <p:nvSpPr>
          <p:cNvPr id="52" name="テキスト ボックス 71">
            <a:extLst>
              <a:ext uri="{FF2B5EF4-FFF2-40B4-BE49-F238E27FC236}">
                <a16:creationId xmlns:a16="http://schemas.microsoft.com/office/drawing/2014/main" id="{E84CE3BF-B994-4AE9-80BF-4836CB0D1AF4}"/>
              </a:ext>
            </a:extLst>
          </p:cNvPr>
          <p:cNvSpPr txBox="1">
            <a:spLocks noChangeArrowheads="1"/>
          </p:cNvSpPr>
          <p:nvPr/>
        </p:nvSpPr>
        <p:spPr bwMode="auto">
          <a:xfrm>
            <a:off x="7833145" y="3149169"/>
            <a:ext cx="436726"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r" eaLnBrk="1" hangingPunct="1">
              <a:buSzPts val="2000"/>
              <a:buFont typeface="Wingdings" panose="05000000000000000000" pitchFamily="2" charset="2"/>
              <a:buNone/>
            </a:pPr>
            <a:r>
              <a:rPr lang="ja-JP" altLang="en-US" sz="1100" b="0" dirty="0">
                <a:solidFill>
                  <a:srgbClr val="000000"/>
                </a:solidFill>
                <a:latin typeface="HGSｺﾞｼｯｸM" panose="020B0600000000000000" pitchFamily="50" charset="-128"/>
                <a:ea typeface="HGSｺﾞｼｯｸM" panose="020B0600000000000000" pitchFamily="50" charset="-128"/>
              </a:rPr>
              <a:t>⑨</a:t>
            </a:r>
            <a:r>
              <a:rPr lang="en-US" altLang="ja-JP" sz="1100" b="0" dirty="0">
                <a:solidFill>
                  <a:srgbClr val="000000"/>
                </a:solidFill>
                <a:latin typeface="HGSｺﾞｼｯｸM" panose="020B0600000000000000" pitchFamily="50" charset="-128"/>
                <a:ea typeface="HGSｺﾞｼｯｸM" panose="020B0600000000000000" pitchFamily="50" charset="-128"/>
              </a:rPr>
              <a:t>(</a:t>
            </a:r>
            <a:r>
              <a:rPr lang="ja-JP" altLang="en-US" sz="1100" b="0" dirty="0">
                <a:solidFill>
                  <a:srgbClr val="000000"/>
                </a:solidFill>
                <a:latin typeface="HGSｺﾞｼｯｸM" panose="020B0600000000000000" pitchFamily="50" charset="-128"/>
                <a:ea typeface="HGSｺﾞｼｯｸM" panose="020B0600000000000000" pitchFamily="50" charset="-128"/>
              </a:rPr>
              <a:t>変</a:t>
            </a:r>
            <a:r>
              <a:rPr lang="en-US" altLang="ja-JP" sz="1100" b="0" dirty="0">
                <a:solidFill>
                  <a:srgbClr val="000000"/>
                </a:solidFill>
                <a:latin typeface="HGSｺﾞｼｯｸM" panose="020B0600000000000000" pitchFamily="50" charset="-128"/>
                <a:ea typeface="HGSｺﾞｼｯｸM" panose="020B0600000000000000" pitchFamily="50" charset="-128"/>
              </a:rPr>
              <a:t>)</a:t>
            </a:r>
            <a:endParaRPr lang="ja-JP" altLang="en-US" sz="1100" b="0" dirty="0">
              <a:solidFill>
                <a:srgbClr val="000000"/>
              </a:solidFill>
              <a:latin typeface="HGSｺﾞｼｯｸM" panose="020B0600000000000000" pitchFamily="50" charset="-128"/>
              <a:ea typeface="HGSｺﾞｼｯｸM" panose="020B0600000000000000" pitchFamily="50" charset="-128"/>
            </a:endParaRPr>
          </a:p>
        </p:txBody>
      </p:sp>
      <p:sp>
        <p:nvSpPr>
          <p:cNvPr id="53" name="テキスト ボックス 109">
            <a:extLst>
              <a:ext uri="{FF2B5EF4-FFF2-40B4-BE49-F238E27FC236}">
                <a16:creationId xmlns:a16="http://schemas.microsoft.com/office/drawing/2014/main" id="{578EED6E-4049-45A2-AFE8-855FC762570E}"/>
              </a:ext>
            </a:extLst>
          </p:cNvPr>
          <p:cNvSpPr txBox="1">
            <a:spLocks noChangeArrowheads="1"/>
          </p:cNvSpPr>
          <p:nvPr/>
        </p:nvSpPr>
        <p:spPr bwMode="auto">
          <a:xfrm>
            <a:off x="7543931" y="3436480"/>
            <a:ext cx="454036"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eaLnBrk="1" hangingPunct="1">
              <a:buSzPts val="2000"/>
              <a:buFont typeface="Wingdings" panose="05000000000000000000" pitchFamily="2" charset="2"/>
              <a:buNone/>
            </a:pPr>
            <a:r>
              <a:rPr lang="en-US" altLang="ja-JP" sz="1100" b="0" dirty="0">
                <a:solidFill>
                  <a:srgbClr val="000000"/>
                </a:solidFill>
                <a:latin typeface="HGSｺﾞｼｯｸM" panose="020B0600000000000000" pitchFamily="50" charset="-128"/>
                <a:ea typeface="HGSｺﾞｼｯｸM" panose="020B0600000000000000" pitchFamily="50" charset="-128"/>
              </a:rPr>
              <a:t>(11)</a:t>
            </a:r>
            <a:r>
              <a:rPr lang="ja-JP" altLang="en-US" sz="1100" b="0" dirty="0">
                <a:solidFill>
                  <a:srgbClr val="000000"/>
                </a:solidFill>
                <a:latin typeface="HGSｺﾞｼｯｸM" panose="020B0600000000000000" pitchFamily="50" charset="-128"/>
                <a:ea typeface="HGSｺﾞｼｯｸM" panose="020B0600000000000000" pitchFamily="50" charset="-128"/>
              </a:rPr>
              <a:t>線</a:t>
            </a:r>
          </a:p>
        </p:txBody>
      </p:sp>
      <p:sp>
        <p:nvSpPr>
          <p:cNvPr id="54" name="テキスト ボックス 71">
            <a:extLst>
              <a:ext uri="{FF2B5EF4-FFF2-40B4-BE49-F238E27FC236}">
                <a16:creationId xmlns:a16="http://schemas.microsoft.com/office/drawing/2014/main" id="{3F3AB030-EA27-45E5-BCCD-8AEFFE71E97C}"/>
              </a:ext>
            </a:extLst>
          </p:cNvPr>
          <p:cNvSpPr txBox="1">
            <a:spLocks noChangeArrowheads="1"/>
          </p:cNvSpPr>
          <p:nvPr/>
        </p:nvSpPr>
        <p:spPr bwMode="auto">
          <a:xfrm>
            <a:off x="7808986" y="4371368"/>
            <a:ext cx="454036" cy="19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r" eaLnBrk="1" hangingPunct="1">
              <a:buSzPts val="2000"/>
              <a:buFont typeface="Wingdings" panose="05000000000000000000" pitchFamily="2" charset="2"/>
              <a:buNone/>
            </a:pPr>
            <a:r>
              <a:rPr lang="ja-JP" altLang="en-US" sz="1100" b="0" dirty="0">
                <a:solidFill>
                  <a:srgbClr val="000000"/>
                </a:solidFill>
                <a:latin typeface="HGSｺﾞｼｯｸM" panose="020B0600000000000000" pitchFamily="50" charset="-128"/>
                <a:ea typeface="HGSｺﾞｼｯｸM" panose="020B0600000000000000" pitchFamily="50" charset="-128"/>
              </a:rPr>
              <a:t>⑩</a:t>
            </a:r>
            <a:r>
              <a:rPr lang="en-US" altLang="ja-JP" sz="1100" b="0" dirty="0">
                <a:solidFill>
                  <a:srgbClr val="000000"/>
                </a:solidFill>
                <a:latin typeface="HGSｺﾞｼｯｸM" panose="020B0600000000000000" pitchFamily="50" charset="-128"/>
                <a:ea typeface="HGSｺﾞｼｯｸM" panose="020B0600000000000000" pitchFamily="50" charset="-128"/>
              </a:rPr>
              <a:t>(</a:t>
            </a:r>
            <a:r>
              <a:rPr lang="ja-JP" altLang="en-US" sz="1100" b="0" dirty="0">
                <a:solidFill>
                  <a:srgbClr val="000000"/>
                </a:solidFill>
                <a:latin typeface="HGSｺﾞｼｯｸM" panose="020B0600000000000000" pitchFamily="50" charset="-128"/>
                <a:ea typeface="HGSｺﾞｼｯｸM" panose="020B0600000000000000" pitchFamily="50" charset="-128"/>
              </a:rPr>
              <a:t>変</a:t>
            </a:r>
            <a:r>
              <a:rPr lang="en-US" altLang="ja-JP" sz="1100" b="0" dirty="0">
                <a:solidFill>
                  <a:srgbClr val="000000"/>
                </a:solidFill>
                <a:latin typeface="HGSｺﾞｼｯｸM" panose="020B0600000000000000" pitchFamily="50" charset="-128"/>
                <a:ea typeface="HGSｺﾞｼｯｸM" panose="020B0600000000000000" pitchFamily="50" charset="-128"/>
              </a:rPr>
              <a:t>)</a:t>
            </a:r>
            <a:endParaRPr lang="ja-JP" altLang="en-US" sz="1100" b="0" dirty="0">
              <a:solidFill>
                <a:srgbClr val="000000"/>
              </a:solidFill>
              <a:latin typeface="HGSｺﾞｼｯｸM" panose="020B0600000000000000" pitchFamily="50" charset="-128"/>
              <a:ea typeface="HGSｺﾞｼｯｸM" panose="020B0600000000000000" pitchFamily="50" charset="-128"/>
            </a:endParaRPr>
          </a:p>
        </p:txBody>
      </p:sp>
      <p:cxnSp>
        <p:nvCxnSpPr>
          <p:cNvPr id="56" name="直線コネクタ 42">
            <a:extLst>
              <a:ext uri="{FF2B5EF4-FFF2-40B4-BE49-F238E27FC236}">
                <a16:creationId xmlns:a16="http://schemas.microsoft.com/office/drawing/2014/main" id="{48926783-2929-4AC4-9596-589F527AB2F0}"/>
              </a:ext>
            </a:extLst>
          </p:cNvPr>
          <p:cNvCxnSpPr>
            <a:cxnSpLocks noChangeShapeType="1"/>
          </p:cNvCxnSpPr>
          <p:nvPr/>
        </p:nvCxnSpPr>
        <p:spPr bwMode="auto">
          <a:xfrm flipH="1">
            <a:off x="5885220" y="5088219"/>
            <a:ext cx="391159" cy="0"/>
          </a:xfrm>
          <a:prstGeom prst="line">
            <a:avLst/>
          </a:prstGeom>
          <a:noFill/>
          <a:ln w="12700"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7" name="テキスト ボックス 74">
            <a:extLst>
              <a:ext uri="{FF2B5EF4-FFF2-40B4-BE49-F238E27FC236}">
                <a16:creationId xmlns:a16="http://schemas.microsoft.com/office/drawing/2014/main" id="{AD0ED050-890F-4F9A-B74E-35D49C91477D}"/>
              </a:ext>
            </a:extLst>
          </p:cNvPr>
          <p:cNvSpPr txBox="1">
            <a:spLocks noChangeArrowheads="1"/>
          </p:cNvSpPr>
          <p:nvPr/>
        </p:nvSpPr>
        <p:spPr bwMode="auto">
          <a:xfrm>
            <a:off x="6251162" y="4943224"/>
            <a:ext cx="56618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r" eaLnBrk="1" hangingPunct="1">
              <a:buSzPts val="2000"/>
              <a:buFont typeface="Wingdings" panose="05000000000000000000" pitchFamily="2" charset="2"/>
              <a:buNone/>
            </a:pPr>
            <a:r>
              <a:rPr lang="ja-JP" altLang="en-US" sz="1100" b="0" dirty="0">
                <a:solidFill>
                  <a:srgbClr val="000000"/>
                </a:solidFill>
                <a:latin typeface="HGSｺﾞｼｯｸM" panose="020B0600000000000000" pitchFamily="50" charset="-128"/>
                <a:ea typeface="HGSｺﾞｼｯｸM" panose="020B0600000000000000" pitchFamily="50" charset="-128"/>
              </a:rPr>
              <a:t>⑤</a:t>
            </a:r>
            <a:r>
              <a:rPr lang="en-US" altLang="ja-JP" sz="1100" b="0" dirty="0">
                <a:solidFill>
                  <a:srgbClr val="000000"/>
                </a:solidFill>
                <a:latin typeface="HGSｺﾞｼｯｸM" panose="020B0600000000000000" pitchFamily="50" charset="-128"/>
                <a:ea typeface="HGSｺﾞｼｯｸM" panose="020B0600000000000000" pitchFamily="50" charset="-128"/>
              </a:rPr>
              <a:t>(</a:t>
            </a:r>
            <a:r>
              <a:rPr lang="ja-JP" altLang="en-US" sz="1100" b="0" dirty="0">
                <a:solidFill>
                  <a:srgbClr val="000000"/>
                </a:solidFill>
                <a:latin typeface="HGSｺﾞｼｯｸM" panose="020B0600000000000000" pitchFamily="50" charset="-128"/>
                <a:ea typeface="HGSｺﾞｼｯｸM" panose="020B0600000000000000" pitchFamily="50" charset="-128"/>
              </a:rPr>
              <a:t>変</a:t>
            </a:r>
            <a:r>
              <a:rPr lang="en-US" altLang="ja-JP" sz="1100" b="0" dirty="0">
                <a:solidFill>
                  <a:srgbClr val="000000"/>
                </a:solidFill>
                <a:latin typeface="HGSｺﾞｼｯｸM" panose="020B0600000000000000" pitchFamily="50" charset="-128"/>
                <a:ea typeface="HGSｺﾞｼｯｸM" panose="020B0600000000000000" pitchFamily="50" charset="-128"/>
              </a:rPr>
              <a:t>)</a:t>
            </a:r>
            <a:endParaRPr lang="ja-JP" altLang="en-US" sz="1100" b="0" dirty="0">
              <a:solidFill>
                <a:srgbClr val="000000"/>
              </a:solidFill>
              <a:latin typeface="HGSｺﾞｼｯｸM" panose="020B0600000000000000" pitchFamily="50" charset="-128"/>
              <a:ea typeface="HGSｺﾞｼｯｸM" panose="020B0600000000000000" pitchFamily="50" charset="-128"/>
            </a:endParaRPr>
          </a:p>
        </p:txBody>
      </p:sp>
      <p:sp>
        <p:nvSpPr>
          <p:cNvPr id="58" name="テキスト ボックス 73">
            <a:extLst>
              <a:ext uri="{FF2B5EF4-FFF2-40B4-BE49-F238E27FC236}">
                <a16:creationId xmlns:a16="http://schemas.microsoft.com/office/drawing/2014/main" id="{7017A81F-7F79-41A8-BCB6-8788D97EB3AB}"/>
              </a:ext>
            </a:extLst>
          </p:cNvPr>
          <p:cNvSpPr txBox="1">
            <a:spLocks noChangeArrowheads="1"/>
          </p:cNvSpPr>
          <p:nvPr/>
        </p:nvSpPr>
        <p:spPr bwMode="auto">
          <a:xfrm>
            <a:off x="5626855" y="4461432"/>
            <a:ext cx="455820" cy="24198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nchorCtr="0">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ctr" eaLnBrk="1" hangingPunct="1">
              <a:buSzPts val="2000"/>
              <a:buFont typeface="Wingdings" panose="05000000000000000000" pitchFamily="2" charset="2"/>
              <a:buNone/>
            </a:pPr>
            <a:r>
              <a:rPr lang="en-US" altLang="ja-JP" sz="1100" b="0" dirty="0">
                <a:solidFill>
                  <a:srgbClr val="000000"/>
                </a:solidFill>
                <a:latin typeface="HGSｺﾞｼｯｸM" panose="020B0600000000000000" pitchFamily="50" charset="-128"/>
                <a:ea typeface="HGSｺﾞｼｯｸM" panose="020B0600000000000000" pitchFamily="50" charset="-128"/>
              </a:rPr>
              <a:t>50MW</a:t>
            </a:r>
            <a:endParaRPr lang="ja-JP" altLang="en-US" sz="1100" b="0" dirty="0">
              <a:solidFill>
                <a:srgbClr val="000000"/>
              </a:solidFill>
              <a:latin typeface="HGSｺﾞｼｯｸM" panose="020B0600000000000000" pitchFamily="50" charset="-128"/>
              <a:ea typeface="HGSｺﾞｼｯｸM" panose="020B0600000000000000" pitchFamily="50" charset="-128"/>
            </a:endParaRPr>
          </a:p>
        </p:txBody>
      </p:sp>
      <p:sp>
        <p:nvSpPr>
          <p:cNvPr id="59" name="テキスト ボックス 73">
            <a:extLst>
              <a:ext uri="{FF2B5EF4-FFF2-40B4-BE49-F238E27FC236}">
                <a16:creationId xmlns:a16="http://schemas.microsoft.com/office/drawing/2014/main" id="{71184EE4-0E75-450C-B543-6E7EA61E2331}"/>
              </a:ext>
            </a:extLst>
          </p:cNvPr>
          <p:cNvSpPr txBox="1">
            <a:spLocks noChangeArrowheads="1"/>
          </p:cNvSpPr>
          <p:nvPr/>
        </p:nvSpPr>
        <p:spPr bwMode="auto">
          <a:xfrm>
            <a:off x="5626854" y="4780627"/>
            <a:ext cx="455821" cy="24198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nchorCtr="0">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ctr" eaLnBrk="1" hangingPunct="1">
              <a:buSzPts val="2000"/>
              <a:buFont typeface="Wingdings" panose="05000000000000000000" pitchFamily="2" charset="2"/>
              <a:buNone/>
            </a:pPr>
            <a:r>
              <a:rPr lang="en-US" altLang="ja-JP" sz="1100" b="0" dirty="0">
                <a:solidFill>
                  <a:srgbClr val="000000"/>
                </a:solidFill>
                <a:latin typeface="HGSｺﾞｼｯｸM" panose="020B0600000000000000" pitchFamily="50" charset="-128"/>
                <a:ea typeface="HGSｺﾞｼｯｸM" panose="020B0600000000000000" pitchFamily="50" charset="-128"/>
              </a:rPr>
              <a:t>75MW</a:t>
            </a:r>
            <a:endParaRPr lang="ja-JP" altLang="en-US" sz="1100" b="0" dirty="0">
              <a:solidFill>
                <a:srgbClr val="000000"/>
              </a:solidFill>
              <a:latin typeface="HGSｺﾞｼｯｸM" panose="020B0600000000000000" pitchFamily="50" charset="-128"/>
              <a:ea typeface="HGSｺﾞｼｯｸM" panose="020B0600000000000000" pitchFamily="50" charset="-128"/>
            </a:endParaRPr>
          </a:p>
        </p:txBody>
      </p:sp>
      <p:sp>
        <p:nvSpPr>
          <p:cNvPr id="60" name="二等辺三角形 59">
            <a:extLst>
              <a:ext uri="{FF2B5EF4-FFF2-40B4-BE49-F238E27FC236}">
                <a16:creationId xmlns:a16="http://schemas.microsoft.com/office/drawing/2014/main" id="{D4E99A66-8D21-4410-9407-BBDAFA8DD7CE}"/>
              </a:ext>
            </a:extLst>
          </p:cNvPr>
          <p:cNvSpPr/>
          <p:nvPr/>
        </p:nvSpPr>
        <p:spPr>
          <a:xfrm flipV="1">
            <a:off x="5626854" y="4720238"/>
            <a:ext cx="462929" cy="45719"/>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63" name="表 62">
            <a:extLst>
              <a:ext uri="{FF2B5EF4-FFF2-40B4-BE49-F238E27FC236}">
                <a16:creationId xmlns:a16="http://schemas.microsoft.com/office/drawing/2014/main" id="{9DE7ACC0-8E96-437F-8971-95668E9A5BEC}"/>
              </a:ext>
            </a:extLst>
          </p:cNvPr>
          <p:cNvGraphicFramePr>
            <a:graphicFrameLocks noGrp="1"/>
          </p:cNvGraphicFramePr>
          <p:nvPr>
            <p:extLst>
              <p:ext uri="{D42A27DB-BD31-4B8C-83A1-F6EECF244321}">
                <p14:modId xmlns:p14="http://schemas.microsoft.com/office/powerpoint/2010/main" val="1793694456"/>
              </p:ext>
            </p:extLst>
          </p:nvPr>
        </p:nvGraphicFramePr>
        <p:xfrm>
          <a:off x="205374" y="1412776"/>
          <a:ext cx="4008486" cy="2175929"/>
        </p:xfrm>
        <a:graphic>
          <a:graphicData uri="http://schemas.openxmlformats.org/drawingml/2006/table">
            <a:tbl>
              <a:tblPr firstRow="1" bandRow="1">
                <a:tableStyleId>{5C22544A-7EE6-4342-B048-85BDC9FD1C3A}</a:tableStyleId>
              </a:tblPr>
              <a:tblGrid>
                <a:gridCol w="1702330">
                  <a:extLst>
                    <a:ext uri="{9D8B030D-6E8A-4147-A177-3AD203B41FA5}">
                      <a16:colId xmlns:a16="http://schemas.microsoft.com/office/drawing/2014/main" val="3951136212"/>
                    </a:ext>
                  </a:extLst>
                </a:gridCol>
                <a:gridCol w="2306156">
                  <a:extLst>
                    <a:ext uri="{9D8B030D-6E8A-4147-A177-3AD203B41FA5}">
                      <a16:colId xmlns:a16="http://schemas.microsoft.com/office/drawing/2014/main" val="3081473941"/>
                    </a:ext>
                  </a:extLst>
                </a:gridCol>
              </a:tblGrid>
              <a:tr h="347129">
                <a:tc>
                  <a:txBody>
                    <a:bodyPr/>
                    <a:lstStyle/>
                    <a:p>
                      <a:pPr algn="ctr"/>
                      <a:r>
                        <a:rPr kumimoji="1" lang="ja-JP" altLang="en-US" sz="1200" dirty="0"/>
                        <a:t>項　　目</a:t>
                      </a:r>
                    </a:p>
                  </a:txBody>
                  <a:tcPr anchor="ctr"/>
                </a:tc>
                <a:tc>
                  <a:txBody>
                    <a:bodyPr/>
                    <a:lstStyle/>
                    <a:p>
                      <a:pPr algn="ctr"/>
                      <a:r>
                        <a:rPr kumimoji="1" lang="ja-JP" altLang="en-US" sz="1200" dirty="0"/>
                        <a:t>内　　　容</a:t>
                      </a:r>
                    </a:p>
                  </a:txBody>
                  <a:tcPr anchor="ctr"/>
                </a:tc>
                <a:extLst>
                  <a:ext uri="{0D108BD9-81ED-4DB2-BD59-A6C34878D82A}">
                    <a16:rowId xmlns:a16="http://schemas.microsoft.com/office/drawing/2014/main" val="1772743160"/>
                  </a:ext>
                </a:extLst>
              </a:tr>
              <a:tr h="3471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増強対象設備</a:t>
                      </a:r>
                      <a:endParaRPr lang="en-US" altLang="ja-JP" sz="12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lang="ja-JP" altLang="en-US" sz="1200" dirty="0">
                          <a:solidFill>
                            <a:schemeClr val="tx1"/>
                          </a:solidFill>
                          <a:latin typeface="Meiryo UI" panose="020B0604030504040204" pitchFamily="50" charset="-128"/>
                          <a:ea typeface="Meiryo UI" panose="020B0604030504040204" pitchFamily="50" charset="-128"/>
                        </a:rPr>
                        <a:t>６６</a:t>
                      </a:r>
                      <a:r>
                        <a:rPr kumimoji="1" lang="ja-JP" altLang="en-US" sz="1200" dirty="0">
                          <a:solidFill>
                            <a:schemeClr val="tx1"/>
                          </a:solidFill>
                          <a:latin typeface="Meiryo UI" panose="020B0604030504040204" pitchFamily="50" charset="-128"/>
                          <a:ea typeface="Meiryo UI" panose="020B0604030504040204" pitchFamily="50" charset="-128"/>
                        </a:rPr>
                        <a:t>ｋＶ　</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５</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線</a:t>
                      </a:r>
                    </a:p>
                  </a:txBody>
                  <a:tcPr anchor="ctr"/>
                </a:tc>
                <a:extLst>
                  <a:ext uri="{0D108BD9-81ED-4DB2-BD59-A6C34878D82A}">
                    <a16:rowId xmlns:a16="http://schemas.microsoft.com/office/drawing/2014/main" val="3538422295"/>
                  </a:ext>
                </a:extLst>
              </a:tr>
              <a:tr h="3471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運用容量</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増強前容量</a:t>
                      </a:r>
                      <a:r>
                        <a:rPr kumimoji="1" lang="en-US" altLang="ja-JP" sz="12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５０ＭＷ</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55899545"/>
                  </a:ext>
                </a:extLst>
              </a:tr>
              <a:tr h="3471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solidFill>
                            <a:schemeClr val="tx1"/>
                          </a:solidFill>
                          <a:latin typeface="Meiryo UI" panose="020B0604030504040204" pitchFamily="50" charset="-128"/>
                          <a:ea typeface="Meiryo UI" panose="020B0604030504040204" pitchFamily="50" charset="-128"/>
                        </a:rPr>
                        <a:t>増強内容</a:t>
                      </a:r>
                      <a:endParaRPr lang="en-US" altLang="ja-JP" sz="1200" dirty="0">
                        <a:solidFill>
                          <a:schemeClr val="tx1"/>
                        </a:solidFill>
                        <a:latin typeface="Meiryo UI" panose="020B0604030504040204" pitchFamily="50" charset="-128"/>
                        <a:ea typeface="Meiryo UI" panose="020B0604030504040204" pitchFamily="50" charset="-128"/>
                      </a:endParaRPr>
                    </a:p>
                  </a:txBody>
                  <a:tcPr/>
                </a:tc>
                <a:tc>
                  <a:txBody>
                    <a:bodyPr/>
                    <a:lstStyle/>
                    <a:p>
                      <a:r>
                        <a:rPr lang="ja-JP" altLang="en-US" sz="1200" dirty="0">
                          <a:solidFill>
                            <a:schemeClr val="tx1"/>
                          </a:solidFill>
                          <a:latin typeface="Meiryo UI" panose="020B0604030504040204" pitchFamily="50" charset="-128"/>
                          <a:ea typeface="Meiryo UI" panose="020B0604030504040204" pitchFamily="50" charset="-128"/>
                        </a:rPr>
                        <a:t>電線張替　●●．●ｋｍ</a:t>
                      </a:r>
                      <a:endParaRPr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ACSR</a:t>
                      </a: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m</a:t>
                      </a:r>
                      <a:r>
                        <a:rPr kumimoji="1" lang="en-US" altLang="ja-JP" sz="1200" baseline="30000" dirty="0">
                          <a:solidFill>
                            <a:schemeClr val="tx1"/>
                          </a:solidFill>
                          <a:latin typeface="Meiryo UI" panose="020B0604030504040204" pitchFamily="50" charset="-128"/>
                          <a:ea typeface="Meiryo UI" panose="020B0604030504040204" pitchFamily="50" charset="-128"/>
                        </a:rPr>
                        <a:t>2</a:t>
                      </a: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TACSR</a:t>
                      </a:r>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m</a:t>
                      </a:r>
                      <a:r>
                        <a:rPr kumimoji="1" lang="en-US" altLang="ja-JP" sz="1200" baseline="30000" dirty="0">
                          <a:solidFill>
                            <a:schemeClr val="tx1"/>
                          </a:solidFill>
                          <a:latin typeface="Meiryo UI" panose="020B0604030504040204" pitchFamily="50" charset="-128"/>
                          <a:ea typeface="Meiryo UI" panose="020B0604030504040204" pitchFamily="50" charset="-128"/>
                        </a:rPr>
                        <a:t>2</a:t>
                      </a:r>
                      <a:r>
                        <a:rPr kumimoji="1" lang="ja-JP" altLang="en-US" sz="1200" dirty="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4226573935"/>
                  </a:ext>
                </a:extLst>
              </a:tr>
              <a:tr h="3471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運用容量</a:t>
                      </a:r>
                      <a:endParaRPr lang="en-US" altLang="ja-JP" sz="12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増強後容量</a:t>
                      </a:r>
                      <a:r>
                        <a:rPr lang="en-US" altLang="ja-JP" sz="12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７５ＭＷ</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874445143"/>
                  </a:ext>
                </a:extLst>
              </a:tr>
            </a:tbl>
          </a:graphicData>
        </a:graphic>
      </p:graphicFrame>
      <p:sp>
        <p:nvSpPr>
          <p:cNvPr id="67" name="タイトル 1">
            <a:extLst>
              <a:ext uri="{FF2B5EF4-FFF2-40B4-BE49-F238E27FC236}">
                <a16:creationId xmlns:a16="http://schemas.microsoft.com/office/drawing/2014/main" id="{4D71758D-AC96-450D-B8BD-5D6BFA771DA5}"/>
              </a:ext>
            </a:extLst>
          </p:cNvPr>
          <p:cNvSpPr txBox="1">
            <a:spLocks/>
          </p:cNvSpPr>
          <p:nvPr/>
        </p:nvSpPr>
        <p:spPr>
          <a:xfrm>
            <a:off x="137711" y="170972"/>
            <a:ext cx="8229600" cy="4270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latin typeface="Meiryo UI" panose="020B0604030504040204" pitchFamily="50" charset="-128"/>
                <a:ea typeface="Meiryo UI" panose="020B0604030504040204" pitchFamily="50" charset="-128"/>
              </a:rPr>
              <a:t>混雑緩和プロセスの増強内容等（公表例）</a:t>
            </a:r>
          </a:p>
        </p:txBody>
      </p:sp>
      <p:sp>
        <p:nvSpPr>
          <p:cNvPr id="68" name="テキスト ボックス 67">
            <a:extLst>
              <a:ext uri="{FF2B5EF4-FFF2-40B4-BE49-F238E27FC236}">
                <a16:creationId xmlns:a16="http://schemas.microsoft.com/office/drawing/2014/main" id="{5BE83E20-2A1A-4EFC-A89A-3E15E8A5E471}"/>
              </a:ext>
            </a:extLst>
          </p:cNvPr>
          <p:cNvSpPr txBox="1"/>
          <p:nvPr/>
        </p:nvSpPr>
        <p:spPr>
          <a:xfrm>
            <a:off x="251520" y="764704"/>
            <a:ext cx="8640960" cy="369332"/>
          </a:xfrm>
          <a:prstGeom prst="rect">
            <a:avLst/>
          </a:prstGeom>
          <a:noFill/>
        </p:spPr>
        <p:txBody>
          <a:bodyPr wrap="square" rtlCol="0">
            <a:spAutoFit/>
          </a:bodyPr>
          <a:lstStyle/>
          <a:p>
            <a:r>
              <a:rPr lang="ja-JP" altLang="en-US" dirty="0">
                <a:latin typeface="ＭＳ ゴシック" panose="020B0609070205080204" pitchFamily="49" charset="-128"/>
                <a:ea typeface="ＭＳ ゴシック" panose="020B0609070205080204" pitchFamily="49" charset="-128"/>
              </a:rPr>
              <a:t>（別紙１）増強工事概要</a:t>
            </a:r>
            <a:endParaRPr lang="en-US" altLang="ja-JP" dirty="0">
              <a:latin typeface="ＭＳ ゴシック" panose="020B0609070205080204" pitchFamily="49" charset="-128"/>
              <a:ea typeface="ＭＳ ゴシック" panose="020B0609070205080204" pitchFamily="49" charset="-128"/>
            </a:endParaRPr>
          </a:p>
        </p:txBody>
      </p:sp>
      <p:sp>
        <p:nvSpPr>
          <p:cNvPr id="2" name="スライド番号プレースホルダー 1">
            <a:extLst>
              <a:ext uri="{FF2B5EF4-FFF2-40B4-BE49-F238E27FC236}">
                <a16:creationId xmlns:a16="http://schemas.microsoft.com/office/drawing/2014/main" id="{642DA6FF-06C3-4B3E-AAC3-C37736487455}"/>
              </a:ext>
            </a:extLst>
          </p:cNvPr>
          <p:cNvSpPr>
            <a:spLocks noGrp="1"/>
          </p:cNvSpPr>
          <p:nvPr>
            <p:ph type="sldNum" sz="quarter" idx="12"/>
          </p:nvPr>
        </p:nvSpPr>
        <p:spPr/>
        <p:txBody>
          <a:bodyPr/>
          <a:lstStyle/>
          <a:p>
            <a:fld id="{93BFBB67-65D9-41FE-9A68-552F2131D4B7}" type="slidenum">
              <a:rPr kumimoji="1" lang="ja-JP" altLang="en-US" smtClean="0"/>
              <a:t>6</a:t>
            </a:fld>
            <a:endParaRPr kumimoji="1" lang="ja-JP" altLang="en-US"/>
          </a:p>
        </p:txBody>
      </p:sp>
      <p:grpSp>
        <p:nvGrpSpPr>
          <p:cNvPr id="70" name="グループ化 69">
            <a:extLst>
              <a:ext uri="{FF2B5EF4-FFF2-40B4-BE49-F238E27FC236}">
                <a16:creationId xmlns:a16="http://schemas.microsoft.com/office/drawing/2014/main" id="{BCE2F237-7BDD-4F90-9FF4-7B5A20219BEC}"/>
              </a:ext>
            </a:extLst>
          </p:cNvPr>
          <p:cNvGrpSpPr/>
          <p:nvPr/>
        </p:nvGrpSpPr>
        <p:grpSpPr>
          <a:xfrm>
            <a:off x="4413483" y="1439903"/>
            <a:ext cx="1500466" cy="430887"/>
            <a:chOff x="4413483" y="1439903"/>
            <a:chExt cx="1500466" cy="430887"/>
          </a:xfrm>
        </p:grpSpPr>
        <p:sp>
          <p:nvSpPr>
            <p:cNvPr id="66" name="テキスト ボックス 104">
              <a:extLst>
                <a:ext uri="{FF2B5EF4-FFF2-40B4-BE49-F238E27FC236}">
                  <a16:creationId xmlns:a16="http://schemas.microsoft.com/office/drawing/2014/main" id="{A66B2DA0-D42B-42A0-856E-14F2B1569E53}"/>
                </a:ext>
              </a:extLst>
            </p:cNvPr>
            <p:cNvSpPr txBox="1">
              <a:spLocks noChangeArrowheads="1"/>
            </p:cNvSpPr>
            <p:nvPr/>
          </p:nvSpPr>
          <p:spPr bwMode="auto">
            <a:xfrm>
              <a:off x="4413483" y="1439903"/>
              <a:ext cx="1500466" cy="430887"/>
            </a:xfrm>
            <a:prstGeom prst="rect">
              <a:avLst/>
            </a:prstGeom>
            <a:noFill/>
            <a:ln w="63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1400" b="1">
                  <a:solidFill>
                    <a:schemeClr val="tx2"/>
                  </a:solidFill>
                  <a:latin typeface="Century" panose="02040604050505020304" pitchFamily="18" charset="0"/>
                  <a:ea typeface="HG丸ｺﾞｼｯｸM-PRO" panose="020F0600000000000000" pitchFamily="50" charset="-128"/>
                </a:defRPr>
              </a:lvl1pPr>
              <a:lvl2pPr marL="742950" indent="-285750">
                <a:defRPr kumimoji="1" sz="1400" b="1">
                  <a:solidFill>
                    <a:schemeClr val="tx2"/>
                  </a:solidFill>
                  <a:latin typeface="Century" panose="02040604050505020304" pitchFamily="18" charset="0"/>
                  <a:ea typeface="HG丸ｺﾞｼｯｸM-PRO" panose="020F0600000000000000" pitchFamily="50" charset="-128"/>
                </a:defRPr>
              </a:lvl2pPr>
              <a:lvl3pPr marL="1143000" indent="-228600">
                <a:defRPr kumimoji="1" sz="1400" b="1">
                  <a:solidFill>
                    <a:schemeClr val="tx2"/>
                  </a:solidFill>
                  <a:latin typeface="Century" panose="02040604050505020304" pitchFamily="18" charset="0"/>
                  <a:ea typeface="HG丸ｺﾞｼｯｸM-PRO" panose="020F0600000000000000" pitchFamily="50" charset="-128"/>
                </a:defRPr>
              </a:lvl3pPr>
              <a:lvl4pPr marL="1600200" indent="-228600">
                <a:defRPr kumimoji="1" sz="1400" b="1">
                  <a:solidFill>
                    <a:schemeClr val="tx2"/>
                  </a:solidFill>
                  <a:latin typeface="Century" panose="02040604050505020304" pitchFamily="18" charset="0"/>
                  <a:ea typeface="HG丸ｺﾞｼｯｸM-PRO" panose="020F0600000000000000" pitchFamily="50" charset="-128"/>
                </a:defRPr>
              </a:lvl4pPr>
              <a:lvl5pPr marL="2057400" indent="-228600">
                <a:defRPr kumimoji="1" sz="1400" b="1">
                  <a:solidFill>
                    <a:schemeClr val="tx2"/>
                  </a:solidFill>
                  <a:latin typeface="Century" panose="02040604050505020304" pitchFamily="18" charset="0"/>
                  <a:ea typeface="HG丸ｺﾞｼｯｸM-PRO" panose="020F0600000000000000" pitchFamily="50" charset="-128"/>
                </a:defRPr>
              </a:lvl5pPr>
              <a:lvl6pPr marL="25146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6pPr>
              <a:lvl7pPr marL="29718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7pPr>
              <a:lvl8pPr marL="34290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8pPr>
              <a:lvl9pPr marL="3886200" indent="-228600" eaLnBrk="0" fontAlgn="base" hangingPunct="0">
                <a:spcBef>
                  <a:spcPct val="0"/>
                </a:spcBef>
                <a:spcAft>
                  <a:spcPct val="0"/>
                </a:spcAft>
                <a:defRPr kumimoji="1" sz="1400" b="1">
                  <a:solidFill>
                    <a:schemeClr val="tx2"/>
                  </a:solidFill>
                  <a:latin typeface="Century" panose="02040604050505020304" pitchFamily="18" charset="0"/>
                  <a:ea typeface="HG丸ｺﾞｼｯｸM-PRO" panose="020F0600000000000000" pitchFamily="50" charset="-128"/>
                </a:defRPr>
              </a:lvl9pPr>
            </a:lstStyle>
            <a:p>
              <a:pPr algn="r" eaLnBrk="1" hangingPunct="1">
                <a:buSzPts val="2000"/>
                <a:buFont typeface="Wingdings" panose="05000000000000000000" pitchFamily="2" charset="2"/>
                <a:buNone/>
              </a:pPr>
              <a:r>
                <a:rPr lang="ja-JP" altLang="en-US" sz="1100" b="0" dirty="0">
                  <a:solidFill>
                    <a:schemeClr val="tx1"/>
                  </a:solidFill>
                  <a:latin typeface="HGSｺﾞｼｯｸM" panose="020B0600000000000000" pitchFamily="50" charset="-128"/>
                  <a:ea typeface="HGSｺﾞｼｯｸM" panose="020B0600000000000000" pitchFamily="50" charset="-128"/>
                </a:rPr>
                <a:t>本プロセスの</a:t>
              </a:r>
              <a:endParaRPr lang="en-US" altLang="ja-JP" sz="1100" b="0" dirty="0">
                <a:solidFill>
                  <a:schemeClr val="tx1"/>
                </a:solidFill>
                <a:latin typeface="HGSｺﾞｼｯｸM" panose="020B0600000000000000" pitchFamily="50" charset="-128"/>
                <a:ea typeface="HGSｺﾞｼｯｸM" panose="020B0600000000000000" pitchFamily="50" charset="-128"/>
              </a:endParaRPr>
            </a:p>
            <a:p>
              <a:pPr algn="r" eaLnBrk="1" hangingPunct="1">
                <a:buSzPts val="2000"/>
                <a:buFont typeface="Wingdings" panose="05000000000000000000" pitchFamily="2" charset="2"/>
                <a:buNone/>
              </a:pPr>
              <a:r>
                <a:rPr lang="ja-JP" altLang="en-US" sz="1100" b="0" dirty="0">
                  <a:solidFill>
                    <a:schemeClr val="tx1"/>
                  </a:solidFill>
                  <a:latin typeface="HGSｺﾞｼｯｸM" panose="020B0600000000000000" pitchFamily="50" charset="-128"/>
                  <a:ea typeface="HGSｺﾞｼｯｸM" panose="020B0600000000000000" pitchFamily="50" charset="-128"/>
                </a:rPr>
                <a:t>増強対象設備</a:t>
              </a:r>
            </a:p>
          </p:txBody>
        </p:sp>
        <p:cxnSp>
          <p:nvCxnSpPr>
            <p:cNvPr id="65" name="直線コネクタ 41">
              <a:extLst>
                <a:ext uri="{FF2B5EF4-FFF2-40B4-BE49-F238E27FC236}">
                  <a16:creationId xmlns:a16="http://schemas.microsoft.com/office/drawing/2014/main" id="{543A74FF-49C8-4575-BF13-42BD4FED73AD}"/>
                </a:ext>
              </a:extLst>
            </p:cNvPr>
            <p:cNvCxnSpPr>
              <a:cxnSpLocks noChangeShapeType="1"/>
            </p:cNvCxnSpPr>
            <p:nvPr/>
          </p:nvCxnSpPr>
          <p:spPr bwMode="auto">
            <a:xfrm>
              <a:off x="4531039" y="1649718"/>
              <a:ext cx="321377" cy="0"/>
            </a:xfrm>
            <a:prstGeom prst="line">
              <a:avLst/>
            </a:prstGeom>
            <a:noFill/>
            <a:ln w="25400" algn="ctr">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71" name="線吹き出し 2 (枠付き) 43">
            <a:extLst>
              <a:ext uri="{FF2B5EF4-FFF2-40B4-BE49-F238E27FC236}">
                <a16:creationId xmlns:a16="http://schemas.microsoft.com/office/drawing/2014/main" id="{009CE94D-5F13-4737-884C-458CDF78F89C}"/>
              </a:ext>
            </a:extLst>
          </p:cNvPr>
          <p:cNvSpPr/>
          <p:nvPr/>
        </p:nvSpPr>
        <p:spPr>
          <a:xfrm flipH="1">
            <a:off x="-2961199" y="2205278"/>
            <a:ext cx="2133519" cy="400110"/>
          </a:xfrm>
          <a:prstGeom prst="borderCallout2">
            <a:avLst>
              <a:gd name="adj1" fmla="val 26098"/>
              <a:gd name="adj2" fmla="val -3042"/>
              <a:gd name="adj3" fmla="val 25364"/>
              <a:gd name="adj4" fmla="val -11184"/>
              <a:gd name="adj5" fmla="val 140191"/>
              <a:gd name="adj6" fmla="val -32772"/>
            </a:avLst>
          </a:prstGeom>
          <a:ln>
            <a:tailEnd type="triangle" w="lg" len="med"/>
          </a:ln>
        </p:spPr>
        <p:style>
          <a:lnRef idx="1">
            <a:schemeClr val="accent5"/>
          </a:lnRef>
          <a:fillRef idx="2">
            <a:schemeClr val="accent5"/>
          </a:fillRef>
          <a:effectRef idx="1">
            <a:schemeClr val="accent5"/>
          </a:effectRef>
          <a:fontRef idx="minor">
            <a:schemeClr val="dk1"/>
          </a:fontRef>
        </p:style>
        <p:txBody>
          <a:bodyPr wrap="square" rtlCol="0" anchor="ctr">
            <a:spAutoFit/>
          </a:bodyPr>
          <a:lstStyle/>
          <a:p>
            <a:r>
              <a:rPr lang="ja-JP" altLang="en-US" sz="1000" dirty="0">
                <a:solidFill>
                  <a:schemeClr val="tx1"/>
                </a:solidFill>
                <a:latin typeface="Meiryo UI" panose="020B0604030504040204" pitchFamily="50" charset="-128"/>
                <a:ea typeface="Meiryo UI" panose="020B0604030504040204" pitchFamily="50" charset="-128"/>
              </a:rPr>
              <a:t>増強対象区間が複数ある場合は</a:t>
            </a:r>
            <a:endParaRPr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増強対象区間ごとに示す</a:t>
            </a:r>
            <a:endParaRPr kumimoji="1" lang="ja-JP" altLang="en-US" sz="1000" dirty="0">
              <a:latin typeface="Meiryo UI" panose="020B0604030504040204" pitchFamily="50" charset="-128"/>
              <a:ea typeface="Meiryo UI" panose="020B0604030504040204" pitchFamily="50" charset="-128"/>
            </a:endParaRPr>
          </a:p>
        </p:txBody>
      </p:sp>
      <p:sp>
        <p:nvSpPr>
          <p:cNvPr id="72" name="左中かっこ 71">
            <a:extLst>
              <a:ext uri="{FF2B5EF4-FFF2-40B4-BE49-F238E27FC236}">
                <a16:creationId xmlns:a16="http://schemas.microsoft.com/office/drawing/2014/main" id="{CA788975-40A9-42B9-A980-56403B4993BF}"/>
              </a:ext>
            </a:extLst>
          </p:cNvPr>
          <p:cNvSpPr/>
          <p:nvPr/>
        </p:nvSpPr>
        <p:spPr>
          <a:xfrm>
            <a:off x="-154261" y="1768171"/>
            <a:ext cx="319489" cy="2181636"/>
          </a:xfrm>
          <a:prstGeom prst="lef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716436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1E89395D-2AC1-443F-BA1F-0764E7910AA5}"/>
              </a:ext>
            </a:extLst>
          </p:cNvPr>
          <p:cNvSpPr txBox="1"/>
          <p:nvPr/>
        </p:nvSpPr>
        <p:spPr>
          <a:xfrm>
            <a:off x="303797" y="650492"/>
            <a:ext cx="8661548" cy="1231106"/>
          </a:xfrm>
          <a:prstGeom prst="rect">
            <a:avLst/>
          </a:prstGeom>
          <a:noFill/>
        </p:spPr>
        <p:txBody>
          <a:bodyPr wrap="square" rtlCol="0">
            <a:spAutoFit/>
          </a:bodyPr>
          <a:lstStyle/>
          <a:p>
            <a:r>
              <a:rPr lang="ja-JP" altLang="en-US" dirty="0">
                <a:latin typeface="ＭＳ ゴシック" panose="020B0609070205080204" pitchFamily="49" charset="-128"/>
                <a:ea typeface="ＭＳ ゴシック" panose="020B0609070205080204" pitchFamily="49" charset="-128"/>
              </a:rPr>
              <a:t>（別紙２）問合せ先（窓口）</a:t>
            </a:r>
            <a:endParaRPr lang="en-US" altLang="ja-JP" dirty="0">
              <a:latin typeface="ＭＳ ゴシック" panose="020B0609070205080204" pitchFamily="49" charset="-128"/>
              <a:ea typeface="ＭＳ ゴシック" panose="020B0609070205080204" pitchFamily="49" charset="-128"/>
            </a:endParaRPr>
          </a:p>
          <a:p>
            <a:r>
              <a:rPr lang="ja-JP" altLang="en-US" sz="1400" dirty="0">
                <a:latin typeface="ＭＳ 明朝" panose="02020609040205080304" pitchFamily="17" charset="-128"/>
                <a:ea typeface="ＭＳ 明朝" panose="02020609040205080304" pitchFamily="17" charset="-128"/>
              </a:rPr>
              <a:t> </a:t>
            </a:r>
          </a:p>
          <a:p>
            <a:r>
              <a:rPr lang="ja-JP" altLang="en-US" sz="1400" dirty="0">
                <a:latin typeface="ＭＳ ゴシック" panose="020B0609070205080204" pitchFamily="49" charset="-128"/>
                <a:ea typeface="ＭＳ ゴシック" panose="020B0609070205080204" pitchFamily="49" charset="-128"/>
              </a:rPr>
              <a:t>１ 問合せ</a:t>
            </a:r>
            <a:r>
              <a:rPr lang="ja-JP" altLang="en-US" sz="1400" dirty="0">
                <a:latin typeface="ＭＳ 明朝" panose="02020609040205080304" pitchFamily="17" charset="-128"/>
                <a:ea typeface="ＭＳ 明朝" panose="02020609040205080304" pitchFamily="17" charset="-128"/>
              </a:rPr>
              <a:t> </a:t>
            </a:r>
          </a:p>
          <a:p>
            <a:r>
              <a:rPr lang="ja-JP" altLang="en-US" sz="1400" dirty="0">
                <a:latin typeface="ＭＳ 明朝" panose="02020609040205080304" pitchFamily="17" charset="-128"/>
                <a:ea typeface="ＭＳ 明朝" panose="02020609040205080304" pitchFamily="17" charset="-128"/>
              </a:rPr>
              <a:t>　　・本プロセスに関するご質問は、●●電力ネットワークのお問合せフォームよりお問合せください。 </a:t>
            </a:r>
          </a:p>
          <a:p>
            <a:r>
              <a:rPr lang="ja-JP" altLang="en-US" sz="1400" dirty="0">
                <a:latin typeface="ＭＳ 明朝" panose="02020609040205080304" pitchFamily="17" charset="-128"/>
                <a:ea typeface="ＭＳ 明朝" panose="02020609040205080304" pitchFamily="17" charset="-128"/>
              </a:rPr>
              <a:t>　　　●●電力ネットワーク：</a:t>
            </a:r>
            <a:r>
              <a:rPr lang="en-US" altLang="ja-JP" sz="1400" dirty="0">
                <a:latin typeface="ＭＳ 明朝" panose="02020609040205080304" pitchFamily="17" charset="-128"/>
                <a:ea typeface="ＭＳ 明朝" panose="02020609040205080304" pitchFamily="17" charset="-128"/>
              </a:rPr>
              <a:t>http://www. ●●●●●●●●●●●.html </a:t>
            </a:r>
            <a:endParaRPr lang="ja-JP" altLang="en-US" sz="1400" dirty="0">
              <a:latin typeface="ＭＳ 明朝" panose="02020609040205080304" pitchFamily="17" charset="-128"/>
              <a:ea typeface="ＭＳ 明朝" panose="02020609040205080304" pitchFamily="17" charset="-128"/>
            </a:endParaRPr>
          </a:p>
        </p:txBody>
      </p:sp>
      <p:sp>
        <p:nvSpPr>
          <p:cNvPr id="4" name="タイトル 1">
            <a:extLst>
              <a:ext uri="{FF2B5EF4-FFF2-40B4-BE49-F238E27FC236}">
                <a16:creationId xmlns:a16="http://schemas.microsoft.com/office/drawing/2014/main" id="{BC392ADA-BA9F-4328-B3BF-F969617A332E}"/>
              </a:ext>
            </a:extLst>
          </p:cNvPr>
          <p:cNvSpPr txBox="1">
            <a:spLocks/>
          </p:cNvSpPr>
          <p:nvPr/>
        </p:nvSpPr>
        <p:spPr>
          <a:xfrm>
            <a:off x="137711" y="170972"/>
            <a:ext cx="8229600" cy="4270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latin typeface="Meiryo UI" panose="020B0604030504040204" pitchFamily="50" charset="-128"/>
                <a:ea typeface="Meiryo UI" panose="020B0604030504040204" pitchFamily="50" charset="-128"/>
              </a:rPr>
              <a:t>混雑緩和プロセスの提出・問合せ先（窓口）（公表例）</a:t>
            </a:r>
          </a:p>
        </p:txBody>
      </p:sp>
      <p:sp>
        <p:nvSpPr>
          <p:cNvPr id="2" name="スライド番号プレースホルダー 1">
            <a:extLst>
              <a:ext uri="{FF2B5EF4-FFF2-40B4-BE49-F238E27FC236}">
                <a16:creationId xmlns:a16="http://schemas.microsoft.com/office/drawing/2014/main" id="{B2BBADB9-9CF1-4FA2-8027-D44E9D062A37}"/>
              </a:ext>
            </a:extLst>
          </p:cNvPr>
          <p:cNvSpPr>
            <a:spLocks noGrp="1"/>
          </p:cNvSpPr>
          <p:nvPr>
            <p:ph type="sldNum" sz="quarter" idx="12"/>
          </p:nvPr>
        </p:nvSpPr>
        <p:spPr/>
        <p:txBody>
          <a:bodyPr/>
          <a:lstStyle/>
          <a:p>
            <a:fld id="{93BFBB67-65D9-41FE-9A68-552F2131D4B7}" type="slidenum">
              <a:rPr kumimoji="1" lang="ja-JP" altLang="en-US" smtClean="0"/>
              <a:t>7</a:t>
            </a:fld>
            <a:endParaRPr kumimoji="1" lang="ja-JP" altLang="en-US"/>
          </a:p>
        </p:txBody>
      </p:sp>
    </p:spTree>
    <p:extLst>
      <p:ext uri="{BB962C8B-B14F-4D97-AF65-F5344CB8AC3E}">
        <p14:creationId xmlns:p14="http://schemas.microsoft.com/office/powerpoint/2010/main" val="360829921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380</TotalTime>
  <Words>1277</Words>
  <Application>Microsoft Office PowerPoint</Application>
  <PresentationFormat>画面に合わせる (4:3)</PresentationFormat>
  <Paragraphs>167</Paragraphs>
  <Slides>7</Slides>
  <Notes>0</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7</vt:i4>
      </vt:variant>
    </vt:vector>
  </HeadingPairs>
  <TitlesOfParts>
    <vt:vector size="20" baseType="lpstr">
      <vt:lpstr>HGSｺﾞｼｯｸM</vt:lpstr>
      <vt:lpstr>HG丸ｺﾞｼｯｸM-PRO</vt:lpstr>
      <vt:lpstr>Meiryo UI</vt:lpstr>
      <vt:lpstr>ＭＳ ゴシック</vt:lpstr>
      <vt:lpstr>ＭＳ 明朝</vt:lpstr>
      <vt:lpstr>游ゴシック</vt:lpstr>
      <vt:lpstr>游ゴシック Light</vt:lpstr>
      <vt:lpstr>Arial</vt:lpstr>
      <vt:lpstr>Calibri</vt:lpstr>
      <vt:lpstr>Calibri Light</vt:lpstr>
      <vt:lpstr>Century</vt:lpstr>
      <vt:lpstr>Wingdings</vt:lpstr>
      <vt:lpstr>Office テーマ</vt:lpstr>
      <vt:lpstr>（様式３－５） 混雑緩和プロセス開始時に公表する内容について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関西電力送配電株式会社</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混雑緩和プロセス開始時に公表する内容について</dc:title>
  <dcterms:created xsi:type="dcterms:W3CDTF">2020-08-25T07:26:58Z</dcterms:created>
  <dcterms:modified xsi:type="dcterms:W3CDTF">2025-01-27T02:25:49Z</dcterms:modified>
</cp:coreProperties>
</file>