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19"/>
  </p:notesMasterIdLst>
  <p:handoutMasterIdLst>
    <p:handoutMasterId r:id="rId20"/>
  </p:handoutMasterIdLst>
  <p:sldIdLst>
    <p:sldId id="256" r:id="rId2"/>
    <p:sldId id="257" r:id="rId3"/>
    <p:sldId id="259" r:id="rId4"/>
    <p:sldId id="261" r:id="rId5"/>
    <p:sldId id="283" r:id="rId6"/>
    <p:sldId id="292" r:id="rId7"/>
    <p:sldId id="265" r:id="rId8"/>
    <p:sldId id="278" r:id="rId9"/>
    <p:sldId id="263" r:id="rId10"/>
    <p:sldId id="266" r:id="rId11"/>
    <p:sldId id="260" r:id="rId12"/>
    <p:sldId id="272" r:id="rId13"/>
    <p:sldId id="284" r:id="rId14"/>
    <p:sldId id="271" r:id="rId15"/>
    <p:sldId id="280" r:id="rId16"/>
    <p:sldId id="281" r:id="rId17"/>
    <p:sldId id="258" r:id="rId18"/>
  </p:sldIdLst>
  <p:sldSz cx="9144000" cy="6858000" type="screen4x3"/>
  <p:notesSz cx="7104063" cy="102346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
          <p15:clr>
            <a:srgbClr val="A4A3A4"/>
          </p15:clr>
        </p15:guide>
        <p15:guide id="2" orient="horz" pos="216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972"/>
    <a:srgbClr val="0000FF"/>
    <a:srgbClr val="6E6A69"/>
    <a:srgbClr val="E5E5E5"/>
    <a:srgbClr val="E7E6E6"/>
    <a:srgbClr val="4C44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9874" autoAdjust="0"/>
  </p:normalViewPr>
  <p:slideViewPr>
    <p:cSldViewPr snapToGrid="0" snapToObjects="1">
      <p:cViewPr varScale="1">
        <p:scale>
          <a:sx n="100" d="100"/>
          <a:sy n="100" d="100"/>
        </p:scale>
        <p:origin x="546" y="78"/>
      </p:cViewPr>
      <p:guideLst>
        <p:guide orient="horz" pos="266"/>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C671B53A-AFF4-9F4C-90B5-46B23183780D}" type="datetimeFigureOut">
              <a:rPr kumimoji="1" lang="ja-JP" altLang="en-US" smtClean="0"/>
              <a:t>2025/3/27</a:t>
            </a:fld>
            <a:endParaRPr kumimoji="1" lang="ja-JP" altLang="en-US"/>
          </a:p>
        </p:txBody>
      </p:sp>
      <p:sp>
        <p:nvSpPr>
          <p:cNvPr id="4" name="フッター プレースホルダー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E280143F-7756-9040-B5A5-B3497F8A6556}" type="slidenum">
              <a:rPr kumimoji="1" lang="ja-JP" altLang="en-US" smtClean="0"/>
              <a:t>‹#›</a:t>
            </a:fld>
            <a:endParaRPr kumimoji="1" lang="ja-JP" altLang="en-US"/>
          </a:p>
        </p:txBody>
      </p:sp>
    </p:spTree>
    <p:extLst>
      <p:ext uri="{BB962C8B-B14F-4D97-AF65-F5344CB8AC3E}">
        <p14:creationId xmlns:p14="http://schemas.microsoft.com/office/powerpoint/2010/main" val="438051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47FC865D-617F-C143-867B-AD64604E21D2}"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165A6560-6525-5745-8489-50DB88E0AC6B}" type="slidenum">
              <a:rPr kumimoji="1" lang="ja-JP" altLang="en-US" smtClean="0"/>
              <a:t>‹#›</a:t>
            </a:fld>
            <a:endParaRPr kumimoji="1" lang="ja-JP" altLang="en-US"/>
          </a:p>
        </p:txBody>
      </p:sp>
    </p:spTree>
    <p:extLst>
      <p:ext uri="{BB962C8B-B14F-4D97-AF65-F5344CB8AC3E}">
        <p14:creationId xmlns:p14="http://schemas.microsoft.com/office/powerpoint/2010/main" val="2995661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Turquoise">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685800" y="2130425"/>
            <a:ext cx="7772400" cy="1470025"/>
          </a:xfrm>
        </p:spPr>
        <p:txBody>
          <a:bodyPr lIns="0" tIns="0" rIns="0" bIns="0" anchor="t" anchorCtr="0">
            <a:normAutofit/>
          </a:bodyPr>
          <a:lstStyle>
            <a:lvl1pPr algn="l">
              <a:defRPr sz="3600" b="0" i="0">
                <a:solidFill>
                  <a:schemeClr val="tx1"/>
                </a:solidFill>
              </a:defRPr>
            </a:lvl1pPr>
          </a:lstStyle>
          <a:p>
            <a:r>
              <a:rPr kumimoji="1" lang="ja-JP" altLang="en-US" dirty="0"/>
              <a:t>表紙タイトル</a:t>
            </a:r>
          </a:p>
        </p:txBody>
      </p:sp>
      <p:sp>
        <p:nvSpPr>
          <p:cNvPr id="10" name="テキスト プレースホルダー 9"/>
          <p:cNvSpPr>
            <a:spLocks noGrp="1"/>
          </p:cNvSpPr>
          <p:nvPr>
            <p:ph type="body" sz="quarter" idx="13" hasCustomPrompt="1"/>
          </p:nvPr>
        </p:nvSpPr>
        <p:spPr>
          <a:xfrm>
            <a:off x="685800" y="3997326"/>
            <a:ext cx="7772400" cy="410472"/>
          </a:xfrm>
        </p:spPr>
        <p:txBody>
          <a:bodyPr lIns="0" tIns="0" rIns="0" bIns="0">
            <a:normAutofit/>
          </a:bodyPr>
          <a:lstStyle>
            <a:lvl1pPr marL="0" indent="0">
              <a:buNone/>
              <a:defRPr sz="24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dirty="0"/>
              <a:t>部署名</a:t>
            </a:r>
          </a:p>
        </p:txBody>
      </p:sp>
      <p:sp>
        <p:nvSpPr>
          <p:cNvPr id="11" name="テキスト プレースホルダー 9"/>
          <p:cNvSpPr>
            <a:spLocks noGrp="1"/>
          </p:cNvSpPr>
          <p:nvPr>
            <p:ph type="body" sz="quarter" idx="14" hasCustomPrompt="1"/>
          </p:nvPr>
        </p:nvSpPr>
        <p:spPr>
          <a:xfrm>
            <a:off x="685800" y="4604332"/>
            <a:ext cx="7772400" cy="410472"/>
          </a:xfrm>
        </p:spPr>
        <p:txBody>
          <a:bodyPr lIns="0" tIns="0" rIns="0" bIns="0">
            <a:normAutofit/>
          </a:bodyPr>
          <a:lstStyle>
            <a:lvl1pPr marL="0" indent="0">
              <a:buNone/>
              <a:defRPr sz="18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en-US" altLang="ja-JP" dirty="0"/>
              <a:t>2016/00/00</a:t>
            </a:r>
            <a:endParaRPr kumimoji="1" lang="ja-JP" altLang="en-US" dirty="0"/>
          </a:p>
        </p:txBody>
      </p:sp>
      <p:pic>
        <p:nvPicPr>
          <p:cNvPr id="5" name="図 4" descr="PPT_base_breeze2_0328-05.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pic>
        <p:nvPicPr>
          <p:cNvPr id="7" name="図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54777" y="520892"/>
            <a:ext cx="3495378" cy="533016"/>
          </a:xfrm>
          <a:prstGeom prst="rect">
            <a:avLst/>
          </a:prstGeom>
        </p:spPr>
      </p:pic>
    </p:spTree>
    <p:extLst>
      <p:ext uri="{BB962C8B-B14F-4D97-AF65-F5344CB8AC3E}">
        <p14:creationId xmlns:p14="http://schemas.microsoft.com/office/powerpoint/2010/main" val="262886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本文_Turquoise">
    <p:spTree>
      <p:nvGrpSpPr>
        <p:cNvPr id="1" name=""/>
        <p:cNvGrpSpPr/>
        <p:nvPr/>
      </p:nvGrpSpPr>
      <p:grpSpPr>
        <a:xfrm>
          <a:off x="0" y="0"/>
          <a:ext cx="0" cy="0"/>
          <a:chOff x="0" y="0"/>
          <a:chExt cx="0" cy="0"/>
        </a:xfrm>
      </p:grpSpPr>
      <p:pic>
        <p:nvPicPr>
          <p:cNvPr id="4" name="図 3" descr="PPT_base_breeze2_0328-13.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221180"/>
            <a:ext cx="9144000" cy="636820"/>
          </a:xfrm>
          <a:prstGeom prst="rect">
            <a:avLst/>
          </a:prstGeom>
        </p:spPr>
      </p:pic>
      <p:sp>
        <p:nvSpPr>
          <p:cNvPr id="2" name="タイトル 1"/>
          <p:cNvSpPr>
            <a:spLocks noGrp="1"/>
          </p:cNvSpPr>
          <p:nvPr>
            <p:ph type="title" hasCustomPrompt="1"/>
          </p:nvPr>
        </p:nvSpPr>
        <p:spPr>
          <a:xfrm>
            <a:off x="457200" y="87865"/>
            <a:ext cx="7916444" cy="379060"/>
          </a:xfrm>
        </p:spPr>
        <p:txBody>
          <a:bodyPr lIns="0" tIns="0" rIns="0" bIns="0" anchor="t" anchorCtr="0">
            <a:normAutofit/>
          </a:bodyPr>
          <a:lstStyle>
            <a:lvl1pPr algn="l">
              <a:defRPr sz="2400" baseline="0"/>
            </a:lvl1pPr>
          </a:lstStyle>
          <a:p>
            <a:r>
              <a:rPr kumimoji="1" lang="ja-JP" altLang="en-US" dirty="0"/>
              <a:t>本文タイトルの書式設定</a:t>
            </a:r>
          </a:p>
        </p:txBody>
      </p:sp>
      <p:sp>
        <p:nvSpPr>
          <p:cNvPr id="3" name="コンテンツ プレースホルダー 2"/>
          <p:cNvSpPr>
            <a:spLocks noGrp="1"/>
          </p:cNvSpPr>
          <p:nvPr>
            <p:ph idx="1"/>
          </p:nvPr>
        </p:nvSpPr>
        <p:spPr>
          <a:xfrm>
            <a:off x="457199" y="709731"/>
            <a:ext cx="8254653" cy="5453712"/>
          </a:xfrm>
        </p:spPr>
        <p:txBody>
          <a:bodyPr lIns="0" tIns="0" rIns="0" bIns="0">
            <a:normAutofit/>
          </a:bodyPr>
          <a:lstStyle>
            <a:lvl1pPr marL="0" indent="0">
              <a:buNone/>
              <a:defRPr sz="2000"/>
            </a:lvl1pPr>
            <a:lvl2pPr marL="446088" indent="-180975">
              <a:buFont typeface="Arial"/>
              <a:buChar char="•"/>
              <a:defRPr sz="1800"/>
            </a:lvl2pPr>
            <a:lvl3pPr marL="625475" indent="-179388">
              <a:buFont typeface="ヒラギノ角ゴ ProN W3"/>
              <a:buChar char="-"/>
              <a:defRPr sz="1600"/>
            </a:lvl3pPr>
            <a:lvl4pPr marL="1600200" indent="-228600">
              <a:buFont typeface="Arial"/>
              <a:buChar char="–"/>
              <a:defRPr sz="1400"/>
            </a:lvl4pPr>
            <a:lvl5pPr>
              <a:defRPr sz="1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7" name="スライド番号プレースホルダー 10"/>
          <p:cNvSpPr txBox="1">
            <a:spLocks/>
          </p:cNvSpPr>
          <p:nvPr userDrawn="1"/>
        </p:nvSpPr>
        <p:spPr>
          <a:xfrm>
            <a:off x="8373643" y="310453"/>
            <a:ext cx="338209" cy="156472"/>
          </a:xfrm>
          <a:prstGeom prst="rect">
            <a:avLst/>
          </a:prstGeom>
        </p:spPr>
        <p:txBody>
          <a:bodyPr vert="horz" lIns="0" tIns="0" rIns="0" bIns="0" rtlCol="0" anchor="b"/>
          <a:lstStyle>
            <a:defPPr>
              <a:defRPr lang="ja-JP"/>
            </a:defPPr>
            <a:lvl1pPr marL="0" algn="l" defTabSz="457200" rtl="0" eaLnBrk="1" latinLnBrk="0" hangingPunct="1">
              <a:defRPr kumimoji="1" sz="800" kern="1200">
                <a:solidFill>
                  <a:schemeClr val="tx1"/>
                </a:solidFill>
                <a:latin typeface="Arial"/>
                <a:ea typeface="メイリオ"/>
                <a:cs typeface="Arial"/>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marR="0" indent="0" algn="r" defTabSz="457200" rtl="0" eaLnBrk="1" fontAlgn="auto" latinLnBrk="0" hangingPunct="1">
              <a:lnSpc>
                <a:spcPct val="100000"/>
              </a:lnSpc>
              <a:spcBef>
                <a:spcPts val="0"/>
              </a:spcBef>
              <a:spcAft>
                <a:spcPts val="0"/>
              </a:spcAft>
              <a:buClrTx/>
              <a:buSzTx/>
              <a:buFontTx/>
              <a:buNone/>
              <a:tabLst/>
              <a:defRPr/>
            </a:pPr>
            <a:fld id="{879E8646-D9EA-2E4C-AF8C-FEC506DFEF7C}" type="slidenum">
              <a:rPr kumimoji="1" lang="ja-JP" altLang="en-US" sz="900" b="0" i="0" u="none" strike="noStrike" kern="1200" cap="none" spc="0" normalizeH="0" baseline="0" noProof="0" smtClean="0">
                <a:ln>
                  <a:noFill/>
                </a:ln>
                <a:solidFill>
                  <a:srgbClr val="4C4443"/>
                </a:solidFill>
                <a:effectLst/>
                <a:uLnTx/>
                <a:uFillTx/>
                <a:latin typeface="Arial"/>
                <a:ea typeface="メイリオ"/>
                <a:cs typeface="+mn-cs"/>
              </a:rPr>
              <a:pPr marL="0" marR="0" indent="0" algn="r" defTabSz="457200" rtl="0" eaLnBrk="1" fontAlgn="auto" latinLnBrk="0" hangingPunct="1">
                <a:lnSpc>
                  <a:spcPct val="100000"/>
                </a:lnSpc>
                <a:spcBef>
                  <a:spcPts val="0"/>
                </a:spcBef>
                <a:spcAft>
                  <a:spcPts val="0"/>
                </a:spcAft>
                <a:buClrTx/>
                <a:buSzTx/>
                <a:buFontTx/>
                <a:buNone/>
                <a:tabLst/>
                <a:defRPr/>
              </a:pPr>
              <a:t>‹#›</a:t>
            </a:fld>
            <a:endParaRPr lang="ja-JP" altLang="en-US" sz="900" dirty="0">
              <a:latin typeface="Arial"/>
              <a:ea typeface="メイリオ"/>
            </a:endParaRPr>
          </a:p>
        </p:txBody>
      </p:sp>
      <p:cxnSp>
        <p:nvCxnSpPr>
          <p:cNvPr id="6" name="直線コネクタ 5"/>
          <p:cNvCxnSpPr/>
          <p:nvPr userDrawn="1"/>
        </p:nvCxnSpPr>
        <p:spPr>
          <a:xfrm>
            <a:off x="438876" y="532288"/>
            <a:ext cx="828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8" name="フッター プレースホルダー 9"/>
          <p:cNvSpPr txBox="1">
            <a:spLocks/>
          </p:cNvSpPr>
          <p:nvPr userDrawn="1"/>
        </p:nvSpPr>
        <p:spPr>
          <a:xfrm>
            <a:off x="6938963" y="6643239"/>
            <a:ext cx="2038704" cy="156472"/>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en-US" altLang="ja-JP" sz="700" dirty="0"/>
              <a:t>Kansai Transmission and</a:t>
            </a:r>
            <a:r>
              <a:rPr lang="en-US" altLang="ja-JP" sz="700" baseline="0" dirty="0"/>
              <a:t> </a:t>
            </a:r>
            <a:r>
              <a:rPr lang="en-US" altLang="ja-JP" sz="700" baseline="0" dirty="0" err="1"/>
              <a:t>Distribution</a:t>
            </a:r>
            <a:r>
              <a:rPr lang="en-US" altLang="ja-JP" sz="700" dirty="0" err="1"/>
              <a:t>,Inc</a:t>
            </a:r>
            <a:r>
              <a:rPr lang="en-US" altLang="ja-JP" sz="700" dirty="0"/>
              <a:t>.</a:t>
            </a:r>
            <a:endParaRPr lang="ja-JP" altLang="en-US" sz="700" dirty="0"/>
          </a:p>
        </p:txBody>
      </p:sp>
    </p:spTree>
    <p:extLst>
      <p:ext uri="{BB962C8B-B14F-4D97-AF65-F5344CB8AC3E}">
        <p14:creationId xmlns:p14="http://schemas.microsoft.com/office/powerpoint/2010/main" val="293273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最終頁_Turquoise">
    <p:spTree>
      <p:nvGrpSpPr>
        <p:cNvPr id="1" name=""/>
        <p:cNvGrpSpPr/>
        <p:nvPr/>
      </p:nvGrpSpPr>
      <p:grpSpPr>
        <a:xfrm>
          <a:off x="0" y="0"/>
          <a:ext cx="0" cy="0"/>
          <a:chOff x="0" y="0"/>
          <a:chExt cx="0" cy="0"/>
        </a:xfrm>
      </p:grpSpPr>
      <p:sp>
        <p:nvSpPr>
          <p:cNvPr id="9" name="フッター プレースホルダー 9"/>
          <p:cNvSpPr txBox="1">
            <a:spLocks/>
          </p:cNvSpPr>
          <p:nvPr userDrawn="1"/>
        </p:nvSpPr>
        <p:spPr>
          <a:xfrm>
            <a:off x="685800" y="2429242"/>
            <a:ext cx="2895600" cy="472589"/>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4400" dirty="0"/>
              <a:t>Thank you.</a:t>
            </a:r>
            <a:endParaRPr lang="ja-JP" altLang="en-US" sz="4400" dirty="0"/>
          </a:p>
        </p:txBody>
      </p:sp>
      <p:pic>
        <p:nvPicPr>
          <p:cNvPr id="2" name="図 1" descr="PPT_base_breeze2_0328-05.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spTree>
    <p:extLst>
      <p:ext uri="{BB962C8B-B14F-4D97-AF65-F5344CB8AC3E}">
        <p14:creationId xmlns:p14="http://schemas.microsoft.com/office/powerpoint/2010/main" val="22766083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565003"/>
            <a:ext cx="2133600" cy="156472"/>
          </a:xfrm>
          <a:prstGeom prst="rect">
            <a:avLst/>
          </a:prstGeom>
        </p:spPr>
        <p:txBody>
          <a:bodyPr vert="horz" lIns="0" tIns="0" rIns="0" bIns="0" rtlCol="0" anchor="ctr"/>
          <a:lstStyle>
            <a:lvl1pPr algn="l">
              <a:defRPr sz="800">
                <a:solidFill>
                  <a:schemeClr val="tx1"/>
                </a:solidFill>
                <a:latin typeface="Arial"/>
                <a:ea typeface="メイリオ"/>
                <a:cs typeface="Arial"/>
              </a:defRPr>
            </a:lvl1pPr>
          </a:lstStyle>
          <a:p>
            <a:endParaRPr lang="ja-JP" altLang="en-US" dirty="0"/>
          </a:p>
        </p:txBody>
      </p:sp>
      <p:sp>
        <p:nvSpPr>
          <p:cNvPr id="5" name="フッター プレースホルダー 4"/>
          <p:cNvSpPr>
            <a:spLocks noGrp="1"/>
          </p:cNvSpPr>
          <p:nvPr>
            <p:ph type="ftr" sz="quarter" idx="3"/>
          </p:nvPr>
        </p:nvSpPr>
        <p:spPr>
          <a:xfrm>
            <a:off x="3124200" y="6565003"/>
            <a:ext cx="2895600" cy="156472"/>
          </a:xfrm>
          <a:prstGeom prst="rect">
            <a:avLst/>
          </a:prstGeom>
        </p:spPr>
        <p:txBody>
          <a:bodyPr vert="horz" lIns="0" tIns="0" rIns="0" bIns="0" rtlCol="0" anchor="ctr"/>
          <a:lstStyle>
            <a:lvl1pPr algn="ctr">
              <a:defRPr sz="800">
                <a:solidFill>
                  <a:schemeClr val="tx1"/>
                </a:solidFill>
                <a:latin typeface="Arial"/>
                <a:ea typeface="メイリオ"/>
              </a:defRPr>
            </a:lvl1pPr>
          </a:lstStyle>
          <a:p>
            <a:endParaRPr lang="ja-JP" altLang="en-US"/>
          </a:p>
        </p:txBody>
      </p:sp>
      <p:sp>
        <p:nvSpPr>
          <p:cNvPr id="6" name="スライド番号プレースホルダー 5"/>
          <p:cNvSpPr>
            <a:spLocks noGrp="1"/>
          </p:cNvSpPr>
          <p:nvPr>
            <p:ph type="sldNum" sz="quarter" idx="4"/>
          </p:nvPr>
        </p:nvSpPr>
        <p:spPr>
          <a:xfrm>
            <a:off x="6553200" y="6565003"/>
            <a:ext cx="2133600" cy="156472"/>
          </a:xfrm>
          <a:prstGeom prst="rect">
            <a:avLst/>
          </a:prstGeom>
        </p:spPr>
        <p:txBody>
          <a:bodyPr vert="horz" lIns="0" tIns="0" rIns="0" bIns="0" rtlCol="0" anchor="ctr"/>
          <a:lstStyle>
            <a:lvl1pPr algn="r">
              <a:defRPr sz="800">
                <a:solidFill>
                  <a:schemeClr val="tx1"/>
                </a:solidFill>
                <a:latin typeface="Arial"/>
                <a:ea typeface="メイリオ"/>
                <a:cs typeface="Arial"/>
              </a:defRPr>
            </a:lvl1pPr>
          </a:lstStyle>
          <a:p>
            <a:fld id="{879E8646-D9EA-2E4C-AF8C-FEC506DFEF7C}" type="slidenum">
              <a:rPr lang="ja-JP" altLang="en-US" smtClean="0"/>
              <a:pPr/>
              <a:t>‹#›</a:t>
            </a:fld>
            <a:endParaRPr lang="ja-JP" altLang="en-US" dirty="0"/>
          </a:p>
        </p:txBody>
      </p:sp>
      <p:grpSp>
        <p:nvGrpSpPr>
          <p:cNvPr id="7" name="図形グループ 6"/>
          <p:cNvGrpSpPr/>
          <p:nvPr userDrawn="1"/>
        </p:nvGrpSpPr>
        <p:grpSpPr>
          <a:xfrm>
            <a:off x="-1349480" y="753795"/>
            <a:ext cx="1298768" cy="756296"/>
            <a:chOff x="-1352162" y="569643"/>
            <a:chExt cx="1298768" cy="538160"/>
          </a:xfrm>
        </p:grpSpPr>
        <p:sp>
          <p:nvSpPr>
            <p:cNvPr id="8" name="テキスト ボックス 7"/>
            <p:cNvSpPr txBox="1">
              <a:spLocks noChangeArrowheads="1"/>
            </p:cNvSpPr>
            <p:nvPr userDrawn="1"/>
          </p:nvSpPr>
          <p:spPr bwMode="auto">
            <a:xfrm>
              <a:off x="-1352162" y="569643"/>
              <a:ext cx="1298768" cy="360000"/>
            </a:xfrm>
            <a:prstGeom prst="rect">
              <a:avLst/>
            </a:prstGeom>
            <a:solidFill>
              <a:srgbClr val="000000"/>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Black</a:t>
              </a:r>
            </a:p>
            <a:p>
              <a:pPr>
                <a:defRPr/>
              </a:pPr>
              <a:r>
                <a:rPr lang="en-US" altLang="ja-JP" sz="900" dirty="0">
                  <a:solidFill>
                    <a:srgbClr val="FFFFFF"/>
                  </a:solidFill>
                  <a:latin typeface="Arial" charset="0"/>
                  <a:ea typeface="メイリオ"/>
                  <a:cs typeface="Arial" charset="0"/>
                </a:rPr>
                <a:t>R0 G0 B0</a:t>
              </a:r>
            </a:p>
            <a:p>
              <a:pPr>
                <a:defRPr/>
              </a:pPr>
              <a:endParaRPr lang="ja-JP" altLang="en-US" sz="900" dirty="0">
                <a:solidFill>
                  <a:srgbClr val="000000"/>
                </a:solidFill>
                <a:latin typeface="Arial" charset="0"/>
                <a:ea typeface="メイリオ"/>
                <a:cs typeface="Arial" charset="0"/>
              </a:endParaRPr>
            </a:p>
          </p:txBody>
        </p:sp>
        <p:sp>
          <p:nvSpPr>
            <p:cNvPr id="9" name="正方形/長方形 8"/>
            <p:cNvSpPr/>
            <p:nvPr userDrawn="1"/>
          </p:nvSpPr>
          <p:spPr>
            <a:xfrm>
              <a:off x="-1349482" y="931203"/>
              <a:ext cx="324000" cy="175044"/>
            </a:xfrm>
            <a:prstGeom prst="rect">
              <a:avLst/>
            </a:prstGeom>
            <a:solidFill>
              <a:srgbClr val="333333"/>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0" name="正方形/長方形 9"/>
            <p:cNvSpPr/>
            <p:nvPr userDrawn="1"/>
          </p:nvSpPr>
          <p:spPr>
            <a:xfrm>
              <a:off x="-1025482" y="931203"/>
              <a:ext cx="324000" cy="175044"/>
            </a:xfrm>
            <a:prstGeom prst="rect">
              <a:avLst/>
            </a:prstGeom>
            <a:solidFill>
              <a:srgbClr val="666666"/>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1" name="正方形/長方形 10"/>
            <p:cNvSpPr/>
            <p:nvPr userDrawn="1"/>
          </p:nvSpPr>
          <p:spPr>
            <a:xfrm>
              <a:off x="-701482" y="931203"/>
              <a:ext cx="324000" cy="175044"/>
            </a:xfrm>
            <a:prstGeom prst="rect">
              <a:avLst/>
            </a:prstGeom>
            <a:solidFill>
              <a:srgbClr val="999999"/>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2" name="正方形/長方形 11"/>
            <p:cNvSpPr/>
            <p:nvPr userDrawn="1"/>
          </p:nvSpPr>
          <p:spPr>
            <a:xfrm>
              <a:off x="-377482" y="932759"/>
              <a:ext cx="324000" cy="175044"/>
            </a:xfrm>
            <a:prstGeom prst="rect">
              <a:avLst/>
            </a:prstGeom>
            <a:solidFill>
              <a:srgbClr val="CCCCCC"/>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3" name="図形グループ 12"/>
          <p:cNvGrpSpPr/>
          <p:nvPr userDrawn="1"/>
        </p:nvGrpSpPr>
        <p:grpSpPr>
          <a:xfrm>
            <a:off x="-1343938" y="0"/>
            <a:ext cx="1296000" cy="755999"/>
            <a:chOff x="-1324519" y="-285602"/>
            <a:chExt cx="1296000" cy="535044"/>
          </a:xfrm>
        </p:grpSpPr>
        <p:sp>
          <p:nvSpPr>
            <p:cNvPr id="14" name="テキスト ボックス 13"/>
            <p:cNvSpPr txBox="1">
              <a:spLocks noChangeArrowheads="1"/>
            </p:cNvSpPr>
            <p:nvPr userDrawn="1"/>
          </p:nvSpPr>
          <p:spPr bwMode="auto">
            <a:xfrm>
              <a:off x="-1324519" y="-285602"/>
              <a:ext cx="1295999" cy="360000"/>
            </a:xfrm>
            <a:prstGeom prst="rect">
              <a:avLst/>
            </a:prstGeom>
            <a:solidFill>
              <a:srgbClr val="E6001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KEPCO Red</a:t>
              </a:r>
            </a:p>
            <a:p>
              <a:pPr>
                <a:defRPr/>
              </a:pPr>
              <a:r>
                <a:rPr lang="en-US" altLang="ja-JP" sz="900" dirty="0">
                  <a:solidFill>
                    <a:srgbClr val="FFFFFF"/>
                  </a:solidFill>
                  <a:latin typeface="Arial" charset="0"/>
                  <a:ea typeface="メイリオ"/>
                  <a:cs typeface="Arial" charset="0"/>
                </a:rPr>
                <a:t>R230 G0 B18</a:t>
              </a:r>
            </a:p>
            <a:p>
              <a:pPr>
                <a:defRPr/>
              </a:pPr>
              <a:endParaRPr lang="ja-JP" altLang="en-US" sz="900" dirty="0">
                <a:solidFill>
                  <a:srgbClr val="000000"/>
                </a:solidFill>
                <a:latin typeface="Arial" charset="0"/>
                <a:ea typeface="メイリオ"/>
                <a:cs typeface="Arial" charset="0"/>
              </a:endParaRPr>
            </a:p>
          </p:txBody>
        </p:sp>
        <p:sp>
          <p:nvSpPr>
            <p:cNvPr id="15" name="正方形/長方形 14"/>
            <p:cNvSpPr/>
            <p:nvPr userDrawn="1"/>
          </p:nvSpPr>
          <p:spPr>
            <a:xfrm>
              <a:off x="-1324519" y="72838"/>
              <a:ext cx="324000" cy="175044"/>
            </a:xfrm>
            <a:prstGeom prst="rect">
              <a:avLst/>
            </a:prstGeom>
            <a:solidFill>
              <a:srgbClr val="EB334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6" name="正方形/長方形 15"/>
            <p:cNvSpPr/>
            <p:nvPr userDrawn="1"/>
          </p:nvSpPr>
          <p:spPr>
            <a:xfrm>
              <a:off x="-1000519" y="72838"/>
              <a:ext cx="324000" cy="175044"/>
            </a:xfrm>
            <a:prstGeom prst="rect">
              <a:avLst/>
            </a:prstGeom>
            <a:solidFill>
              <a:srgbClr val="F0667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7" name="正方形/長方形 16"/>
            <p:cNvSpPr/>
            <p:nvPr userDrawn="1"/>
          </p:nvSpPr>
          <p:spPr>
            <a:xfrm>
              <a:off x="-676519" y="72838"/>
              <a:ext cx="324000" cy="175044"/>
            </a:xfrm>
            <a:prstGeom prst="rect">
              <a:avLst/>
            </a:prstGeom>
            <a:solidFill>
              <a:srgbClr val="F599A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8" name="正方形/長方形 17"/>
            <p:cNvSpPr/>
            <p:nvPr userDrawn="1"/>
          </p:nvSpPr>
          <p:spPr>
            <a:xfrm>
              <a:off x="-352519" y="74398"/>
              <a:ext cx="324000" cy="175044"/>
            </a:xfrm>
            <a:prstGeom prst="rect">
              <a:avLst/>
            </a:prstGeom>
            <a:solidFill>
              <a:srgbClr val="FACCD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9" name="図形グループ 18"/>
          <p:cNvGrpSpPr/>
          <p:nvPr userDrawn="1"/>
        </p:nvGrpSpPr>
        <p:grpSpPr>
          <a:xfrm>
            <a:off x="-1341165" y="2245954"/>
            <a:ext cx="1296000" cy="686341"/>
            <a:chOff x="-1367936" y="1193984"/>
            <a:chExt cx="1296000" cy="739987"/>
          </a:xfrm>
        </p:grpSpPr>
        <p:sp>
          <p:nvSpPr>
            <p:cNvPr id="20" name="テキスト ボックス 19"/>
            <p:cNvSpPr txBox="1">
              <a:spLocks noChangeArrowheads="1"/>
            </p:cNvSpPr>
            <p:nvPr userDrawn="1"/>
          </p:nvSpPr>
          <p:spPr bwMode="auto">
            <a:xfrm>
              <a:off x="-1367935" y="1193984"/>
              <a:ext cx="1295999" cy="464306"/>
            </a:xfrm>
            <a:prstGeom prst="rect">
              <a:avLst/>
            </a:prstGeom>
            <a:solidFill>
              <a:schemeClr val="tx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Warm-hearted Gray</a:t>
              </a:r>
            </a:p>
            <a:p>
              <a:pPr>
                <a:defRPr/>
              </a:pPr>
              <a:r>
                <a:rPr lang="en-US" altLang="ja-JP" sz="900" dirty="0">
                  <a:solidFill>
                    <a:srgbClr val="FFFFFF"/>
                  </a:solidFill>
                  <a:latin typeface="Arial" charset="0"/>
                  <a:ea typeface="メイリオ"/>
                  <a:cs typeface="Arial" charset="0"/>
                </a:rPr>
                <a:t>R113 G109 B107</a:t>
              </a:r>
              <a:endParaRPr lang="ja-JP" altLang="en-US" sz="900" dirty="0">
                <a:solidFill>
                  <a:srgbClr val="000000"/>
                </a:solidFill>
                <a:latin typeface="Arial" charset="0"/>
                <a:ea typeface="メイリオ"/>
                <a:cs typeface="Arial" charset="0"/>
              </a:endParaRPr>
            </a:p>
          </p:txBody>
        </p:sp>
        <p:sp>
          <p:nvSpPr>
            <p:cNvPr id="21" name="正方形/長方形 20"/>
            <p:cNvSpPr/>
            <p:nvPr userDrawn="1"/>
          </p:nvSpPr>
          <p:spPr>
            <a:xfrm>
              <a:off x="-1367936" y="1658290"/>
              <a:ext cx="324000" cy="272933"/>
            </a:xfrm>
            <a:prstGeom prst="rect">
              <a:avLst/>
            </a:prstGeom>
            <a:solidFill>
              <a:srgbClr val="8E8A8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2" name="正方形/長方形 21"/>
            <p:cNvSpPr/>
            <p:nvPr userDrawn="1"/>
          </p:nvSpPr>
          <p:spPr>
            <a:xfrm>
              <a:off x="-1043936" y="1658291"/>
              <a:ext cx="324000" cy="272934"/>
            </a:xfrm>
            <a:prstGeom prst="rect">
              <a:avLst/>
            </a:prstGeom>
            <a:solidFill>
              <a:srgbClr val="AAA7A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3" name="正方形/長方形 22"/>
            <p:cNvSpPr/>
            <p:nvPr userDrawn="1"/>
          </p:nvSpPr>
          <p:spPr>
            <a:xfrm>
              <a:off x="-719936" y="1658291"/>
              <a:ext cx="324000" cy="272934"/>
            </a:xfrm>
            <a:prstGeom prst="rect">
              <a:avLst/>
            </a:prstGeom>
            <a:solidFill>
              <a:srgbClr val="C6C5C4"/>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4" name="正方形/長方形 23"/>
            <p:cNvSpPr/>
            <p:nvPr userDrawn="1"/>
          </p:nvSpPr>
          <p:spPr>
            <a:xfrm>
              <a:off x="-395936" y="1661037"/>
              <a:ext cx="324000" cy="272934"/>
            </a:xfrm>
            <a:prstGeom prst="rect">
              <a:avLst/>
            </a:prstGeom>
            <a:solidFill>
              <a:srgbClr val="E3E2E1"/>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25" name="図形グループ 24"/>
          <p:cNvGrpSpPr/>
          <p:nvPr userDrawn="1"/>
        </p:nvGrpSpPr>
        <p:grpSpPr>
          <a:xfrm>
            <a:off x="-1343938" y="1562161"/>
            <a:ext cx="1298769" cy="686339"/>
            <a:chOff x="-1360572" y="1167843"/>
            <a:chExt cx="1298769" cy="458996"/>
          </a:xfrm>
        </p:grpSpPr>
        <p:sp>
          <p:nvSpPr>
            <p:cNvPr id="26" name="テキスト ボックス 25"/>
            <p:cNvSpPr txBox="1">
              <a:spLocks noChangeArrowheads="1"/>
            </p:cNvSpPr>
            <p:nvPr userDrawn="1"/>
          </p:nvSpPr>
          <p:spPr bwMode="auto">
            <a:xfrm>
              <a:off x="-1360571" y="1167843"/>
              <a:ext cx="1298768" cy="287998"/>
            </a:xfrm>
            <a:prstGeom prst="rect">
              <a:avLst/>
            </a:prstGeom>
            <a:solidFill>
              <a:schemeClr val="bg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Empowering Orange</a:t>
              </a:r>
            </a:p>
            <a:p>
              <a:pPr>
                <a:defRPr/>
              </a:pPr>
              <a:r>
                <a:rPr lang="en-US" altLang="ja-JP" sz="900" dirty="0">
                  <a:solidFill>
                    <a:srgbClr val="FFFFFF"/>
                  </a:solidFill>
                  <a:latin typeface="Arial" charset="0"/>
                  <a:ea typeface="メイリオ"/>
                  <a:cs typeface="Arial" charset="0"/>
                </a:rPr>
                <a:t>R235 G97 B0</a:t>
              </a:r>
              <a:endParaRPr lang="ja-JP" altLang="en-US" sz="900" dirty="0">
                <a:solidFill>
                  <a:srgbClr val="000000"/>
                </a:solidFill>
                <a:latin typeface="Arial" charset="0"/>
                <a:ea typeface="メイリオ"/>
                <a:cs typeface="Arial" charset="0"/>
              </a:endParaRPr>
            </a:p>
          </p:txBody>
        </p:sp>
        <p:sp>
          <p:nvSpPr>
            <p:cNvPr id="27" name="正方形/長方形 26"/>
            <p:cNvSpPr/>
            <p:nvPr userDrawn="1"/>
          </p:nvSpPr>
          <p:spPr>
            <a:xfrm>
              <a:off x="-1360572" y="1455841"/>
              <a:ext cx="324000" cy="169295"/>
            </a:xfrm>
            <a:prstGeom prst="rect">
              <a:avLst/>
            </a:prstGeom>
            <a:solidFill>
              <a:srgbClr val="EF8033"/>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8" name="正方形/長方形 27"/>
            <p:cNvSpPr/>
            <p:nvPr userDrawn="1"/>
          </p:nvSpPr>
          <p:spPr>
            <a:xfrm>
              <a:off x="-1036572" y="1455841"/>
              <a:ext cx="324000" cy="169295"/>
            </a:xfrm>
            <a:prstGeom prst="rect">
              <a:avLst/>
            </a:prstGeom>
            <a:solidFill>
              <a:srgbClr val="F3A06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9" name="正方形/長方形 28"/>
            <p:cNvSpPr/>
            <p:nvPr userDrawn="1"/>
          </p:nvSpPr>
          <p:spPr>
            <a:xfrm>
              <a:off x="-712572" y="1455841"/>
              <a:ext cx="324000" cy="169295"/>
            </a:xfrm>
            <a:prstGeom prst="rect">
              <a:avLst/>
            </a:prstGeom>
            <a:solidFill>
              <a:srgbClr val="F7C09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30" name="正方形/長方形 29"/>
            <p:cNvSpPr/>
            <p:nvPr userDrawn="1"/>
          </p:nvSpPr>
          <p:spPr>
            <a:xfrm>
              <a:off x="-388572" y="1457544"/>
              <a:ext cx="324000" cy="169295"/>
            </a:xfrm>
            <a:prstGeom prst="rect">
              <a:avLst/>
            </a:prstGeom>
            <a:solidFill>
              <a:srgbClr val="FBDFCC"/>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31" name="図形グループ 31"/>
          <p:cNvGrpSpPr/>
          <p:nvPr userDrawn="1"/>
        </p:nvGrpSpPr>
        <p:grpSpPr>
          <a:xfrm>
            <a:off x="-1343941" y="3170696"/>
            <a:ext cx="1296000" cy="527956"/>
            <a:chOff x="-2661162" y="2228842"/>
            <a:chExt cx="1296000" cy="691050"/>
          </a:xfrm>
        </p:grpSpPr>
        <p:sp>
          <p:nvSpPr>
            <p:cNvPr id="32" name="テキスト ボックス 31"/>
            <p:cNvSpPr txBox="1">
              <a:spLocks noChangeArrowheads="1"/>
            </p:cNvSpPr>
            <p:nvPr userDrawn="1"/>
          </p:nvSpPr>
          <p:spPr bwMode="auto">
            <a:xfrm>
              <a:off x="-2661161" y="2228842"/>
              <a:ext cx="1295999" cy="432000"/>
            </a:xfrm>
            <a:prstGeom prst="rect">
              <a:avLst/>
            </a:prstGeom>
            <a:solidFill>
              <a:schemeClr val="accent1"/>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Blue</a:t>
              </a:r>
            </a:p>
            <a:p>
              <a:pPr>
                <a:defRPr/>
              </a:pPr>
              <a:r>
                <a:rPr lang="en-US" altLang="ja-JP" sz="800" dirty="0">
                  <a:solidFill>
                    <a:srgbClr val="FFFFFF"/>
                  </a:solidFill>
                  <a:latin typeface="Arial" charset="0"/>
                  <a:ea typeface="メイリオ"/>
                  <a:cs typeface="Arial" charset="0"/>
                </a:rPr>
                <a:t>R0 G117 B194</a:t>
              </a:r>
            </a:p>
          </p:txBody>
        </p:sp>
        <p:sp>
          <p:nvSpPr>
            <p:cNvPr id="33" name="正方形/長方形 32"/>
            <p:cNvSpPr/>
            <p:nvPr userDrawn="1"/>
          </p:nvSpPr>
          <p:spPr>
            <a:xfrm>
              <a:off x="-2661162" y="2660843"/>
              <a:ext cx="324000" cy="256304"/>
            </a:xfrm>
            <a:prstGeom prst="rect">
              <a:avLst/>
            </a:prstGeom>
            <a:solidFill>
              <a:srgbClr val="3390C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4" name="正方形/長方形 33"/>
            <p:cNvSpPr/>
            <p:nvPr userDrawn="1"/>
          </p:nvSpPr>
          <p:spPr>
            <a:xfrm>
              <a:off x="-2337162" y="2660843"/>
              <a:ext cx="324000" cy="256304"/>
            </a:xfrm>
            <a:prstGeom prst="rect">
              <a:avLst/>
            </a:prstGeom>
            <a:solidFill>
              <a:srgbClr val="66ACD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5" name="正方形/長方形 34"/>
            <p:cNvSpPr/>
            <p:nvPr userDrawn="1"/>
          </p:nvSpPr>
          <p:spPr>
            <a:xfrm>
              <a:off x="-2013162" y="2660843"/>
              <a:ext cx="324000" cy="256304"/>
            </a:xfrm>
            <a:prstGeom prst="rect">
              <a:avLst/>
            </a:prstGeom>
            <a:solidFill>
              <a:srgbClr val="99C8E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6" name="正方形/長方形 35"/>
            <p:cNvSpPr/>
            <p:nvPr userDrawn="1"/>
          </p:nvSpPr>
          <p:spPr>
            <a:xfrm>
              <a:off x="-1689162" y="2663588"/>
              <a:ext cx="324000" cy="256304"/>
            </a:xfrm>
            <a:prstGeom prst="rect">
              <a:avLst/>
            </a:prstGeom>
            <a:solidFill>
              <a:srgbClr val="CCE3F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37" name="図形グループ 32"/>
          <p:cNvGrpSpPr/>
          <p:nvPr userDrawn="1"/>
        </p:nvGrpSpPr>
        <p:grpSpPr>
          <a:xfrm>
            <a:off x="-1346712" y="5276229"/>
            <a:ext cx="1296000" cy="527956"/>
            <a:chOff x="-1365163" y="2228842"/>
            <a:chExt cx="1296000" cy="691050"/>
          </a:xfrm>
        </p:grpSpPr>
        <p:sp>
          <p:nvSpPr>
            <p:cNvPr id="38" name="テキスト ボックス 37"/>
            <p:cNvSpPr txBox="1">
              <a:spLocks noChangeArrowheads="1"/>
            </p:cNvSpPr>
            <p:nvPr userDrawn="1"/>
          </p:nvSpPr>
          <p:spPr bwMode="auto">
            <a:xfrm>
              <a:off x="-1365162" y="2228842"/>
              <a:ext cx="1295999" cy="432000"/>
            </a:xfrm>
            <a:prstGeom prst="rect">
              <a:avLst/>
            </a:prstGeom>
            <a:solidFill>
              <a:schemeClr val="accent5"/>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Purple</a:t>
              </a:r>
            </a:p>
            <a:p>
              <a:pPr>
                <a:defRPr/>
              </a:pPr>
              <a:r>
                <a:rPr lang="en-US" altLang="ja-JP" sz="800" dirty="0">
                  <a:solidFill>
                    <a:srgbClr val="FFFFFF"/>
                  </a:solidFill>
                  <a:latin typeface="Arial" charset="0"/>
                  <a:ea typeface="メイリオ"/>
                  <a:cs typeface="Arial" charset="0"/>
                </a:rPr>
                <a:t>R103 G68 B152</a:t>
              </a:r>
            </a:p>
          </p:txBody>
        </p:sp>
        <p:sp>
          <p:nvSpPr>
            <p:cNvPr id="39" name="正方形/長方形 38"/>
            <p:cNvSpPr/>
            <p:nvPr userDrawn="1"/>
          </p:nvSpPr>
          <p:spPr>
            <a:xfrm>
              <a:off x="-1365163" y="2660843"/>
              <a:ext cx="324000" cy="256304"/>
            </a:xfrm>
            <a:prstGeom prst="rect">
              <a:avLst/>
            </a:prstGeom>
            <a:solidFill>
              <a:srgbClr val="856AA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0" name="正方形/長方形 39"/>
            <p:cNvSpPr/>
            <p:nvPr userDrawn="1"/>
          </p:nvSpPr>
          <p:spPr>
            <a:xfrm>
              <a:off x="-1041163" y="2660843"/>
              <a:ext cx="324000" cy="256304"/>
            </a:xfrm>
            <a:prstGeom prst="rect">
              <a:avLst/>
            </a:prstGeom>
            <a:solidFill>
              <a:srgbClr val="A48FC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1" name="正方形/長方形 40"/>
            <p:cNvSpPr/>
            <p:nvPr userDrawn="1"/>
          </p:nvSpPr>
          <p:spPr>
            <a:xfrm>
              <a:off x="-717163" y="2660843"/>
              <a:ext cx="324000" cy="256304"/>
            </a:xfrm>
            <a:prstGeom prst="rect">
              <a:avLst/>
            </a:prstGeom>
            <a:solidFill>
              <a:srgbClr val="C2B4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2" name="正方形/長方形 41"/>
            <p:cNvSpPr/>
            <p:nvPr userDrawn="1"/>
          </p:nvSpPr>
          <p:spPr>
            <a:xfrm>
              <a:off x="-393163" y="2663588"/>
              <a:ext cx="324000" cy="256304"/>
            </a:xfrm>
            <a:prstGeom prst="rect">
              <a:avLst/>
            </a:prstGeom>
            <a:solidFill>
              <a:srgbClr val="E1DAE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3" name="図形グループ 33"/>
          <p:cNvGrpSpPr/>
          <p:nvPr userDrawn="1"/>
        </p:nvGrpSpPr>
        <p:grpSpPr>
          <a:xfrm>
            <a:off x="-1346712" y="3696555"/>
            <a:ext cx="1296000" cy="527956"/>
            <a:chOff x="-2661163" y="2951587"/>
            <a:chExt cx="1296000" cy="691050"/>
          </a:xfrm>
        </p:grpSpPr>
        <p:sp>
          <p:nvSpPr>
            <p:cNvPr id="44" name="テキスト ボックス 43"/>
            <p:cNvSpPr txBox="1">
              <a:spLocks noChangeArrowheads="1"/>
            </p:cNvSpPr>
            <p:nvPr userDrawn="1"/>
          </p:nvSpPr>
          <p:spPr bwMode="auto">
            <a:xfrm>
              <a:off x="-2661162" y="2951587"/>
              <a:ext cx="1295999" cy="432000"/>
            </a:xfrm>
            <a:prstGeom prst="rect">
              <a:avLst/>
            </a:prstGeom>
            <a:solidFill>
              <a:schemeClr val="accent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Green</a:t>
              </a:r>
            </a:p>
            <a:p>
              <a:pPr>
                <a:defRPr/>
              </a:pPr>
              <a:r>
                <a:rPr lang="en-US" altLang="ja-JP" sz="800" dirty="0">
                  <a:solidFill>
                    <a:srgbClr val="FFFFFF"/>
                  </a:solidFill>
                  <a:latin typeface="Arial" charset="0"/>
                  <a:ea typeface="メイリオ"/>
                  <a:cs typeface="Arial" charset="0"/>
                </a:rPr>
                <a:t>R61 G151 B56</a:t>
              </a:r>
            </a:p>
          </p:txBody>
        </p:sp>
        <p:sp>
          <p:nvSpPr>
            <p:cNvPr id="45" name="正方形/長方形 44"/>
            <p:cNvSpPr/>
            <p:nvPr userDrawn="1"/>
          </p:nvSpPr>
          <p:spPr>
            <a:xfrm>
              <a:off x="-2661163" y="3383588"/>
              <a:ext cx="324000" cy="256304"/>
            </a:xfrm>
            <a:prstGeom prst="rect">
              <a:avLst/>
            </a:prstGeom>
            <a:solidFill>
              <a:srgbClr val="64AC60"/>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6" name="正方形/長方形 45"/>
            <p:cNvSpPr/>
            <p:nvPr userDrawn="1"/>
          </p:nvSpPr>
          <p:spPr>
            <a:xfrm>
              <a:off x="-2337163" y="3383588"/>
              <a:ext cx="324000" cy="256304"/>
            </a:xfrm>
            <a:prstGeom prst="rect">
              <a:avLst/>
            </a:prstGeom>
            <a:solidFill>
              <a:srgbClr val="8BC18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7" name="正方形/長方形 46"/>
            <p:cNvSpPr/>
            <p:nvPr userDrawn="1"/>
          </p:nvSpPr>
          <p:spPr>
            <a:xfrm>
              <a:off x="-2013163" y="3383588"/>
              <a:ext cx="324000" cy="256304"/>
            </a:xfrm>
            <a:prstGeom prst="rect">
              <a:avLst/>
            </a:prstGeom>
            <a:solidFill>
              <a:srgbClr val="B2D5AF"/>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8" name="正方形/長方形 47"/>
            <p:cNvSpPr/>
            <p:nvPr userDrawn="1"/>
          </p:nvSpPr>
          <p:spPr>
            <a:xfrm>
              <a:off x="-1689163" y="3386333"/>
              <a:ext cx="324000" cy="256304"/>
            </a:xfrm>
            <a:prstGeom prst="rect">
              <a:avLst/>
            </a:prstGeom>
            <a:solidFill>
              <a:srgbClr val="D8EAD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9" name="図形グループ 34"/>
          <p:cNvGrpSpPr/>
          <p:nvPr userDrawn="1"/>
        </p:nvGrpSpPr>
        <p:grpSpPr>
          <a:xfrm>
            <a:off x="-1335627" y="5804185"/>
            <a:ext cx="1296000" cy="527956"/>
            <a:chOff x="-1365164" y="2951587"/>
            <a:chExt cx="1296000" cy="691050"/>
          </a:xfrm>
        </p:grpSpPr>
        <p:sp>
          <p:nvSpPr>
            <p:cNvPr id="50" name="テキスト ボックス 49"/>
            <p:cNvSpPr txBox="1">
              <a:spLocks noChangeArrowheads="1"/>
            </p:cNvSpPr>
            <p:nvPr userDrawn="1"/>
          </p:nvSpPr>
          <p:spPr bwMode="auto">
            <a:xfrm>
              <a:off x="-1365163" y="2951587"/>
              <a:ext cx="1295999" cy="432000"/>
            </a:xfrm>
            <a:prstGeom prst="rect">
              <a:avLst/>
            </a:prstGeom>
            <a:solidFill>
              <a:schemeClr val="accent6"/>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Pink</a:t>
              </a:r>
            </a:p>
            <a:p>
              <a:pPr>
                <a:defRPr/>
              </a:pPr>
              <a:r>
                <a:rPr lang="en-US" altLang="ja-JP" sz="800" dirty="0">
                  <a:solidFill>
                    <a:srgbClr val="FFFFFF"/>
                  </a:solidFill>
                  <a:latin typeface="Arial" charset="0"/>
                  <a:ea typeface="メイリオ"/>
                  <a:cs typeface="Arial" charset="0"/>
                </a:rPr>
                <a:t>R235 G110 B165</a:t>
              </a:r>
            </a:p>
          </p:txBody>
        </p:sp>
        <p:sp>
          <p:nvSpPr>
            <p:cNvPr id="51" name="正方形/長方形 50"/>
            <p:cNvSpPr/>
            <p:nvPr userDrawn="1"/>
          </p:nvSpPr>
          <p:spPr>
            <a:xfrm>
              <a:off x="-1365164" y="3383588"/>
              <a:ext cx="324000" cy="256304"/>
            </a:xfrm>
            <a:prstGeom prst="rect">
              <a:avLst/>
            </a:prstGeom>
            <a:solidFill>
              <a:srgbClr val="EF8BB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2" name="正方形/長方形 51"/>
            <p:cNvSpPr/>
            <p:nvPr userDrawn="1"/>
          </p:nvSpPr>
          <p:spPr>
            <a:xfrm>
              <a:off x="-1041164" y="3383588"/>
              <a:ext cx="324000" cy="256304"/>
            </a:xfrm>
            <a:prstGeom prst="rect">
              <a:avLst/>
            </a:prstGeom>
            <a:solidFill>
              <a:srgbClr val="F3A8C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3" name="正方形/長方形 52"/>
            <p:cNvSpPr/>
            <p:nvPr userDrawn="1"/>
          </p:nvSpPr>
          <p:spPr>
            <a:xfrm>
              <a:off x="-717164" y="3383588"/>
              <a:ext cx="324000" cy="256304"/>
            </a:xfrm>
            <a:prstGeom prst="rect">
              <a:avLst/>
            </a:prstGeom>
            <a:solidFill>
              <a:srgbClr val="F7C5DB"/>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4" name="正方形/長方形 53"/>
            <p:cNvSpPr/>
            <p:nvPr userDrawn="1"/>
          </p:nvSpPr>
          <p:spPr>
            <a:xfrm>
              <a:off x="-393164" y="3386333"/>
              <a:ext cx="324000" cy="256304"/>
            </a:xfrm>
            <a:prstGeom prst="rect">
              <a:avLst/>
            </a:prstGeom>
            <a:solidFill>
              <a:srgbClr val="FBE2E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55" name="図形グループ 35"/>
          <p:cNvGrpSpPr/>
          <p:nvPr userDrawn="1"/>
        </p:nvGrpSpPr>
        <p:grpSpPr>
          <a:xfrm>
            <a:off x="-1343942" y="4222414"/>
            <a:ext cx="1296000" cy="527956"/>
            <a:chOff x="-2661163" y="3671587"/>
            <a:chExt cx="1296000" cy="691050"/>
          </a:xfrm>
        </p:grpSpPr>
        <p:sp>
          <p:nvSpPr>
            <p:cNvPr id="56" name="テキスト ボックス 55"/>
            <p:cNvSpPr txBox="1">
              <a:spLocks noChangeArrowheads="1"/>
            </p:cNvSpPr>
            <p:nvPr userDrawn="1"/>
          </p:nvSpPr>
          <p:spPr bwMode="auto">
            <a:xfrm>
              <a:off x="-2661162" y="3671587"/>
              <a:ext cx="1295999" cy="432000"/>
            </a:xfrm>
            <a:prstGeom prst="rect">
              <a:avLst/>
            </a:prstGeom>
            <a:solidFill>
              <a:schemeClr val="accent3"/>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Lime</a:t>
              </a:r>
            </a:p>
            <a:p>
              <a:pPr>
                <a:defRPr/>
              </a:pPr>
              <a:r>
                <a:rPr lang="en-US" altLang="ja-JP" sz="800" dirty="0">
                  <a:solidFill>
                    <a:srgbClr val="FFFFFF"/>
                  </a:solidFill>
                  <a:latin typeface="Arial" charset="0"/>
                  <a:ea typeface="メイリオ"/>
                  <a:cs typeface="Arial" charset="0"/>
                </a:rPr>
                <a:t>R171 G205 B3</a:t>
              </a:r>
            </a:p>
          </p:txBody>
        </p:sp>
        <p:sp>
          <p:nvSpPr>
            <p:cNvPr id="57" name="正方形/長方形 56"/>
            <p:cNvSpPr/>
            <p:nvPr userDrawn="1"/>
          </p:nvSpPr>
          <p:spPr>
            <a:xfrm>
              <a:off x="-2661163" y="4103588"/>
              <a:ext cx="324000" cy="256304"/>
            </a:xfrm>
            <a:prstGeom prst="rect">
              <a:avLst/>
            </a:prstGeom>
            <a:solidFill>
              <a:srgbClr val="BCD73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8" name="正方形/長方形 57"/>
            <p:cNvSpPr/>
            <p:nvPr userDrawn="1"/>
          </p:nvSpPr>
          <p:spPr>
            <a:xfrm>
              <a:off x="-2337163" y="4103588"/>
              <a:ext cx="324000" cy="256304"/>
            </a:xfrm>
            <a:prstGeom prst="rect">
              <a:avLst/>
            </a:prstGeom>
            <a:solidFill>
              <a:srgbClr val="CDE16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9" name="正方形/長方形 58"/>
            <p:cNvSpPr/>
            <p:nvPr userDrawn="1"/>
          </p:nvSpPr>
          <p:spPr>
            <a:xfrm>
              <a:off x="-2013163" y="4103588"/>
              <a:ext cx="324000" cy="256304"/>
            </a:xfrm>
            <a:prstGeom prst="rect">
              <a:avLst/>
            </a:prstGeom>
            <a:solidFill>
              <a:srgbClr val="DDEB9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0" name="正方形/長方形 59"/>
            <p:cNvSpPr/>
            <p:nvPr userDrawn="1"/>
          </p:nvSpPr>
          <p:spPr>
            <a:xfrm>
              <a:off x="-1689163" y="4106333"/>
              <a:ext cx="324000" cy="256304"/>
            </a:xfrm>
            <a:prstGeom prst="rect">
              <a:avLst/>
            </a:prstGeom>
            <a:solidFill>
              <a:srgbClr val="EEF5C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1" name="図形グループ 36"/>
          <p:cNvGrpSpPr/>
          <p:nvPr userDrawn="1"/>
        </p:nvGrpSpPr>
        <p:grpSpPr>
          <a:xfrm>
            <a:off x="-1335626" y="6330044"/>
            <a:ext cx="1296000" cy="527956"/>
            <a:chOff x="-1365164" y="3671587"/>
            <a:chExt cx="1296000" cy="691050"/>
          </a:xfrm>
        </p:grpSpPr>
        <p:sp>
          <p:nvSpPr>
            <p:cNvPr id="62" name="テキスト ボックス 61"/>
            <p:cNvSpPr txBox="1">
              <a:spLocks noChangeArrowheads="1"/>
            </p:cNvSpPr>
            <p:nvPr userDrawn="1"/>
          </p:nvSpPr>
          <p:spPr bwMode="auto">
            <a:xfrm>
              <a:off x="-1365163" y="3671587"/>
              <a:ext cx="1295999" cy="432000"/>
            </a:xfrm>
            <a:prstGeom prst="rect">
              <a:avLst/>
            </a:prstGeom>
            <a:solidFill>
              <a:schemeClr val="tx1"/>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Text Gray</a:t>
              </a:r>
            </a:p>
            <a:p>
              <a:pPr>
                <a:defRPr/>
              </a:pPr>
              <a:r>
                <a:rPr lang="en-US" altLang="ja-JP" sz="800" dirty="0">
                  <a:solidFill>
                    <a:srgbClr val="FFFFFF"/>
                  </a:solidFill>
                  <a:latin typeface="Arial" charset="0"/>
                  <a:ea typeface="メイリオ"/>
                  <a:cs typeface="Arial" charset="0"/>
                </a:rPr>
                <a:t>R76 G68 B67</a:t>
              </a:r>
            </a:p>
          </p:txBody>
        </p:sp>
        <p:sp>
          <p:nvSpPr>
            <p:cNvPr id="63" name="正方形/長方形 62"/>
            <p:cNvSpPr/>
            <p:nvPr userDrawn="1"/>
          </p:nvSpPr>
          <p:spPr>
            <a:xfrm>
              <a:off x="-1365164" y="4103588"/>
              <a:ext cx="324000" cy="256304"/>
            </a:xfrm>
            <a:prstGeom prst="rect">
              <a:avLst/>
            </a:prstGeom>
            <a:solidFill>
              <a:srgbClr val="706A6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4" name="正方形/長方形 63"/>
            <p:cNvSpPr/>
            <p:nvPr userDrawn="1"/>
          </p:nvSpPr>
          <p:spPr>
            <a:xfrm>
              <a:off x="-1041164" y="4103588"/>
              <a:ext cx="324000" cy="256304"/>
            </a:xfrm>
            <a:prstGeom prst="rect">
              <a:avLst/>
            </a:prstGeom>
            <a:solidFill>
              <a:srgbClr val="948F8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5" name="正方形/長方形 64"/>
            <p:cNvSpPr/>
            <p:nvPr userDrawn="1"/>
          </p:nvSpPr>
          <p:spPr>
            <a:xfrm>
              <a:off x="-717164" y="4103588"/>
              <a:ext cx="324000" cy="256304"/>
            </a:xfrm>
            <a:prstGeom prst="rect">
              <a:avLst/>
            </a:prstGeom>
            <a:solidFill>
              <a:srgbClr val="B7B4B4"/>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6" name="正方形/長方形 65"/>
            <p:cNvSpPr/>
            <p:nvPr userDrawn="1"/>
          </p:nvSpPr>
          <p:spPr>
            <a:xfrm>
              <a:off x="-393164" y="4106333"/>
              <a:ext cx="324000" cy="256304"/>
            </a:xfrm>
            <a:prstGeom prst="rect">
              <a:avLst/>
            </a:prstGeom>
            <a:solidFill>
              <a:srgbClr val="DBDAD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7" name="図形グループ 37"/>
          <p:cNvGrpSpPr/>
          <p:nvPr userDrawn="1"/>
        </p:nvGrpSpPr>
        <p:grpSpPr>
          <a:xfrm>
            <a:off x="-1346712" y="4750370"/>
            <a:ext cx="1296000" cy="527956"/>
            <a:chOff x="-2663933" y="4388842"/>
            <a:chExt cx="1296000" cy="691050"/>
          </a:xfrm>
        </p:grpSpPr>
        <p:sp>
          <p:nvSpPr>
            <p:cNvPr id="68" name="テキスト ボックス 67"/>
            <p:cNvSpPr txBox="1">
              <a:spLocks noChangeArrowheads="1"/>
            </p:cNvSpPr>
            <p:nvPr userDrawn="1"/>
          </p:nvSpPr>
          <p:spPr bwMode="auto">
            <a:xfrm>
              <a:off x="-2663932" y="4388842"/>
              <a:ext cx="1295999" cy="432000"/>
            </a:xfrm>
            <a:prstGeom prst="rect">
              <a:avLst/>
            </a:prstGeom>
            <a:solidFill>
              <a:schemeClr val="accent4"/>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Turquoise</a:t>
              </a:r>
            </a:p>
            <a:p>
              <a:pPr>
                <a:defRPr/>
              </a:pPr>
              <a:r>
                <a:rPr lang="en-US" altLang="ja-JP" sz="800" dirty="0">
                  <a:solidFill>
                    <a:srgbClr val="FFFFFF"/>
                  </a:solidFill>
                  <a:latin typeface="Arial" charset="0"/>
                  <a:ea typeface="メイリオ"/>
                  <a:cs typeface="Arial" charset="0"/>
                </a:rPr>
                <a:t>R0 G166 B186</a:t>
              </a:r>
            </a:p>
          </p:txBody>
        </p:sp>
        <p:sp>
          <p:nvSpPr>
            <p:cNvPr id="69" name="正方形/長方形 68"/>
            <p:cNvSpPr/>
            <p:nvPr userDrawn="1"/>
          </p:nvSpPr>
          <p:spPr>
            <a:xfrm>
              <a:off x="-2663933" y="4820843"/>
              <a:ext cx="324000" cy="256304"/>
            </a:xfrm>
            <a:prstGeom prst="rect">
              <a:avLst/>
            </a:prstGeom>
            <a:solidFill>
              <a:srgbClr val="33B8C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0" name="正方形/長方形 69"/>
            <p:cNvSpPr/>
            <p:nvPr userDrawn="1"/>
          </p:nvSpPr>
          <p:spPr>
            <a:xfrm>
              <a:off x="-2339933" y="4820843"/>
              <a:ext cx="324000" cy="256304"/>
            </a:xfrm>
            <a:prstGeom prst="rect">
              <a:avLst/>
            </a:prstGeom>
            <a:solidFill>
              <a:srgbClr val="66CA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1" name="正方形/長方形 70"/>
            <p:cNvSpPr/>
            <p:nvPr userDrawn="1"/>
          </p:nvSpPr>
          <p:spPr>
            <a:xfrm>
              <a:off x="-2015933" y="4820843"/>
              <a:ext cx="324000" cy="256304"/>
            </a:xfrm>
            <a:prstGeom prst="rect">
              <a:avLst/>
            </a:prstGeom>
            <a:solidFill>
              <a:srgbClr val="99DBE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2" name="正方形/長方形 71"/>
            <p:cNvSpPr/>
            <p:nvPr userDrawn="1"/>
          </p:nvSpPr>
          <p:spPr>
            <a:xfrm>
              <a:off x="-1691933" y="4823588"/>
              <a:ext cx="324000" cy="256304"/>
            </a:xfrm>
            <a:prstGeom prst="rect">
              <a:avLst/>
            </a:prstGeom>
            <a:solidFill>
              <a:srgbClr val="CCEDF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spTree>
    <p:extLst>
      <p:ext uri="{BB962C8B-B14F-4D97-AF65-F5344CB8AC3E}">
        <p14:creationId xmlns:p14="http://schemas.microsoft.com/office/powerpoint/2010/main" val="286612962"/>
      </p:ext>
    </p:extLst>
  </p:cSld>
  <p:clrMap bg1="lt1" tx1="dk1" bg2="lt2" tx2="dk2" accent1="accent1" accent2="accent2" accent3="accent3" accent4="accent4" accent5="accent5" accent6="accent6" hlink="hlink" folHlink="folHlink"/>
  <p:sldLayoutIdLst>
    <p:sldLayoutId id="2147483681" r:id="rId1"/>
    <p:sldLayoutId id="2147483689" r:id="rId2"/>
    <p:sldLayoutId id="2147483696" r:id="rId3"/>
  </p:sldLayoutIdLst>
  <p:hf hdr="0" ftr="0" dt="0"/>
  <p:txStyles>
    <p:titleStyle>
      <a:lvl1pPr algn="ctr" defTabSz="457200" rtl="0" eaLnBrk="1" latinLnBrk="0" hangingPunct="1">
        <a:spcBef>
          <a:spcPct val="0"/>
        </a:spcBef>
        <a:buNone/>
        <a:defRPr kumimoji="1" sz="4400" kern="1200">
          <a:solidFill>
            <a:schemeClr val="tx1"/>
          </a:solidFill>
          <a:latin typeface="Arial"/>
          <a:ea typeface="メイリオ"/>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Arial"/>
          <a:ea typeface="メイリオ"/>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Arial"/>
          <a:ea typeface="メイリオ"/>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Arial"/>
          <a:ea typeface="メイリオ"/>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hyperlink" Target="https://www.kansai-td.co.jp/others/teiden-appli/" TargetMode="External"/><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16.xml.rels><?xml version="1.0" encoding="UTF-8" standalone="yes"?>
<Relationships xmlns="http://schemas.openxmlformats.org/package/2006/relationships"><Relationship Id="rId2" Type="http://schemas.openxmlformats.org/officeDocument/2006/relationships/hyperlink" Target="https://www.kansai-td.co.jp/application/consignment/pdf/areamail_02.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image" Target="../media/image15.png"/><Relationship Id="rId3" Type="http://schemas.openxmlformats.org/officeDocument/2006/relationships/image" Target="../media/image5.wmf"/><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8.wmf"/><Relationship Id="rId11" Type="http://schemas.openxmlformats.org/officeDocument/2006/relationships/image" Target="../media/image13.wmf"/><Relationship Id="rId5" Type="http://schemas.openxmlformats.org/officeDocument/2006/relationships/image" Target="../media/image7.wmf"/><Relationship Id="rId15" Type="http://schemas.openxmlformats.org/officeDocument/2006/relationships/image" Target="../media/image17.emf"/><Relationship Id="rId10" Type="http://schemas.openxmlformats.org/officeDocument/2006/relationships/image" Target="../media/image12.png"/><Relationship Id="rId4" Type="http://schemas.openxmlformats.org/officeDocument/2006/relationships/image" Target="../media/image6.wmf"/><Relationship Id="rId9" Type="http://schemas.openxmlformats.org/officeDocument/2006/relationships/image" Target="../media/image11.wmf"/><Relationship Id="rId14" Type="http://schemas.openxmlformats.org/officeDocument/2006/relationships/image" Target="../media/image1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eiden.kansai-td.co.jp/haishin-settei/" TargetMode="External"/><Relationship Id="rId2" Type="http://schemas.openxmlformats.org/officeDocument/2006/relationships/hyperlink" Target="https://www.kansai-td.co.jp/application/consignment/pdf/teiden-areamail-term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2133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60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4800" b="1" noProof="0" dirty="0">
                <a:solidFill>
                  <a:srgbClr val="000000"/>
                </a:solidFill>
                <a:effectLst>
                  <a:outerShdw blurRad="38100" dist="38100" dir="2700000" algn="tl">
                    <a:srgbClr val="C0C0C0"/>
                  </a:outerShdw>
                </a:effectLst>
                <a:latin typeface="Meiryo UI" panose="020B0604030504040204" pitchFamily="50" charset="-128"/>
                <a:ea typeface="Meiryo UI" panose="020B0604030504040204" pitchFamily="50" charset="-128"/>
              </a:rPr>
              <a:t>停電情報提供</a:t>
            </a:r>
            <a:r>
              <a:rPr kumimoji="1" lang="ja-JP" altLang="en-US" sz="4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Meiryo UI" panose="020B0604030504040204" pitchFamily="50" charset="-128"/>
                <a:ea typeface="Meiryo UI" panose="020B0604030504040204" pitchFamily="50" charset="-128"/>
              </a:rPr>
              <a:t>サービス</a:t>
            </a:r>
            <a:br>
              <a:rPr kumimoji="1" lang="ja-JP" altLang="en-US" sz="4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Meiryo UI" panose="020B0604030504040204" pitchFamily="50" charset="-128"/>
                <a:ea typeface="Meiryo UI" panose="020B0604030504040204" pitchFamily="50" charset="-128"/>
              </a:rPr>
            </a:br>
            <a:r>
              <a:rPr kumimoji="1" lang="ja-JP" altLang="en-US" sz="4800" b="1" i="0" u="none" strike="noStrike" kern="1200" cap="none" spc="0" normalizeH="0" baseline="0" noProof="0" dirty="0">
                <a:ln>
                  <a:noFill/>
                </a:ln>
                <a:solidFill>
                  <a:srgbClr val="000000"/>
                </a:solidFill>
                <a:effectLst>
                  <a:outerShdw blurRad="38100" dist="38100" dir="2700000" algn="tl">
                    <a:srgbClr val="C0C0C0"/>
                  </a:outerShdw>
                </a:effectLst>
                <a:uLnTx/>
                <a:uFillTx/>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3716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1970115"/>
            <a:ext cx="6708302" cy="3542043"/>
          </a:xfrm>
          <a:prstGeom prst="rect">
            <a:avLst/>
          </a:prstGeom>
        </p:spPr>
      </p:pic>
      <p:sp>
        <p:nvSpPr>
          <p:cNvPr id="5" name="Text Box 24"/>
          <p:cNvSpPr txBox="1">
            <a:spLocks noChangeArrowheads="1"/>
          </p:cNvSpPr>
          <p:nvPr/>
        </p:nvSpPr>
        <p:spPr bwMode="auto">
          <a:xfrm>
            <a:off x="6741619" y="2605647"/>
            <a:ext cx="235863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rPr>
              <a:t>お客さまＩＤを入力します。</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②</a:t>
            </a:r>
            <a:r>
              <a:rPr lang="en-US" altLang="ja-JP" sz="1400" dirty="0" err="1">
                <a:latin typeface="Meiryo UI" panose="020B0604030504040204" pitchFamily="50" charset="-128"/>
                <a:ea typeface="Meiryo UI" panose="020B0604030504040204" pitchFamily="50" charset="-128"/>
              </a:rPr>
              <a:t>P8</a:t>
            </a:r>
            <a:r>
              <a:rPr lang="ja-JP" altLang="en-US" sz="1400" dirty="0">
                <a:latin typeface="Meiryo UI" panose="020B0604030504040204" pitchFamily="50" charset="-128"/>
                <a:ea typeface="Meiryo UI" panose="020B0604030504040204" pitchFamily="50" charset="-128"/>
              </a:rPr>
              <a:t>で登録したメールアドレスを入力します。</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③送信を選択すると、②のメールアドレスに、再発行したパスワードを送信します。</a:t>
            </a:r>
            <a:endParaRPr lang="en-US" altLang="ja-JP" sz="1400" dirty="0">
              <a:latin typeface="Meiryo UI" panose="020B0604030504040204" pitchFamily="50" charset="-128"/>
              <a:ea typeface="Meiryo UI" panose="020B0604030504040204" pitchFamily="50" charset="-128"/>
            </a:endParaRPr>
          </a:p>
        </p:txBody>
      </p:sp>
      <p:sp>
        <p:nvSpPr>
          <p:cNvPr id="8" name="Text Box 15"/>
          <p:cNvSpPr txBox="1">
            <a:spLocks noChangeArrowheads="1"/>
          </p:cNvSpPr>
          <p:nvPr/>
        </p:nvSpPr>
        <p:spPr bwMode="auto">
          <a:xfrm>
            <a:off x="3531588" y="3241537"/>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en-US" altLang="ja-JP" sz="1400" b="1" dirty="0">
                <a:solidFill>
                  <a:srgbClr val="FFC000"/>
                </a:solidFill>
                <a:latin typeface="Meiryo UI" panose="020B0604030504040204" pitchFamily="50" charset="-128"/>
                <a:ea typeface="Meiryo UI" panose="020B0604030504040204" pitchFamily="50" charset="-128"/>
              </a:rPr>
              <a:t>①</a:t>
            </a:r>
          </a:p>
        </p:txBody>
      </p:sp>
      <p:sp>
        <p:nvSpPr>
          <p:cNvPr id="9" name="正方形/長方形 8"/>
          <p:cNvSpPr/>
          <p:nvPr/>
        </p:nvSpPr>
        <p:spPr>
          <a:xfrm>
            <a:off x="2284647" y="3304581"/>
            <a:ext cx="1213624" cy="124247"/>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フローチャート: 端子 9"/>
          <p:cNvSpPr/>
          <p:nvPr/>
        </p:nvSpPr>
        <p:spPr>
          <a:xfrm>
            <a:off x="5462980" y="5312295"/>
            <a:ext cx="401370" cy="188311"/>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Text Box 15"/>
          <p:cNvSpPr txBox="1">
            <a:spLocks noChangeArrowheads="1"/>
          </p:cNvSpPr>
          <p:nvPr/>
        </p:nvSpPr>
        <p:spPr bwMode="auto">
          <a:xfrm>
            <a:off x="5331522" y="5110110"/>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③</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284647" y="3456981"/>
            <a:ext cx="1770836" cy="124247"/>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Text Box 15"/>
          <p:cNvSpPr txBox="1">
            <a:spLocks noChangeArrowheads="1"/>
          </p:cNvSpPr>
          <p:nvPr/>
        </p:nvSpPr>
        <p:spPr bwMode="auto">
          <a:xfrm>
            <a:off x="4088800" y="3411382"/>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②</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16" name="Text Box 24"/>
          <p:cNvSpPr txBox="1">
            <a:spLocks noChangeArrowheads="1"/>
          </p:cNvSpPr>
          <p:nvPr/>
        </p:nvSpPr>
        <p:spPr bwMode="auto">
          <a:xfrm>
            <a:off x="451318" y="5683025"/>
            <a:ext cx="758708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・配信先がＦＡＸのみの場合、本画面でのパスワード再発行はできないため、当社までお問合せください。</a:t>
            </a:r>
            <a:endParaRPr lang="en-US" altLang="ja-JP" sz="1400" dirty="0">
              <a:latin typeface="Meiryo UI" panose="020B0604030504040204" pitchFamily="50" charset="-128"/>
              <a:ea typeface="Meiryo UI" panose="020B0604030504040204" pitchFamily="50" charset="-128"/>
            </a:endParaRPr>
          </a:p>
        </p:txBody>
      </p:sp>
      <p:sp>
        <p:nvSpPr>
          <p:cNvPr id="19" name="Rectangle 3"/>
          <p:cNvSpPr>
            <a:spLocks noChangeArrowheads="1"/>
          </p:cNvSpPr>
          <p:nvPr/>
        </p:nvSpPr>
        <p:spPr bwMode="auto">
          <a:xfrm>
            <a:off x="451319" y="247560"/>
            <a:ext cx="7174523" cy="281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初期設定の手順について（パスワード再発行）</a:t>
            </a:r>
          </a:p>
        </p:txBody>
      </p:sp>
      <p:sp>
        <p:nvSpPr>
          <p:cNvPr id="20" name="テキスト ボックス 19"/>
          <p:cNvSpPr txBox="1"/>
          <p:nvPr/>
        </p:nvSpPr>
        <p:spPr>
          <a:xfrm>
            <a:off x="356728" y="1143102"/>
            <a:ext cx="669927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初期パスワードを変更後、ログインできなくなった場合に実施してください。</a:t>
            </a:r>
          </a:p>
        </p:txBody>
      </p:sp>
      <p:sp>
        <p:nvSpPr>
          <p:cNvPr id="2" name="AutoShape 14">
            <a:extLst>
              <a:ext uri="{FF2B5EF4-FFF2-40B4-BE49-F238E27FC236}">
                <a16:creationId xmlns:a16="http://schemas.microsoft.com/office/drawing/2014/main" xmlns="" id="{264AF46B-BCA4-2795-F35B-3912148DF56B}"/>
              </a:ext>
            </a:extLst>
          </p:cNvPr>
          <p:cNvSpPr>
            <a:spLocks noChangeArrowheads="1"/>
          </p:cNvSpPr>
          <p:nvPr/>
        </p:nvSpPr>
        <p:spPr bwMode="auto">
          <a:xfrm>
            <a:off x="205775" y="631127"/>
            <a:ext cx="3003427" cy="337542"/>
          </a:xfrm>
          <a:prstGeom prst="roundRect">
            <a:avLst>
              <a:gd name="adj" fmla="val 164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パスワード再発行画面</a:t>
            </a:r>
          </a:p>
        </p:txBody>
      </p:sp>
    </p:spTree>
    <p:extLst>
      <p:ext uri="{BB962C8B-B14F-4D97-AF65-F5344CB8AC3E}">
        <p14:creationId xmlns:p14="http://schemas.microsoft.com/office/powerpoint/2010/main" val="2691703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41"/>
          <p:cNvSpPr>
            <a:spLocks noChangeArrowheads="1"/>
          </p:cNvSpPr>
          <p:nvPr/>
        </p:nvSpPr>
        <p:spPr bwMode="auto">
          <a:xfrm>
            <a:off x="395288" y="1071663"/>
            <a:ext cx="3953613" cy="5564433"/>
          </a:xfrm>
          <a:prstGeom prst="foldedCorner">
            <a:avLst>
              <a:gd name="adj" fmla="val 8704"/>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10" name="Text Box 142"/>
          <p:cNvSpPr txBox="1">
            <a:spLocks noChangeArrowheads="1"/>
          </p:cNvSpPr>
          <p:nvPr/>
        </p:nvSpPr>
        <p:spPr bwMode="auto">
          <a:xfrm>
            <a:off x="530318" y="1216127"/>
            <a:ext cx="3953613" cy="5207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停電のお知らせ</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　御中</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問合せ番号　</a:t>
            </a:r>
            <a:r>
              <a:rPr lang="en-US" altLang="ja-JP" sz="1200" dirty="0">
                <a:latin typeface="Meiryo UI" panose="020B0604030504040204" pitchFamily="50" charset="-128"/>
                <a:ea typeface="Meiryo UI" panose="020B0604030504040204" pitchFamily="50" charset="-128"/>
              </a:rPr>
              <a:t>××××××××××××××××</a:t>
            </a:r>
          </a:p>
          <a:p>
            <a:pPr>
              <a:spcBef>
                <a:spcPct val="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a:t>
            </a:r>
          </a:p>
          <a:p>
            <a:pPr>
              <a:spcBef>
                <a:spcPct val="0"/>
              </a:spcBef>
              <a:buNone/>
            </a:pPr>
            <a:r>
              <a:rPr lang="ja-JP" altLang="en-US" sz="1200" dirty="0">
                <a:latin typeface="Meiryo UI" panose="020B0604030504040204" pitchFamily="50" charset="-128"/>
                <a:ea typeface="Meiryo UI" panose="020B0604030504040204" pitchFamily="50" charset="-128"/>
              </a:rPr>
              <a:t>関西電力送配電株式会社</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下記の停電が発生しました。</a:t>
            </a:r>
          </a:p>
          <a:p>
            <a:pPr>
              <a:spcBef>
                <a:spcPct val="0"/>
              </a:spcBef>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記</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＜停電発生日時＞</a:t>
            </a:r>
          </a:p>
          <a:p>
            <a:pPr>
              <a:spcBef>
                <a:spcPct val="0"/>
              </a:spcBef>
              <a:buNone/>
            </a:pPr>
            <a:r>
              <a:rPr lang="ja-JP" altLang="en-US" sz="1200" dirty="0">
                <a:latin typeface="Meiryo UI" panose="020B0604030504040204" pitchFamily="50" charset="-128"/>
                <a:ea typeface="Meiryo UI" panose="020B0604030504040204" pitchFamily="50" charset="-128"/>
              </a:rPr>
              <a:t>△△△△年△△月△△日△△時△△分頃</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＜停電影響お客さま＞</a:t>
            </a:r>
          </a:p>
          <a:p>
            <a:pPr>
              <a:spcBef>
                <a:spcPct val="0"/>
              </a:spcBef>
              <a:buNone/>
            </a:pPr>
            <a:r>
              <a:rPr lang="ja-JP" altLang="en-US" sz="1200" dirty="0">
                <a:latin typeface="Meiryo UI" panose="020B0604030504040204" pitchFamily="50" charset="-128"/>
                <a:ea typeface="Meiryo UI" panose="020B0604030504040204" pitchFamily="50" charset="-128"/>
              </a:rPr>
              <a:t>特高お客さま名称</a:t>
            </a:r>
          </a:p>
          <a:p>
            <a:pPr>
              <a:spcBef>
                <a:spcPct val="50000"/>
              </a:spcBef>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a:p>
            <a:pPr>
              <a:spcBef>
                <a:spcPct val="5000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rPr>
              <a:t>&gt;</a:t>
            </a:r>
          </a:p>
        </p:txBody>
      </p:sp>
      <p:sp>
        <p:nvSpPr>
          <p:cNvPr id="13" name="Rectangle 147"/>
          <p:cNvSpPr>
            <a:spLocks noChangeArrowheads="1"/>
          </p:cNvSpPr>
          <p:nvPr/>
        </p:nvSpPr>
        <p:spPr bwMode="auto">
          <a:xfrm>
            <a:off x="219088" y="645419"/>
            <a:ext cx="32268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小売電気事業者さま向け</a:t>
            </a:r>
          </a:p>
        </p:txBody>
      </p:sp>
      <p:sp>
        <p:nvSpPr>
          <p:cNvPr id="16" name="AutoShape 157"/>
          <p:cNvSpPr>
            <a:spLocks noChangeArrowheads="1"/>
          </p:cNvSpPr>
          <p:nvPr/>
        </p:nvSpPr>
        <p:spPr bwMode="auto">
          <a:xfrm>
            <a:off x="4787900" y="1093888"/>
            <a:ext cx="4010024" cy="5542207"/>
          </a:xfrm>
          <a:prstGeom prst="foldedCorner">
            <a:avLst>
              <a:gd name="adj" fmla="val 8704"/>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17" name="Text Box 158"/>
          <p:cNvSpPr txBox="1">
            <a:spLocks noChangeArrowheads="1"/>
          </p:cNvSpPr>
          <p:nvPr/>
        </p:nvSpPr>
        <p:spPr bwMode="auto">
          <a:xfrm>
            <a:off x="4907757" y="1239184"/>
            <a:ext cx="4010024"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停電のお知らせ</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　御中</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問合せ番号　</a:t>
            </a:r>
            <a:r>
              <a:rPr lang="en-US" altLang="ja-JP" sz="1200" dirty="0">
                <a:latin typeface="Meiryo UI" panose="020B0604030504040204" pitchFamily="50" charset="-128"/>
                <a:ea typeface="Meiryo UI" panose="020B0604030504040204" pitchFamily="50" charset="-128"/>
              </a:rPr>
              <a:t>××××××××××××××××</a:t>
            </a:r>
          </a:p>
          <a:p>
            <a:pPr>
              <a:spcBef>
                <a:spcPct val="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a:t>
            </a:r>
          </a:p>
          <a:p>
            <a:pPr>
              <a:spcBef>
                <a:spcPct val="0"/>
              </a:spcBef>
              <a:buNone/>
            </a:pPr>
            <a:r>
              <a:rPr lang="ja-JP" altLang="en-US" sz="1200" dirty="0">
                <a:latin typeface="Meiryo UI" panose="020B0604030504040204" pitchFamily="50" charset="-128"/>
                <a:ea typeface="Meiryo UI" panose="020B0604030504040204" pitchFamily="50" charset="-128"/>
              </a:rPr>
              <a:t>関西電力送配電株式会社</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下記の停電が発生しました。</a:t>
            </a:r>
          </a:p>
          <a:p>
            <a:pPr>
              <a:spcBef>
                <a:spcPct val="0"/>
              </a:spcBef>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r>
              <a:rPr lang="en-US" altLang="ja-JP" sz="1200" dirty="0">
                <a:latin typeface="Meiryo UI" panose="020B0604030504040204" pitchFamily="50" charset="-128"/>
                <a:ea typeface="Meiryo UI" panose="020B0604030504040204" pitchFamily="50" charset="-128"/>
              </a:rPr>
              <a:t/>
            </a:r>
            <a:br>
              <a:rPr lang="en-US" altLang="ja-JP" sz="1200" dirty="0">
                <a:latin typeface="Meiryo UI" panose="020B0604030504040204" pitchFamily="50" charset="-128"/>
                <a:ea typeface="Meiryo UI" panose="020B0604030504040204" pitchFamily="50" charset="-128"/>
              </a:rPr>
            </a:b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記</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＜停電発生日時＞</a:t>
            </a:r>
          </a:p>
          <a:p>
            <a:pPr>
              <a:spcBef>
                <a:spcPct val="0"/>
              </a:spcBef>
              <a:buNone/>
            </a:pPr>
            <a:r>
              <a:rPr lang="ja-JP" altLang="en-US" sz="1200" dirty="0">
                <a:latin typeface="Meiryo UI" panose="020B0604030504040204" pitchFamily="50" charset="-128"/>
                <a:ea typeface="Meiryo UI" panose="020B0604030504040204" pitchFamily="50" charset="-128"/>
              </a:rPr>
              <a:t>△△△△年△△月△△日△△時△△分頃</a:t>
            </a:r>
          </a:p>
        </p:txBody>
      </p:sp>
      <p:sp>
        <p:nvSpPr>
          <p:cNvPr id="20" name="Text Box 161"/>
          <p:cNvSpPr txBox="1">
            <a:spLocks noChangeArrowheads="1"/>
          </p:cNvSpPr>
          <p:nvPr/>
        </p:nvSpPr>
        <p:spPr bwMode="auto">
          <a:xfrm>
            <a:off x="4841932" y="4534786"/>
            <a:ext cx="4075849" cy="1698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a:p>
            <a:pPr>
              <a:spcBef>
                <a:spcPct val="5000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endParaRPr lang="en-US" altLang="ja-JP" sz="1200" dirty="0">
              <a:latin typeface="Meiryo UI" panose="020B0604030504040204" pitchFamily="50" charset="-128"/>
              <a:ea typeface="Meiryo UI" panose="020B0604030504040204" pitchFamily="50" charset="-128"/>
            </a:endParaRPr>
          </a:p>
        </p:txBody>
      </p:sp>
      <p:sp>
        <p:nvSpPr>
          <p:cNvPr id="21" name="Rectangle 162"/>
          <p:cNvSpPr>
            <a:spLocks noChangeArrowheads="1"/>
          </p:cNvSpPr>
          <p:nvPr/>
        </p:nvSpPr>
        <p:spPr bwMode="auto">
          <a:xfrm>
            <a:off x="4787900" y="649769"/>
            <a:ext cx="29286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特別高圧お客さま向け</a:t>
            </a:r>
          </a:p>
        </p:txBody>
      </p:sp>
      <p:sp>
        <p:nvSpPr>
          <p:cNvPr id="23" name="Rectangle 19"/>
          <p:cNvSpPr>
            <a:spLocks noChangeArrowheads="1"/>
          </p:cNvSpPr>
          <p:nvPr/>
        </p:nvSpPr>
        <p:spPr bwMode="auto">
          <a:xfrm>
            <a:off x="467141" y="221904"/>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停電情報提供サービスの配信内容（停電情報）</a:t>
            </a:r>
          </a:p>
        </p:txBody>
      </p:sp>
      <p:sp>
        <p:nvSpPr>
          <p:cNvPr id="2" name="四角形: 角を丸くする 1">
            <a:extLst>
              <a:ext uri="{FF2B5EF4-FFF2-40B4-BE49-F238E27FC236}">
                <a16:creationId xmlns:a16="http://schemas.microsoft.com/office/drawing/2014/main" xmlns="" id="{B5CFC41B-CBEF-DCA6-3F98-84B76ADFE46A}"/>
              </a:ext>
            </a:extLst>
          </p:cNvPr>
          <p:cNvSpPr/>
          <p:nvPr/>
        </p:nvSpPr>
        <p:spPr>
          <a:xfrm>
            <a:off x="496943" y="4099556"/>
            <a:ext cx="1602790" cy="435230"/>
          </a:xfrm>
          <a:prstGeom prst="roundRect">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xmlns="" id="{25178719-4F17-0343-E4DA-A7B22D68C13F}"/>
              </a:ext>
            </a:extLst>
          </p:cNvPr>
          <p:cNvSpPr/>
          <p:nvPr/>
        </p:nvSpPr>
        <p:spPr>
          <a:xfrm>
            <a:off x="4907757" y="4076295"/>
            <a:ext cx="1586176" cy="435230"/>
          </a:xfrm>
          <a:prstGeom prst="roundRect">
            <a:avLst/>
          </a:prstGeom>
          <a:noFill/>
          <a:ln>
            <a:solidFill>
              <a:srgbClr val="0070C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吹き出し: 四角形 3">
            <a:extLst>
              <a:ext uri="{FF2B5EF4-FFF2-40B4-BE49-F238E27FC236}">
                <a16:creationId xmlns:a16="http://schemas.microsoft.com/office/drawing/2014/main" xmlns="" id="{6BFD8322-ED56-D555-AA33-B875AFF15EDD}"/>
              </a:ext>
            </a:extLst>
          </p:cNvPr>
          <p:cNvSpPr/>
          <p:nvPr/>
        </p:nvSpPr>
        <p:spPr>
          <a:xfrm>
            <a:off x="2246311" y="4174069"/>
            <a:ext cx="2010834" cy="508000"/>
          </a:xfrm>
          <a:prstGeom prst="wedgeRectCallout">
            <a:avLst>
              <a:gd name="adj1" fmla="val -59632"/>
              <a:gd name="adj2" fmla="val -21272"/>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小売電気事業者さまは</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お客さま名を記載します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622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4787900" y="1071560"/>
            <a:ext cx="4176713" cy="5544996"/>
          </a:xfrm>
          <a:prstGeom prst="foldedCorner">
            <a:avLst>
              <a:gd name="adj" fmla="val 7565"/>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ja-JP" sz="2400">
              <a:solidFill>
                <a:schemeClr val="bg1"/>
              </a:solidFill>
              <a:latin typeface="Meiryo UI" panose="020B0604030504040204" pitchFamily="50" charset="-128"/>
              <a:ea typeface="Meiryo UI" panose="020B0604030504040204" pitchFamily="50" charset="-128"/>
            </a:endParaRPr>
          </a:p>
        </p:txBody>
      </p:sp>
      <p:sp>
        <p:nvSpPr>
          <p:cNvPr id="3" name="AutoShape 3"/>
          <p:cNvSpPr>
            <a:spLocks noChangeArrowheads="1"/>
          </p:cNvSpPr>
          <p:nvPr/>
        </p:nvSpPr>
        <p:spPr bwMode="auto">
          <a:xfrm>
            <a:off x="250825" y="1071560"/>
            <a:ext cx="4176713" cy="5544996"/>
          </a:xfrm>
          <a:prstGeom prst="foldedCorner">
            <a:avLst>
              <a:gd name="adj" fmla="val 7565"/>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ja-JP" sz="2400">
              <a:solidFill>
                <a:schemeClr val="bg1"/>
              </a:solidFill>
              <a:latin typeface="Meiryo UI" panose="020B0604030504040204" pitchFamily="50" charset="-128"/>
              <a:ea typeface="Meiryo UI" panose="020B0604030504040204" pitchFamily="50" charset="-128"/>
            </a:endParaRPr>
          </a:p>
        </p:txBody>
      </p:sp>
      <p:sp>
        <p:nvSpPr>
          <p:cNvPr id="4" name="Text Box 5"/>
          <p:cNvSpPr txBox="1">
            <a:spLocks noChangeArrowheads="1"/>
          </p:cNvSpPr>
          <p:nvPr/>
        </p:nvSpPr>
        <p:spPr bwMode="auto">
          <a:xfrm>
            <a:off x="4891344" y="1333497"/>
            <a:ext cx="253365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瞬時電圧低下のお知らせ（第二報）</a:t>
            </a:r>
          </a:p>
        </p:txBody>
      </p:sp>
      <p:sp>
        <p:nvSpPr>
          <p:cNvPr id="5" name="Text Box 6"/>
          <p:cNvSpPr txBox="1">
            <a:spLocks noChangeArrowheads="1"/>
          </p:cNvSpPr>
          <p:nvPr/>
        </p:nvSpPr>
        <p:spPr bwMode="auto">
          <a:xfrm>
            <a:off x="4913569" y="1962147"/>
            <a:ext cx="39512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1200" dirty="0">
                <a:latin typeface="Meiryo UI" panose="020B0604030504040204" pitchFamily="50" charset="-128"/>
                <a:ea typeface="Meiryo UI" panose="020B0604030504040204" pitchFamily="50" charset="-128"/>
              </a:rPr>
              <a:t>問合せ番号　○○○○○○○○○○○○○○○○</a:t>
            </a:r>
          </a:p>
        </p:txBody>
      </p:sp>
      <p:sp>
        <p:nvSpPr>
          <p:cNvPr id="6" name="Text Box 7"/>
          <p:cNvSpPr txBox="1">
            <a:spLocks noChangeArrowheads="1"/>
          </p:cNvSpPr>
          <p:nvPr/>
        </p:nvSpPr>
        <p:spPr bwMode="auto">
          <a:xfrm>
            <a:off x="4904044" y="2178047"/>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年○○月○○日</a:t>
            </a:r>
          </a:p>
        </p:txBody>
      </p:sp>
      <p:sp>
        <p:nvSpPr>
          <p:cNvPr id="7" name="Text Box 8"/>
          <p:cNvSpPr txBox="1">
            <a:spLocks noChangeArrowheads="1"/>
          </p:cNvSpPr>
          <p:nvPr/>
        </p:nvSpPr>
        <p:spPr bwMode="auto">
          <a:xfrm>
            <a:off x="4904044" y="2393947"/>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関西電力送配電株式会社</a:t>
            </a:r>
          </a:p>
        </p:txBody>
      </p:sp>
      <p:sp>
        <p:nvSpPr>
          <p:cNvPr id="8" name="Text Box 9"/>
          <p:cNvSpPr txBox="1">
            <a:spLocks noChangeArrowheads="1"/>
          </p:cNvSpPr>
          <p:nvPr/>
        </p:nvSpPr>
        <p:spPr bwMode="auto">
          <a:xfrm>
            <a:off x="4907219" y="2653456"/>
            <a:ext cx="413702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下記の瞬時電圧低下が発生しました。</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a:t>
            </a:r>
          </a:p>
        </p:txBody>
      </p:sp>
      <p:sp>
        <p:nvSpPr>
          <p:cNvPr id="9" name="Text Box 10"/>
          <p:cNvSpPr txBox="1">
            <a:spLocks noChangeArrowheads="1"/>
          </p:cNvSpPr>
          <p:nvPr/>
        </p:nvSpPr>
        <p:spPr bwMode="auto">
          <a:xfrm>
            <a:off x="4911982" y="3605342"/>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＜瞬時電圧低下発生日時＞</a:t>
            </a:r>
          </a:p>
        </p:txBody>
      </p:sp>
      <p:sp>
        <p:nvSpPr>
          <p:cNvPr id="10" name="Text Box 11"/>
          <p:cNvSpPr txBox="1">
            <a:spLocks noChangeArrowheads="1"/>
          </p:cNvSpPr>
          <p:nvPr/>
        </p:nvSpPr>
        <p:spPr bwMode="auto">
          <a:xfrm>
            <a:off x="4916744" y="3780228"/>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　○○時○○分頃</a:t>
            </a:r>
          </a:p>
        </p:txBody>
      </p:sp>
      <p:sp>
        <p:nvSpPr>
          <p:cNvPr id="11" name="Text Box 12"/>
          <p:cNvSpPr txBox="1">
            <a:spLocks noChangeArrowheads="1"/>
          </p:cNvSpPr>
          <p:nvPr/>
        </p:nvSpPr>
        <p:spPr bwMode="auto">
          <a:xfrm>
            <a:off x="4891344" y="4974239"/>
            <a:ext cx="3910012" cy="136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ja-JP" altLang="en-US" sz="1200" dirty="0">
              <a:latin typeface="Meiryo UI" panose="020B0604030504040204" pitchFamily="50" charset="-128"/>
              <a:ea typeface="Meiryo UI" panose="020B0604030504040204" pitchFamily="50" charset="-128"/>
            </a:endParaRPr>
          </a:p>
          <a:p>
            <a:pPr>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p>
        </p:txBody>
      </p:sp>
      <p:sp>
        <p:nvSpPr>
          <p:cNvPr id="14" name="Text Box 16"/>
          <p:cNvSpPr txBox="1">
            <a:spLocks noChangeArrowheads="1"/>
          </p:cNvSpPr>
          <p:nvPr/>
        </p:nvSpPr>
        <p:spPr bwMode="auto">
          <a:xfrm>
            <a:off x="346075" y="1333497"/>
            <a:ext cx="253365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瞬時電圧低下のお知らせ（速報）</a:t>
            </a:r>
          </a:p>
        </p:txBody>
      </p:sp>
      <p:sp>
        <p:nvSpPr>
          <p:cNvPr id="15" name="Text Box 17"/>
          <p:cNvSpPr txBox="1">
            <a:spLocks noChangeArrowheads="1"/>
          </p:cNvSpPr>
          <p:nvPr/>
        </p:nvSpPr>
        <p:spPr bwMode="auto">
          <a:xfrm>
            <a:off x="346074" y="1935160"/>
            <a:ext cx="40814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1200" dirty="0">
                <a:latin typeface="Meiryo UI" panose="020B0604030504040204" pitchFamily="50" charset="-128"/>
                <a:ea typeface="Meiryo UI" panose="020B0604030504040204" pitchFamily="50" charset="-128"/>
              </a:rPr>
              <a:t>問合せ番号　○○○○○○○○○○○○○○○○</a:t>
            </a:r>
          </a:p>
          <a:p>
            <a:pPr eaLnBrk="1" hangingPunct="1">
              <a:spcBef>
                <a:spcPct val="50000"/>
              </a:spcBef>
              <a:buFontTx/>
              <a:buNone/>
            </a:pPr>
            <a:endParaRPr lang="ja-JP" altLang="en-US" sz="1200" dirty="0">
              <a:latin typeface="Meiryo UI" panose="020B0604030504040204" pitchFamily="50" charset="-128"/>
              <a:ea typeface="Meiryo UI" panose="020B0604030504040204" pitchFamily="50" charset="-128"/>
            </a:endParaRPr>
          </a:p>
        </p:txBody>
      </p:sp>
      <p:sp>
        <p:nvSpPr>
          <p:cNvPr id="16" name="Text Box 18"/>
          <p:cNvSpPr txBox="1">
            <a:spLocks noChangeArrowheads="1"/>
          </p:cNvSpPr>
          <p:nvPr/>
        </p:nvSpPr>
        <p:spPr bwMode="auto">
          <a:xfrm>
            <a:off x="336550" y="2151060"/>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a:t>
            </a:r>
          </a:p>
        </p:txBody>
      </p:sp>
      <p:sp>
        <p:nvSpPr>
          <p:cNvPr id="17" name="Text Box 19"/>
          <p:cNvSpPr txBox="1">
            <a:spLocks noChangeArrowheads="1"/>
          </p:cNvSpPr>
          <p:nvPr/>
        </p:nvSpPr>
        <p:spPr bwMode="auto">
          <a:xfrm>
            <a:off x="336550" y="2366960"/>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関西電力送配電株式会社</a:t>
            </a:r>
          </a:p>
        </p:txBody>
      </p:sp>
      <p:sp>
        <p:nvSpPr>
          <p:cNvPr id="18" name="Text Box 20"/>
          <p:cNvSpPr txBox="1">
            <a:spLocks noChangeArrowheads="1"/>
          </p:cNvSpPr>
          <p:nvPr/>
        </p:nvSpPr>
        <p:spPr bwMode="auto">
          <a:xfrm>
            <a:off x="361950" y="2639083"/>
            <a:ext cx="41370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下記の瞬時電圧低下が発生しました。</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瞬時電圧低下率は第二報に記載されます。</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a:t>
            </a:r>
          </a:p>
        </p:txBody>
      </p:sp>
      <p:sp>
        <p:nvSpPr>
          <p:cNvPr id="19" name="Text Box 21"/>
          <p:cNvSpPr txBox="1">
            <a:spLocks noChangeArrowheads="1"/>
          </p:cNvSpPr>
          <p:nvPr/>
        </p:nvSpPr>
        <p:spPr bwMode="auto">
          <a:xfrm>
            <a:off x="346074" y="3605342"/>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＜瞬時電圧低下発生日時＞</a:t>
            </a:r>
          </a:p>
        </p:txBody>
      </p:sp>
      <p:sp>
        <p:nvSpPr>
          <p:cNvPr id="20" name="Text Box 22"/>
          <p:cNvSpPr txBox="1">
            <a:spLocks noChangeArrowheads="1"/>
          </p:cNvSpPr>
          <p:nvPr/>
        </p:nvSpPr>
        <p:spPr bwMode="auto">
          <a:xfrm>
            <a:off x="371475" y="3780385"/>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　○○時○○分頃</a:t>
            </a:r>
          </a:p>
        </p:txBody>
      </p:sp>
      <p:sp>
        <p:nvSpPr>
          <p:cNvPr id="21" name="Text Box 23"/>
          <p:cNvSpPr txBox="1">
            <a:spLocks noChangeArrowheads="1"/>
          </p:cNvSpPr>
          <p:nvPr/>
        </p:nvSpPr>
        <p:spPr bwMode="auto">
          <a:xfrm>
            <a:off x="395287" y="4974239"/>
            <a:ext cx="4032249" cy="136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endParaRPr>
          </a:p>
          <a:p>
            <a:pPr>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endParaRPr lang="en-US" altLang="ja-JP" sz="1200" dirty="0">
              <a:latin typeface="Meiryo UI" panose="020B0604030504040204" pitchFamily="50" charset="-128"/>
              <a:ea typeface="Meiryo UI" panose="020B0604030504040204" pitchFamily="50" charset="-128"/>
            </a:endParaRPr>
          </a:p>
        </p:txBody>
      </p:sp>
      <p:sp>
        <p:nvSpPr>
          <p:cNvPr id="23" name="Text Box 26"/>
          <p:cNvSpPr txBox="1">
            <a:spLocks noChangeArrowheads="1"/>
          </p:cNvSpPr>
          <p:nvPr/>
        </p:nvSpPr>
        <p:spPr bwMode="auto">
          <a:xfrm>
            <a:off x="322263" y="1574797"/>
            <a:ext cx="18716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　御中</a:t>
            </a:r>
          </a:p>
        </p:txBody>
      </p:sp>
      <p:sp>
        <p:nvSpPr>
          <p:cNvPr id="24" name="Text Box 27"/>
          <p:cNvSpPr txBox="1">
            <a:spLocks noChangeArrowheads="1"/>
          </p:cNvSpPr>
          <p:nvPr/>
        </p:nvSpPr>
        <p:spPr bwMode="auto">
          <a:xfrm>
            <a:off x="4905632" y="1574797"/>
            <a:ext cx="18716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　御中</a:t>
            </a:r>
          </a:p>
        </p:txBody>
      </p:sp>
      <p:sp>
        <p:nvSpPr>
          <p:cNvPr id="25" name="Text Box 28"/>
          <p:cNvSpPr txBox="1">
            <a:spLocks noChangeArrowheads="1"/>
          </p:cNvSpPr>
          <p:nvPr/>
        </p:nvSpPr>
        <p:spPr bwMode="auto">
          <a:xfrm>
            <a:off x="395288" y="4108998"/>
            <a:ext cx="3960812" cy="753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＜瞬低影響お客さま＞</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特高お客さま名称</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以上</a:t>
            </a:r>
          </a:p>
        </p:txBody>
      </p:sp>
      <p:sp>
        <p:nvSpPr>
          <p:cNvPr id="26" name="Text Box 29"/>
          <p:cNvSpPr txBox="1">
            <a:spLocks noChangeArrowheads="1"/>
          </p:cNvSpPr>
          <p:nvPr/>
        </p:nvSpPr>
        <p:spPr bwMode="auto">
          <a:xfrm>
            <a:off x="4879498" y="4108998"/>
            <a:ext cx="4140200" cy="772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＜瞬低影響お客さま＞</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特高お客さま名称</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（最大低下率（△△．△</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）、継続時間（○○．○ｻｲｸﾙ））</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p:txBody>
      </p:sp>
      <p:sp>
        <p:nvSpPr>
          <p:cNvPr id="32" name="Rectangle 4"/>
          <p:cNvSpPr>
            <a:spLocks noChangeArrowheads="1"/>
          </p:cNvSpPr>
          <p:nvPr/>
        </p:nvSpPr>
        <p:spPr bwMode="auto">
          <a:xfrm>
            <a:off x="464239" y="220783"/>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停電情報提供サービスの配信内容（瞬時電圧低下情報）</a:t>
            </a:r>
          </a:p>
        </p:txBody>
      </p:sp>
      <p:sp>
        <p:nvSpPr>
          <p:cNvPr id="27" name="Rectangle 147">
            <a:extLst>
              <a:ext uri="{FF2B5EF4-FFF2-40B4-BE49-F238E27FC236}">
                <a16:creationId xmlns:a16="http://schemas.microsoft.com/office/drawing/2014/main" xmlns="" id="{A1606E6B-68AC-D217-4BC9-FB8609BA59E9}"/>
              </a:ext>
            </a:extLst>
          </p:cNvPr>
          <p:cNvSpPr>
            <a:spLocks noChangeArrowheads="1"/>
          </p:cNvSpPr>
          <p:nvPr/>
        </p:nvSpPr>
        <p:spPr bwMode="auto">
          <a:xfrm>
            <a:off x="219088" y="645419"/>
            <a:ext cx="610551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小売電気事業者さま向け　速報および第二報</a:t>
            </a:r>
          </a:p>
        </p:txBody>
      </p:sp>
      <p:sp>
        <p:nvSpPr>
          <p:cNvPr id="28" name="四角形: 角を丸くする 27">
            <a:extLst>
              <a:ext uri="{FF2B5EF4-FFF2-40B4-BE49-F238E27FC236}">
                <a16:creationId xmlns:a16="http://schemas.microsoft.com/office/drawing/2014/main" xmlns="" id="{05A9476B-7EC9-E2F4-BD21-6B789F5EAED6}"/>
              </a:ext>
            </a:extLst>
          </p:cNvPr>
          <p:cNvSpPr/>
          <p:nvPr/>
        </p:nvSpPr>
        <p:spPr>
          <a:xfrm>
            <a:off x="4916744" y="4463866"/>
            <a:ext cx="3976432" cy="183469"/>
          </a:xfrm>
          <a:prstGeom prst="roundRect">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xmlns="" id="{66F17BE0-A40C-2A11-0F9E-B3DEDCF6245A}"/>
              </a:ext>
            </a:extLst>
          </p:cNvPr>
          <p:cNvSpPr/>
          <p:nvPr/>
        </p:nvSpPr>
        <p:spPr>
          <a:xfrm>
            <a:off x="395288" y="4492440"/>
            <a:ext cx="3262312" cy="184667"/>
          </a:xfrm>
          <a:prstGeom prst="roundRect">
            <a:avLst/>
          </a:prstGeom>
          <a:noFill/>
          <a:ln>
            <a:solidFill>
              <a:srgbClr val="0070C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吹き出し: 四角形 11">
            <a:extLst>
              <a:ext uri="{FF2B5EF4-FFF2-40B4-BE49-F238E27FC236}">
                <a16:creationId xmlns:a16="http://schemas.microsoft.com/office/drawing/2014/main" xmlns="" id="{10B2569F-0965-26DB-1935-2EF7CC6D1BB6}"/>
              </a:ext>
            </a:extLst>
          </p:cNvPr>
          <p:cNvSpPr/>
          <p:nvPr/>
        </p:nvSpPr>
        <p:spPr>
          <a:xfrm>
            <a:off x="6231467" y="4023345"/>
            <a:ext cx="2661709" cy="326953"/>
          </a:xfrm>
          <a:prstGeom prst="wedgeRectCallout">
            <a:avLst>
              <a:gd name="adj1" fmla="val -32722"/>
              <a:gd name="adj2" fmla="val 87489"/>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第二報にて詳細情報を配信します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9346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4787900" y="1064696"/>
            <a:ext cx="4176713" cy="5542717"/>
          </a:xfrm>
          <a:prstGeom prst="foldedCorner">
            <a:avLst>
              <a:gd name="adj" fmla="val 7565"/>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ja-JP" sz="2400">
              <a:solidFill>
                <a:schemeClr val="bg1"/>
              </a:solidFill>
              <a:latin typeface="Meiryo UI" panose="020B0604030504040204" pitchFamily="50" charset="-128"/>
              <a:ea typeface="Meiryo UI" panose="020B0604030504040204" pitchFamily="50" charset="-128"/>
            </a:endParaRPr>
          </a:p>
        </p:txBody>
      </p:sp>
      <p:sp>
        <p:nvSpPr>
          <p:cNvPr id="3" name="AutoShape 3"/>
          <p:cNvSpPr>
            <a:spLocks noChangeArrowheads="1"/>
          </p:cNvSpPr>
          <p:nvPr/>
        </p:nvSpPr>
        <p:spPr bwMode="auto">
          <a:xfrm>
            <a:off x="250825" y="1064696"/>
            <a:ext cx="4176713" cy="5542717"/>
          </a:xfrm>
          <a:prstGeom prst="foldedCorner">
            <a:avLst>
              <a:gd name="adj" fmla="val 7565"/>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ja-JP" sz="2400">
              <a:solidFill>
                <a:schemeClr val="bg1"/>
              </a:solidFill>
              <a:latin typeface="Meiryo UI" panose="020B0604030504040204" pitchFamily="50" charset="-128"/>
              <a:ea typeface="Meiryo UI" panose="020B0604030504040204" pitchFamily="50" charset="-128"/>
            </a:endParaRPr>
          </a:p>
        </p:txBody>
      </p:sp>
      <p:sp>
        <p:nvSpPr>
          <p:cNvPr id="4" name="Text Box 5"/>
          <p:cNvSpPr txBox="1">
            <a:spLocks noChangeArrowheads="1"/>
          </p:cNvSpPr>
          <p:nvPr/>
        </p:nvSpPr>
        <p:spPr bwMode="auto">
          <a:xfrm>
            <a:off x="4899657" y="1359360"/>
            <a:ext cx="253365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瞬時電圧低下のお知らせ（第二報）</a:t>
            </a:r>
          </a:p>
        </p:txBody>
      </p:sp>
      <p:sp>
        <p:nvSpPr>
          <p:cNvPr id="5" name="Text Box 6"/>
          <p:cNvSpPr txBox="1">
            <a:spLocks noChangeArrowheads="1"/>
          </p:cNvSpPr>
          <p:nvPr/>
        </p:nvSpPr>
        <p:spPr bwMode="auto">
          <a:xfrm>
            <a:off x="4921882" y="1988010"/>
            <a:ext cx="39512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1200" dirty="0">
                <a:latin typeface="Meiryo UI" panose="020B0604030504040204" pitchFamily="50" charset="-128"/>
                <a:ea typeface="Meiryo UI" panose="020B0604030504040204" pitchFamily="50" charset="-128"/>
              </a:rPr>
              <a:t>問合せ番号　○○○○○○○○○○○○○○○○</a:t>
            </a:r>
          </a:p>
        </p:txBody>
      </p:sp>
      <p:sp>
        <p:nvSpPr>
          <p:cNvPr id="6" name="Text Box 7"/>
          <p:cNvSpPr txBox="1">
            <a:spLocks noChangeArrowheads="1"/>
          </p:cNvSpPr>
          <p:nvPr/>
        </p:nvSpPr>
        <p:spPr bwMode="auto">
          <a:xfrm>
            <a:off x="4912357" y="2203910"/>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年○○月○○日</a:t>
            </a:r>
          </a:p>
        </p:txBody>
      </p:sp>
      <p:sp>
        <p:nvSpPr>
          <p:cNvPr id="7" name="Text Box 8"/>
          <p:cNvSpPr txBox="1">
            <a:spLocks noChangeArrowheads="1"/>
          </p:cNvSpPr>
          <p:nvPr/>
        </p:nvSpPr>
        <p:spPr bwMode="auto">
          <a:xfrm>
            <a:off x="4912357" y="2419810"/>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関西電力送配電株式会社</a:t>
            </a:r>
          </a:p>
        </p:txBody>
      </p:sp>
      <p:sp>
        <p:nvSpPr>
          <p:cNvPr id="8" name="Text Box 9"/>
          <p:cNvSpPr txBox="1">
            <a:spLocks noChangeArrowheads="1"/>
          </p:cNvSpPr>
          <p:nvPr/>
        </p:nvSpPr>
        <p:spPr bwMode="auto">
          <a:xfrm>
            <a:off x="4915532" y="2720516"/>
            <a:ext cx="413702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下記の瞬時電圧低下が発生しました。</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a:t>
            </a:r>
          </a:p>
        </p:txBody>
      </p:sp>
      <p:sp>
        <p:nvSpPr>
          <p:cNvPr id="9" name="Text Box 10"/>
          <p:cNvSpPr txBox="1">
            <a:spLocks noChangeArrowheads="1"/>
          </p:cNvSpPr>
          <p:nvPr/>
        </p:nvSpPr>
        <p:spPr bwMode="auto">
          <a:xfrm>
            <a:off x="4959983" y="3612441"/>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＜瞬時電圧低下発生日時＞</a:t>
            </a:r>
          </a:p>
        </p:txBody>
      </p:sp>
      <p:sp>
        <p:nvSpPr>
          <p:cNvPr id="10" name="Text Box 11"/>
          <p:cNvSpPr txBox="1">
            <a:spLocks noChangeArrowheads="1"/>
          </p:cNvSpPr>
          <p:nvPr/>
        </p:nvSpPr>
        <p:spPr bwMode="auto">
          <a:xfrm>
            <a:off x="4939345" y="3797107"/>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　○○時○○分頃</a:t>
            </a:r>
          </a:p>
        </p:txBody>
      </p:sp>
      <p:sp>
        <p:nvSpPr>
          <p:cNvPr id="11" name="Text Box 12"/>
          <p:cNvSpPr txBox="1">
            <a:spLocks noChangeArrowheads="1"/>
          </p:cNvSpPr>
          <p:nvPr/>
        </p:nvSpPr>
        <p:spPr bwMode="auto">
          <a:xfrm>
            <a:off x="4952045" y="4845014"/>
            <a:ext cx="4032250" cy="1551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p>
        </p:txBody>
      </p:sp>
      <p:sp>
        <p:nvSpPr>
          <p:cNvPr id="14" name="Text Box 16"/>
          <p:cNvSpPr txBox="1">
            <a:spLocks noChangeArrowheads="1"/>
          </p:cNvSpPr>
          <p:nvPr/>
        </p:nvSpPr>
        <p:spPr bwMode="auto">
          <a:xfrm>
            <a:off x="346075" y="1359360"/>
            <a:ext cx="253365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a:latin typeface="Meiryo UI" panose="020B0604030504040204" pitchFamily="50" charset="-128"/>
                <a:ea typeface="Meiryo UI" panose="020B0604030504040204" pitchFamily="50" charset="-128"/>
              </a:rPr>
              <a:t>瞬時電圧低下のお知らせ（速報）</a:t>
            </a:r>
          </a:p>
        </p:txBody>
      </p:sp>
      <p:sp>
        <p:nvSpPr>
          <p:cNvPr id="15" name="Text Box 17"/>
          <p:cNvSpPr txBox="1">
            <a:spLocks noChangeArrowheads="1"/>
          </p:cNvSpPr>
          <p:nvPr/>
        </p:nvSpPr>
        <p:spPr bwMode="auto">
          <a:xfrm>
            <a:off x="346074" y="1961023"/>
            <a:ext cx="40814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1200" dirty="0">
                <a:latin typeface="Meiryo UI" panose="020B0604030504040204" pitchFamily="50" charset="-128"/>
                <a:ea typeface="Meiryo UI" panose="020B0604030504040204" pitchFamily="50" charset="-128"/>
              </a:rPr>
              <a:t>問合せ番号　○○○○○○○○○○○○○○○○</a:t>
            </a:r>
          </a:p>
          <a:p>
            <a:pPr eaLnBrk="1" hangingPunct="1">
              <a:spcBef>
                <a:spcPct val="50000"/>
              </a:spcBef>
              <a:buFontTx/>
              <a:buNone/>
            </a:pPr>
            <a:endParaRPr lang="ja-JP" altLang="en-US" sz="1200" dirty="0">
              <a:latin typeface="Meiryo UI" panose="020B0604030504040204" pitchFamily="50" charset="-128"/>
              <a:ea typeface="Meiryo UI" panose="020B0604030504040204" pitchFamily="50" charset="-128"/>
            </a:endParaRPr>
          </a:p>
        </p:txBody>
      </p:sp>
      <p:sp>
        <p:nvSpPr>
          <p:cNvPr id="16" name="Text Box 18"/>
          <p:cNvSpPr txBox="1">
            <a:spLocks noChangeArrowheads="1"/>
          </p:cNvSpPr>
          <p:nvPr/>
        </p:nvSpPr>
        <p:spPr bwMode="auto">
          <a:xfrm>
            <a:off x="336550" y="2176923"/>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a:t>
            </a:r>
          </a:p>
        </p:txBody>
      </p:sp>
      <p:sp>
        <p:nvSpPr>
          <p:cNvPr id="17" name="Text Box 19"/>
          <p:cNvSpPr txBox="1">
            <a:spLocks noChangeArrowheads="1"/>
          </p:cNvSpPr>
          <p:nvPr/>
        </p:nvSpPr>
        <p:spPr bwMode="auto">
          <a:xfrm>
            <a:off x="336550" y="2392823"/>
            <a:ext cx="18716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関西電力送配電株式会社</a:t>
            </a:r>
          </a:p>
        </p:txBody>
      </p:sp>
      <p:sp>
        <p:nvSpPr>
          <p:cNvPr id="18" name="Text Box 20"/>
          <p:cNvSpPr txBox="1">
            <a:spLocks noChangeArrowheads="1"/>
          </p:cNvSpPr>
          <p:nvPr/>
        </p:nvSpPr>
        <p:spPr bwMode="auto">
          <a:xfrm>
            <a:off x="361950" y="2731450"/>
            <a:ext cx="41370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下記の瞬時電圧低下が発生しました。</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瞬時電圧低下率は第二報に記載されます。</a:t>
            </a: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記</a:t>
            </a:r>
          </a:p>
        </p:txBody>
      </p:sp>
      <p:sp>
        <p:nvSpPr>
          <p:cNvPr id="19" name="Text Box 21"/>
          <p:cNvSpPr txBox="1">
            <a:spLocks noChangeArrowheads="1"/>
          </p:cNvSpPr>
          <p:nvPr/>
        </p:nvSpPr>
        <p:spPr bwMode="auto">
          <a:xfrm>
            <a:off x="322263" y="3606778"/>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＜瞬時電圧低下発生日時＞</a:t>
            </a:r>
          </a:p>
        </p:txBody>
      </p:sp>
      <p:sp>
        <p:nvSpPr>
          <p:cNvPr id="20" name="Text Box 22"/>
          <p:cNvSpPr txBox="1">
            <a:spLocks noChangeArrowheads="1"/>
          </p:cNvSpPr>
          <p:nvPr/>
        </p:nvSpPr>
        <p:spPr bwMode="auto">
          <a:xfrm>
            <a:off x="322263" y="3797107"/>
            <a:ext cx="38258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　○○時○○分頃</a:t>
            </a:r>
            <a:endParaRPr lang="en-US" altLang="ja-JP" sz="1200" dirty="0">
              <a:latin typeface="Meiryo UI" panose="020B0604030504040204" pitchFamily="50" charset="-128"/>
              <a:ea typeface="Meiryo UI" panose="020B0604030504040204" pitchFamily="50" charset="-128"/>
            </a:endParaRPr>
          </a:p>
        </p:txBody>
      </p:sp>
      <p:sp>
        <p:nvSpPr>
          <p:cNvPr id="21" name="Text Box 23"/>
          <p:cNvSpPr txBox="1">
            <a:spLocks noChangeArrowheads="1"/>
          </p:cNvSpPr>
          <p:nvPr/>
        </p:nvSpPr>
        <p:spPr bwMode="auto">
          <a:xfrm>
            <a:off x="322263" y="4857614"/>
            <a:ext cx="3993169" cy="1551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endParaRPr lang="en-US" altLang="ja-JP" sz="1200" dirty="0">
              <a:latin typeface="Meiryo UI" panose="020B0604030504040204" pitchFamily="50" charset="-128"/>
              <a:ea typeface="Meiryo UI" panose="020B0604030504040204" pitchFamily="50" charset="-128"/>
            </a:endParaRPr>
          </a:p>
        </p:txBody>
      </p:sp>
      <p:sp>
        <p:nvSpPr>
          <p:cNvPr id="23" name="Text Box 26"/>
          <p:cNvSpPr txBox="1">
            <a:spLocks noChangeArrowheads="1"/>
          </p:cNvSpPr>
          <p:nvPr/>
        </p:nvSpPr>
        <p:spPr bwMode="auto">
          <a:xfrm>
            <a:off x="322263" y="1600660"/>
            <a:ext cx="18716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　御中</a:t>
            </a:r>
          </a:p>
        </p:txBody>
      </p:sp>
      <p:sp>
        <p:nvSpPr>
          <p:cNvPr id="24" name="Text Box 27"/>
          <p:cNvSpPr txBox="1">
            <a:spLocks noChangeArrowheads="1"/>
          </p:cNvSpPr>
          <p:nvPr/>
        </p:nvSpPr>
        <p:spPr bwMode="auto">
          <a:xfrm>
            <a:off x="4913945" y="1600660"/>
            <a:ext cx="187166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　御中</a:t>
            </a:r>
          </a:p>
        </p:txBody>
      </p:sp>
      <p:sp>
        <p:nvSpPr>
          <p:cNvPr id="26" name="Text Box 29"/>
          <p:cNvSpPr txBox="1">
            <a:spLocks noChangeArrowheads="1"/>
          </p:cNvSpPr>
          <p:nvPr/>
        </p:nvSpPr>
        <p:spPr bwMode="auto">
          <a:xfrm>
            <a:off x="4952045" y="4002669"/>
            <a:ext cx="3960813" cy="868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latin typeface="Meiryo UI" panose="020B0604030504040204" pitchFamily="50" charset="-128"/>
                <a:ea typeface="Meiryo UI" panose="020B0604030504040204" pitchFamily="50" charset="-128"/>
              </a:rPr>
              <a:t>＜最大低下率＞</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＜継続時間＞</a:t>
            </a:r>
            <a:endParaRPr lang="en-US" altLang="ja-JP" sz="12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○○．○ｻｲｸﾙ（〇〇．〇</a:t>
            </a:r>
            <a:r>
              <a:rPr lang="en-US" altLang="ja-JP" sz="1200" dirty="0" err="1">
                <a:latin typeface="Meiryo UI" panose="020B0604030504040204" pitchFamily="50" charset="-128"/>
                <a:ea typeface="Meiryo UI" panose="020B0604030504040204" pitchFamily="50" charset="-128"/>
              </a:rPr>
              <a:t>ms</a:t>
            </a:r>
            <a:r>
              <a:rPr lang="ja-JP" altLang="en-US" sz="1200" dirty="0">
                <a:latin typeface="Meiryo UI" panose="020B0604030504040204" pitchFamily="50" charset="-128"/>
                <a:ea typeface="Meiryo UI" panose="020B0604030504040204" pitchFamily="50" charset="-128"/>
              </a:rPr>
              <a:t>）</a:t>
            </a:r>
          </a:p>
          <a:p>
            <a:pPr eaLnBrk="1" hangingPunct="1">
              <a:spcBef>
                <a:spcPct val="0"/>
              </a:spcBef>
              <a:buFontTx/>
              <a:buNone/>
            </a:pPr>
            <a:endParaRPr lang="en-US" altLang="ja-JP" sz="1200" dirty="0">
              <a:latin typeface="Meiryo UI" panose="020B0604030504040204" pitchFamily="50" charset="-128"/>
              <a:ea typeface="Meiryo UI" panose="020B0604030504040204" pitchFamily="50" charset="-128"/>
            </a:endParaRPr>
          </a:p>
        </p:txBody>
      </p:sp>
      <p:sp>
        <p:nvSpPr>
          <p:cNvPr id="32" name="Rectangle 4"/>
          <p:cNvSpPr>
            <a:spLocks noChangeArrowheads="1"/>
          </p:cNvSpPr>
          <p:nvPr/>
        </p:nvSpPr>
        <p:spPr bwMode="auto">
          <a:xfrm>
            <a:off x="464239" y="220783"/>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停電情報提供サービスの配信内容（瞬時電圧低下情報）</a:t>
            </a:r>
          </a:p>
        </p:txBody>
      </p:sp>
      <p:sp>
        <p:nvSpPr>
          <p:cNvPr id="25" name="Rectangle 147">
            <a:extLst>
              <a:ext uri="{FF2B5EF4-FFF2-40B4-BE49-F238E27FC236}">
                <a16:creationId xmlns:a16="http://schemas.microsoft.com/office/drawing/2014/main" xmlns="" id="{76D36227-EEA6-9668-87A9-D71956C5CC6E}"/>
              </a:ext>
            </a:extLst>
          </p:cNvPr>
          <p:cNvSpPr>
            <a:spLocks noChangeArrowheads="1"/>
          </p:cNvSpPr>
          <p:nvPr/>
        </p:nvSpPr>
        <p:spPr bwMode="auto">
          <a:xfrm>
            <a:off x="219088" y="645419"/>
            <a:ext cx="53604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特別高圧お客さま向け　速報および第二報</a:t>
            </a:r>
          </a:p>
        </p:txBody>
      </p:sp>
      <p:sp>
        <p:nvSpPr>
          <p:cNvPr id="27" name="四角形: 角を丸くする 26">
            <a:extLst>
              <a:ext uri="{FF2B5EF4-FFF2-40B4-BE49-F238E27FC236}">
                <a16:creationId xmlns:a16="http://schemas.microsoft.com/office/drawing/2014/main" xmlns="" id="{E4D52030-5791-301A-7D81-D24786FE7BE5}"/>
              </a:ext>
            </a:extLst>
          </p:cNvPr>
          <p:cNvSpPr/>
          <p:nvPr/>
        </p:nvSpPr>
        <p:spPr>
          <a:xfrm>
            <a:off x="4916744" y="3981773"/>
            <a:ext cx="2322256" cy="787507"/>
          </a:xfrm>
          <a:prstGeom prst="roundRect">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xmlns="" id="{B2D11BE8-B853-BCB1-13DA-EB1D9D9EB3BD}"/>
              </a:ext>
            </a:extLst>
          </p:cNvPr>
          <p:cNvSpPr/>
          <p:nvPr/>
        </p:nvSpPr>
        <p:spPr>
          <a:xfrm>
            <a:off x="346074" y="3991973"/>
            <a:ext cx="2322256" cy="820293"/>
          </a:xfrm>
          <a:prstGeom prst="roundRect">
            <a:avLst/>
          </a:prstGeom>
          <a:noFill/>
          <a:ln>
            <a:solidFill>
              <a:srgbClr val="0070C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吹き出し: 四角形 11">
            <a:extLst>
              <a:ext uri="{FF2B5EF4-FFF2-40B4-BE49-F238E27FC236}">
                <a16:creationId xmlns:a16="http://schemas.microsoft.com/office/drawing/2014/main" xmlns="" id="{C521D776-408B-5B4C-F08F-4604FAFE89E3}"/>
              </a:ext>
            </a:extLst>
          </p:cNvPr>
          <p:cNvSpPr/>
          <p:nvPr/>
        </p:nvSpPr>
        <p:spPr>
          <a:xfrm>
            <a:off x="6180668" y="4866378"/>
            <a:ext cx="2641070" cy="326953"/>
          </a:xfrm>
          <a:prstGeom prst="wedgeRectCallout">
            <a:avLst>
              <a:gd name="adj1" fmla="val -45841"/>
              <a:gd name="adj2" fmla="val -73064"/>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第二報にて詳細情報を配信します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5244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273048" y="1066245"/>
            <a:ext cx="5380039" cy="5585757"/>
          </a:xfrm>
          <a:prstGeom prst="foldedCorner">
            <a:avLst>
              <a:gd name="adj" fmla="val 8704"/>
            </a:avLst>
          </a:prstGeom>
          <a:solidFill>
            <a:schemeClr val="bg1"/>
          </a:solidFill>
          <a:ln w="9525">
            <a:solidFill>
              <a:schemeClr val="tx1"/>
            </a:solidFill>
            <a:round/>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 name="Text Box 4"/>
          <p:cNvSpPr txBox="1">
            <a:spLocks noChangeArrowheads="1"/>
          </p:cNvSpPr>
          <p:nvPr/>
        </p:nvSpPr>
        <p:spPr bwMode="auto">
          <a:xfrm>
            <a:off x="417511" y="1217612"/>
            <a:ext cx="5697595" cy="5706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ja-JP" altLang="en-US" sz="1200" dirty="0">
                <a:latin typeface="Meiryo UI" panose="020B0604030504040204" pitchFamily="50" charset="-128"/>
                <a:ea typeface="Meiryo UI" panose="020B0604030504040204" pitchFamily="50" charset="-128"/>
              </a:rPr>
              <a:t>停電・瞬時電圧低下情報ダイジェスト報</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　御中</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問合せ番号　</a:t>
            </a:r>
            <a:r>
              <a:rPr lang="en-US" altLang="ja-JP" sz="1200" dirty="0">
                <a:latin typeface="Meiryo UI" panose="020B0604030504040204" pitchFamily="50" charset="-128"/>
                <a:ea typeface="Meiryo UI" panose="020B0604030504040204" pitchFamily="50" charset="-128"/>
              </a:rPr>
              <a:t>××××××××××××××××</a:t>
            </a:r>
          </a:p>
          <a:p>
            <a:pPr>
              <a:spcBef>
                <a:spcPct val="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年△△月△△日</a:t>
            </a:r>
          </a:p>
          <a:p>
            <a:pPr>
              <a:spcBef>
                <a:spcPct val="0"/>
              </a:spcBef>
              <a:buNone/>
            </a:pPr>
            <a:r>
              <a:rPr lang="ja-JP" altLang="en-US" sz="1200" dirty="0">
                <a:latin typeface="Meiryo UI" panose="020B0604030504040204" pitchFamily="50" charset="-128"/>
                <a:ea typeface="Meiryo UI" panose="020B0604030504040204" pitchFamily="50" charset="-128"/>
              </a:rPr>
              <a:t>関西電力送配電株式会社</a:t>
            </a:r>
          </a:p>
          <a:p>
            <a:pPr>
              <a:spcBef>
                <a:spcPct val="0"/>
              </a:spcBef>
              <a:buNone/>
            </a:pPr>
            <a:endParaRPr lang="ja-JP" altLang="en-US"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△△△△年△△月○○日</a:t>
            </a:r>
            <a:r>
              <a:rPr lang="en-US" altLang="ja-JP" sz="1200" dirty="0">
                <a:latin typeface="Meiryo UI" panose="020B0604030504040204" pitchFamily="50" charset="-128"/>
                <a:ea typeface="Meiryo UI" panose="020B0604030504040204" pitchFamily="50" charset="-128"/>
              </a:rPr>
              <a:t>08</a:t>
            </a:r>
            <a:r>
              <a:rPr lang="ja-JP" altLang="en-US" sz="1200" dirty="0">
                <a:latin typeface="Meiryo UI" panose="020B0604030504040204" pitchFamily="50" charset="-128"/>
                <a:ea typeface="Meiryo UI" panose="020B0604030504040204" pitchFamily="50" charset="-128"/>
              </a:rPr>
              <a:t>時</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分 から  △△△△年△△月△△日</a:t>
            </a:r>
            <a:r>
              <a:rPr lang="en-US" altLang="ja-JP" sz="1200" dirty="0">
                <a:latin typeface="Meiryo UI" panose="020B0604030504040204" pitchFamily="50" charset="-128"/>
                <a:ea typeface="Meiryo UI" panose="020B0604030504040204" pitchFamily="50" charset="-128"/>
              </a:rPr>
              <a:t>08</a:t>
            </a:r>
            <a:r>
              <a:rPr lang="ja-JP" altLang="en-US" sz="1200" dirty="0">
                <a:latin typeface="Meiryo UI" panose="020B0604030504040204" pitchFamily="50" charset="-128"/>
                <a:ea typeface="Meiryo UI" panose="020B0604030504040204" pitchFamily="50" charset="-128"/>
              </a:rPr>
              <a:t>時</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分</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のダイジェスト情報を送信します。</a:t>
            </a:r>
          </a:p>
          <a:p>
            <a:pPr>
              <a:spcBef>
                <a:spcPct val="0"/>
              </a:spcBef>
              <a:buNone/>
            </a:pPr>
            <a:r>
              <a:rPr lang="ja-JP" altLang="en-US" sz="1200" dirty="0">
                <a:latin typeface="Meiryo UI" panose="020B0604030504040204" pitchFamily="50" charset="-128"/>
                <a:ea typeface="Meiryo UI" panose="020B0604030504040204" pitchFamily="50" charset="-128"/>
              </a:rPr>
              <a:t>下記の瞬時電圧低下および停電が発生しました。</a:t>
            </a:r>
          </a:p>
          <a:p>
            <a:pPr>
              <a:spcBef>
                <a:spcPct val="0"/>
              </a:spcBef>
              <a:buNone/>
            </a:pPr>
            <a:r>
              <a:rPr lang="ja-JP" altLang="en-US" sz="1200" dirty="0">
                <a:latin typeface="Meiryo UI" panose="020B0604030504040204" pitchFamily="50" charset="-128"/>
                <a:ea typeface="Meiryo UI" panose="020B0604030504040204" pitchFamily="50" charset="-128"/>
              </a:rPr>
              <a:t>ご迷惑をおかけしまして、大変申し訳ございません。</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記</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＜発生日時＞</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△△△△年△△月○○日　〇〇時○○分頃</a:t>
            </a:r>
          </a:p>
          <a:p>
            <a:pPr>
              <a:spcBef>
                <a:spcPct val="0"/>
              </a:spcBef>
              <a:buNone/>
            </a:pPr>
            <a:r>
              <a:rPr lang="ja-JP" altLang="en-US" sz="1200" dirty="0">
                <a:latin typeface="Meiryo UI" panose="020B0604030504040204" pitchFamily="50" charset="-128"/>
                <a:ea typeface="Meiryo UI" panose="020B0604030504040204" pitchFamily="50" charset="-128"/>
              </a:rPr>
              <a:t>＜瞬時電圧低下件数＞</a:t>
            </a:r>
          </a:p>
          <a:p>
            <a:pPr>
              <a:spcBef>
                <a:spcPct val="0"/>
              </a:spcBef>
              <a:buNone/>
            </a:pPr>
            <a:r>
              <a:rPr lang="ja-JP" altLang="en-US" sz="1200" dirty="0">
                <a:latin typeface="Meiryo UI" panose="020B0604030504040204" pitchFamily="50" charset="-128"/>
                <a:ea typeface="Meiryo UI" panose="020B0604030504040204" pitchFamily="50" charset="-128"/>
              </a:rPr>
              <a:t>　●●件</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＜停電件数＞</a:t>
            </a:r>
          </a:p>
          <a:p>
            <a:pPr>
              <a:spcBef>
                <a:spcPct val="0"/>
              </a:spcBef>
              <a:buNone/>
            </a:pPr>
            <a:r>
              <a:rPr lang="ja-JP" altLang="en-US" sz="1200" dirty="0">
                <a:latin typeface="Meiryo UI" panose="020B0604030504040204" pitchFamily="50" charset="-128"/>
                <a:ea typeface="Meiryo UI" panose="020B0604030504040204" pitchFamily="50" charset="-128"/>
              </a:rPr>
              <a:t>　●●件</a:t>
            </a: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以上</a:t>
            </a:r>
            <a:endParaRPr lang="en-US" altLang="ja-JP" sz="1200" dirty="0">
              <a:latin typeface="Meiryo UI" panose="020B0604030504040204" pitchFamily="50" charset="-128"/>
              <a:ea typeface="Meiryo UI" panose="020B0604030504040204" pitchFamily="50" charset="-128"/>
            </a:endParaRPr>
          </a:p>
          <a:p>
            <a:pPr>
              <a:spcBef>
                <a:spcPct val="0"/>
              </a:spcBef>
              <a:buNone/>
            </a:pP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なお、記載内容は速報情報のため、変更する場合があります。</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最新情報は</a:t>
            </a:r>
            <a:r>
              <a:rPr lang="en-US" altLang="ja-JP" sz="1200" dirty="0">
                <a:latin typeface="Meiryo UI" panose="020B0604030504040204" pitchFamily="50" charset="-128"/>
                <a:ea typeface="Meiryo UI" panose="020B0604030504040204" pitchFamily="50" charset="-128"/>
              </a:rPr>
              <a:t>HP</a:t>
            </a:r>
            <a:r>
              <a:rPr lang="ja-JP" altLang="en-US" sz="1200" dirty="0" err="1">
                <a:latin typeface="Meiryo UI" panose="020B0604030504040204" pitchFamily="50" charset="-128"/>
                <a:ea typeface="Meiryo UI" panose="020B0604030504040204" pitchFamily="50" charset="-128"/>
              </a:rPr>
              <a:t>にて</a:t>
            </a:r>
            <a:r>
              <a:rPr lang="ja-JP" altLang="en-US" sz="1200" dirty="0">
                <a:latin typeface="Meiryo UI" panose="020B0604030504040204" pitchFamily="50" charset="-128"/>
                <a:ea typeface="Meiryo UI" panose="020B0604030504040204" pitchFamily="50" charset="-128"/>
              </a:rPr>
              <a:t>ご確認ください。</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の更新には時間がかかる場合があります。</a:t>
            </a:r>
            <a:endParaRPr lang="en-US" altLang="ja-JP" sz="1200" dirty="0">
              <a:latin typeface="Meiryo UI" panose="020B0604030504040204" pitchFamily="50" charset="-128"/>
              <a:ea typeface="Meiryo UI" panose="020B0604030504040204" pitchFamily="50" charset="-128"/>
            </a:endParaRPr>
          </a:p>
          <a:p>
            <a:pPr>
              <a:spcBef>
                <a:spcPct val="0"/>
              </a:spcBef>
              <a:buNone/>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rPr>
              <a:t>掲載＞</a:t>
            </a:r>
            <a:endParaRPr lang="en-US" altLang="ja-JP" sz="1200" dirty="0">
              <a:latin typeface="Meiryo UI" panose="020B0604030504040204" pitchFamily="50" charset="-128"/>
              <a:ea typeface="Meiryo UI" panose="020B0604030504040204" pitchFamily="50" charset="-128"/>
            </a:endParaRPr>
          </a:p>
          <a:p>
            <a:pPr>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利用規約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&lt;HP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リンク先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p>
          <a:p>
            <a:pPr eaLnBrk="1" hangingPunct="1">
              <a:spcBef>
                <a:spcPct val="50000"/>
              </a:spcBef>
              <a:buFontTx/>
              <a:buNone/>
            </a:pPr>
            <a:endParaRPr lang="ja-JP" altLang="en-US" sz="1200" b="1" dirty="0">
              <a:latin typeface="Meiryo UI" panose="020B0604030504040204" pitchFamily="50" charset="-128"/>
              <a:ea typeface="Meiryo UI" panose="020B0604030504040204" pitchFamily="50" charset="-128"/>
            </a:endParaRPr>
          </a:p>
        </p:txBody>
      </p:sp>
      <p:sp>
        <p:nvSpPr>
          <p:cNvPr id="6" name="Rectangle 44"/>
          <p:cNvSpPr>
            <a:spLocks noChangeArrowheads="1"/>
          </p:cNvSpPr>
          <p:nvPr/>
        </p:nvSpPr>
        <p:spPr bwMode="auto">
          <a:xfrm>
            <a:off x="5891211" y="4341806"/>
            <a:ext cx="3179115" cy="175432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wrap="square" lIns="0" tIns="0" rIns="0" bIns="0">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spcBef>
                <a:spcPct val="0"/>
              </a:spcBef>
            </a:pPr>
            <a:r>
              <a:rPr lang="ja-JP" altLang="en-US" sz="1800" dirty="0">
                <a:latin typeface="Meiryo UI" panose="020B0604030504040204" pitchFamily="50" charset="-128"/>
                <a:ea typeface="Meiryo UI" panose="020B0604030504040204" pitchFamily="50" charset="-128"/>
              </a:rPr>
              <a:t>前日</a:t>
            </a:r>
            <a:r>
              <a:rPr lang="en-US" altLang="ja-JP" sz="1800" dirty="0">
                <a:latin typeface="Meiryo UI" panose="020B0604030504040204" pitchFamily="50" charset="-128"/>
                <a:ea typeface="Meiryo UI" panose="020B0604030504040204" pitchFamily="50" charset="-128"/>
              </a:rPr>
              <a:t>8</a:t>
            </a:r>
            <a:r>
              <a:rPr lang="ja-JP" altLang="en-US" sz="1800" dirty="0">
                <a:latin typeface="Meiryo UI" panose="020B0604030504040204" pitchFamily="50" charset="-128"/>
                <a:ea typeface="Meiryo UI" panose="020B0604030504040204" pitchFamily="50" charset="-128"/>
              </a:rPr>
              <a:t>時</a:t>
            </a:r>
            <a:r>
              <a:rPr lang="en-US" altLang="ja-JP" sz="1800" dirty="0">
                <a:latin typeface="Meiryo UI" panose="020B0604030504040204" pitchFamily="50" charset="-128"/>
                <a:ea typeface="Meiryo UI" panose="020B0604030504040204" pitchFamily="50" charset="-128"/>
              </a:rPr>
              <a:t>30</a:t>
            </a:r>
            <a:r>
              <a:rPr lang="ja-JP" altLang="en-US" sz="1800" dirty="0">
                <a:latin typeface="Meiryo UI" panose="020B0604030504040204" pitchFamily="50" charset="-128"/>
                <a:ea typeface="Meiryo UI" panose="020B0604030504040204" pitchFamily="50" charset="-128"/>
              </a:rPr>
              <a:t>分から当日</a:t>
            </a:r>
            <a:r>
              <a:rPr lang="en-US" altLang="ja-JP" sz="1800" dirty="0">
                <a:latin typeface="Meiryo UI" panose="020B0604030504040204" pitchFamily="50" charset="-128"/>
                <a:ea typeface="Meiryo UI" panose="020B0604030504040204" pitchFamily="50" charset="-128"/>
              </a:rPr>
              <a:t>8</a:t>
            </a:r>
            <a:r>
              <a:rPr lang="ja-JP" altLang="en-US" sz="1800" dirty="0">
                <a:latin typeface="Meiryo UI" panose="020B0604030504040204" pitchFamily="50" charset="-128"/>
                <a:ea typeface="Meiryo UI" panose="020B0604030504040204" pitchFamily="50" charset="-128"/>
              </a:rPr>
              <a:t>時</a:t>
            </a:r>
            <a:r>
              <a:rPr lang="en-US" altLang="ja-JP" sz="1800" dirty="0">
                <a:latin typeface="Meiryo UI" panose="020B0604030504040204" pitchFamily="50" charset="-128"/>
                <a:ea typeface="Meiryo UI" panose="020B0604030504040204" pitchFamily="50" charset="-128"/>
              </a:rPr>
              <a:t>30</a:t>
            </a:r>
            <a:r>
              <a:rPr lang="ja-JP" altLang="en-US" sz="1800" dirty="0">
                <a:latin typeface="Meiryo UI" panose="020B0604030504040204" pitchFamily="50" charset="-128"/>
                <a:ea typeface="Meiryo UI" panose="020B0604030504040204" pitchFamily="50" charset="-128"/>
              </a:rPr>
              <a:t>分までの停電および瞬時電圧低下を</a:t>
            </a:r>
            <a:endParaRPr lang="en-US" altLang="ja-JP" sz="1800" dirty="0">
              <a:latin typeface="Meiryo UI" panose="020B0604030504040204" pitchFamily="50" charset="-128"/>
              <a:ea typeface="Meiryo UI" panose="020B0604030504040204" pitchFamily="50" charset="-128"/>
            </a:endParaRPr>
          </a:p>
          <a:p>
            <a:pPr algn="l">
              <a:spcBef>
                <a:spcPct val="0"/>
              </a:spcBef>
            </a:pPr>
            <a:r>
              <a:rPr lang="ja-JP" altLang="en-US" sz="1800" dirty="0">
                <a:latin typeface="Meiryo UI" panose="020B0604030504040204" pitchFamily="50" charset="-128"/>
                <a:ea typeface="Meiryo UI" panose="020B0604030504040204" pitchFamily="50" charset="-128"/>
              </a:rPr>
              <a:t>集約し、</a:t>
            </a:r>
            <a:r>
              <a:rPr lang="en-US" altLang="ja-JP" sz="1800" dirty="0">
                <a:latin typeface="Meiryo UI" panose="020B0604030504040204" pitchFamily="50" charset="-128"/>
                <a:ea typeface="Meiryo UI" panose="020B0604030504040204" pitchFamily="50" charset="-128"/>
              </a:rPr>
              <a:t>8</a:t>
            </a:r>
            <a:r>
              <a:rPr lang="ja-JP" altLang="en-US" sz="1800" dirty="0">
                <a:latin typeface="Meiryo UI" panose="020B0604030504040204" pitchFamily="50" charset="-128"/>
                <a:ea typeface="Meiryo UI" panose="020B0604030504040204" pitchFamily="50" charset="-128"/>
              </a:rPr>
              <a:t>時</a:t>
            </a:r>
            <a:r>
              <a:rPr lang="en-US" altLang="ja-JP" sz="1800" dirty="0">
                <a:latin typeface="Meiryo UI" panose="020B0604030504040204" pitchFamily="50" charset="-128"/>
                <a:ea typeface="Meiryo UI" panose="020B0604030504040204" pitchFamily="50" charset="-128"/>
              </a:rPr>
              <a:t>30</a:t>
            </a:r>
            <a:r>
              <a:rPr lang="ja-JP" altLang="en-US" sz="1800" dirty="0">
                <a:latin typeface="Meiryo UI" panose="020B0604030504040204" pitchFamily="50" charset="-128"/>
                <a:ea typeface="Meiryo UI" panose="020B0604030504040204" pitchFamily="50" charset="-128"/>
              </a:rPr>
              <a:t>分頃に配信します。</a:t>
            </a:r>
            <a:endParaRPr lang="en-US" altLang="ja-JP" sz="1800" dirty="0">
              <a:latin typeface="Meiryo UI" panose="020B0604030504040204" pitchFamily="50" charset="-128"/>
              <a:ea typeface="Meiryo UI" panose="020B0604030504040204" pitchFamily="50" charset="-128"/>
            </a:endParaRPr>
          </a:p>
          <a:p>
            <a:pPr algn="l">
              <a:spcBef>
                <a:spcPct val="0"/>
              </a:spcBef>
            </a:pPr>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・平日、休日・夜間にかかわらず、</a:t>
            </a:r>
            <a:endParaRPr lang="en-US" altLang="ja-JP" sz="1600" dirty="0">
              <a:latin typeface="Meiryo UI" panose="020B0604030504040204" pitchFamily="50" charset="-128"/>
              <a:ea typeface="Meiryo UI" panose="020B0604030504040204" pitchFamily="50" charset="-128"/>
            </a:endParaRPr>
          </a:p>
          <a:p>
            <a:pPr algn="l">
              <a:spcBef>
                <a:spcPct val="0"/>
              </a:spcBef>
            </a:pPr>
            <a:r>
              <a:rPr lang="ja-JP" altLang="en-US" sz="1600" dirty="0">
                <a:latin typeface="Meiryo UI" panose="020B0604030504040204" pitchFamily="50" charset="-128"/>
                <a:ea typeface="Meiryo UI" panose="020B0604030504040204" pitchFamily="50" charset="-128"/>
              </a:rPr>
              <a:t>停電および瞬時電圧低下が発生した場合に、発生件数のみ配信します。</a:t>
            </a:r>
          </a:p>
        </p:txBody>
      </p:sp>
      <p:sp>
        <p:nvSpPr>
          <p:cNvPr id="7" name="Rectangle 3"/>
          <p:cNvSpPr>
            <a:spLocks noChangeArrowheads="1"/>
          </p:cNvSpPr>
          <p:nvPr/>
        </p:nvSpPr>
        <p:spPr bwMode="auto">
          <a:xfrm>
            <a:off x="468313" y="221215"/>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停電情報提供サービスの配信内容（ダイジェスト報）</a:t>
            </a:r>
          </a:p>
        </p:txBody>
      </p:sp>
      <p:sp>
        <p:nvSpPr>
          <p:cNvPr id="10" name="Rectangle 147">
            <a:extLst>
              <a:ext uri="{FF2B5EF4-FFF2-40B4-BE49-F238E27FC236}">
                <a16:creationId xmlns:a16="http://schemas.microsoft.com/office/drawing/2014/main" xmlns="" id="{3241E752-E33C-FA02-E414-F3A1C316DAC6}"/>
              </a:ext>
            </a:extLst>
          </p:cNvPr>
          <p:cNvSpPr>
            <a:spLocks noChangeArrowheads="1"/>
          </p:cNvSpPr>
          <p:nvPr/>
        </p:nvSpPr>
        <p:spPr bwMode="auto">
          <a:xfrm>
            <a:off x="219088" y="645420"/>
            <a:ext cx="579581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小売電気事業者さま向け、特別高圧お客さま向け</a:t>
            </a:r>
          </a:p>
        </p:txBody>
      </p:sp>
    </p:spTree>
    <p:extLst>
      <p:ext uri="{BB962C8B-B14F-4D97-AF65-F5344CB8AC3E}">
        <p14:creationId xmlns:p14="http://schemas.microsoft.com/office/powerpoint/2010/main" val="4045067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460238" y="224458"/>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その他の停電情報配信サービスについて</a:t>
            </a:r>
          </a:p>
        </p:txBody>
      </p:sp>
      <p:sp>
        <p:nvSpPr>
          <p:cNvPr id="3" name="正方形/長方形 2"/>
          <p:cNvSpPr/>
          <p:nvPr/>
        </p:nvSpPr>
        <p:spPr>
          <a:xfrm>
            <a:off x="247444" y="6094855"/>
            <a:ext cx="5880043" cy="646331"/>
          </a:xfrm>
          <a:prstGeom prst="rect">
            <a:avLst/>
          </a:prstGeom>
          <a:solidFill>
            <a:schemeClr val="bg1"/>
          </a:solidFill>
        </p:spPr>
        <p:txBody>
          <a:bodyPr wrap="square">
            <a:spAutoFit/>
          </a:bodyPr>
          <a:lstStyle/>
          <a:p>
            <a:r>
              <a:rPr lang="ja-JP" altLang="en-US" dirty="0">
                <a:latin typeface="Meiryo UI" panose="020B0604030504040204" pitchFamily="50" charset="-128"/>
                <a:ea typeface="Meiryo UI" panose="020B0604030504040204" pitchFamily="50" charset="-128"/>
              </a:rPr>
              <a:t>▼詳細はこちら（関西電力送配電</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hlinkClick r:id="rId2"/>
              </a:rPr>
              <a:t>https://www.kansai-td.co.jp/others/teiden-appli/</a:t>
            </a:r>
            <a:endParaRPr lang="ja-JP" altLang="en-US" dirty="0">
              <a:latin typeface="Meiryo UI" panose="020B0604030504040204" pitchFamily="50" charset="-128"/>
              <a:ea typeface="Meiryo UI" panose="020B0604030504040204" pitchFamily="50" charset="-128"/>
            </a:endParaRPr>
          </a:p>
        </p:txBody>
      </p:sp>
      <p:sp>
        <p:nvSpPr>
          <p:cNvPr id="9" name="AutoShape 13"/>
          <p:cNvSpPr>
            <a:spLocks noChangeArrowheads="1"/>
          </p:cNvSpPr>
          <p:nvPr/>
        </p:nvSpPr>
        <p:spPr bwMode="auto">
          <a:xfrm>
            <a:off x="179389" y="663434"/>
            <a:ext cx="4341812" cy="36036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r>
              <a:rPr lang="ja-JP" altLang="en-US" sz="2000" b="1" dirty="0">
                <a:latin typeface="Meiryo UI" panose="020B0604030504040204" pitchFamily="50" charset="-128"/>
                <a:ea typeface="Meiryo UI" panose="020B0604030504040204" pitchFamily="50" charset="-128"/>
              </a:rPr>
              <a:t>　① 関西停電情報アプリ（推奨）</a:t>
            </a:r>
          </a:p>
        </p:txBody>
      </p:sp>
      <p:sp>
        <p:nvSpPr>
          <p:cNvPr id="10" name="Rectangle 14"/>
          <p:cNvSpPr>
            <a:spLocks noChangeArrowheads="1"/>
          </p:cNvSpPr>
          <p:nvPr/>
        </p:nvSpPr>
        <p:spPr bwMode="auto">
          <a:xfrm>
            <a:off x="431529" y="991507"/>
            <a:ext cx="7202313" cy="71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lnSpc>
                <a:spcPct val="120000"/>
              </a:lnSpc>
              <a:defRPr/>
            </a:pPr>
            <a:r>
              <a:rPr lang="ja-JP" altLang="en-US" sz="1800" b="1" dirty="0">
                <a:solidFill>
                  <a:schemeClr val="tx1"/>
                </a:solidFill>
                <a:latin typeface="Meiryo UI" panose="020B0604030504040204" pitchFamily="50" charset="-128"/>
                <a:ea typeface="Meiryo UI" panose="020B0604030504040204" pitchFamily="50" charset="-128"/>
              </a:rPr>
              <a:t>当社では、スマートフォン向けに、設定された地域の停電情報を</a:t>
            </a:r>
            <a:endParaRPr lang="en-US" altLang="ja-JP" sz="1800" b="1" dirty="0">
              <a:solidFill>
                <a:schemeClr val="tx1"/>
              </a:solidFill>
              <a:latin typeface="Meiryo UI" panose="020B0604030504040204" pitchFamily="50" charset="-128"/>
              <a:ea typeface="Meiryo UI" panose="020B0604030504040204" pitchFamily="50" charset="-128"/>
            </a:endParaRPr>
          </a:p>
          <a:p>
            <a:pPr algn="l" eaLnBrk="1" hangingPunct="1">
              <a:lnSpc>
                <a:spcPct val="120000"/>
              </a:lnSpc>
              <a:defRPr/>
            </a:pPr>
            <a:r>
              <a:rPr lang="ja-JP" altLang="en-US" sz="1800" b="1" dirty="0">
                <a:solidFill>
                  <a:schemeClr val="tx1"/>
                </a:solidFill>
                <a:latin typeface="Meiryo UI" panose="020B0604030504040204" pitchFamily="50" charset="-128"/>
                <a:ea typeface="Meiryo UI" panose="020B0604030504040204" pitchFamily="50" charset="-128"/>
              </a:rPr>
              <a:t>プッシュ通知にてお知らせするサービスを提供しております。</a:t>
            </a:r>
            <a:endParaRPr lang="en-US" altLang="ja-JP" sz="1800" b="1" dirty="0">
              <a:solidFill>
                <a:schemeClr val="tx1"/>
              </a:solidFill>
              <a:latin typeface="Meiryo UI" panose="020B0604030504040204" pitchFamily="50" charset="-128"/>
              <a:ea typeface="Meiryo UI" panose="020B0604030504040204" pitchFamily="50" charset="-128"/>
            </a:endParaRPr>
          </a:p>
        </p:txBody>
      </p:sp>
      <p:pic>
        <p:nvPicPr>
          <p:cNvPr id="14" name="図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51266" y="116924"/>
            <a:ext cx="2005791" cy="357096"/>
          </a:xfrm>
          <a:prstGeom prst="rect">
            <a:avLst/>
          </a:prstGeom>
        </p:spPr>
      </p:pic>
      <p:pic>
        <p:nvPicPr>
          <p:cNvPr id="15" name="図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74347" y="78152"/>
            <a:ext cx="417592" cy="417592"/>
          </a:xfrm>
          <a:prstGeom prst="rect">
            <a:avLst/>
          </a:prstGeom>
        </p:spPr>
      </p:pic>
      <p:pic>
        <p:nvPicPr>
          <p:cNvPr id="5" name="図 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261678" y="3821085"/>
            <a:ext cx="559782" cy="583195"/>
          </a:xfrm>
          <a:prstGeom prst="ellipse">
            <a:avLst/>
          </a:prstGeom>
        </p:spPr>
      </p:pic>
      <p:pic>
        <p:nvPicPr>
          <p:cNvPr id="20" name="図 19"/>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86273" y="1811139"/>
            <a:ext cx="510593" cy="535832"/>
          </a:xfrm>
          <a:prstGeom prst="rect">
            <a:avLst/>
          </a:prstGeom>
        </p:spPr>
      </p:pic>
      <p:sp>
        <p:nvSpPr>
          <p:cNvPr id="22" name="Rectangle 14"/>
          <p:cNvSpPr>
            <a:spLocks noChangeArrowheads="1"/>
          </p:cNvSpPr>
          <p:nvPr/>
        </p:nvSpPr>
        <p:spPr bwMode="auto">
          <a:xfrm>
            <a:off x="852212" y="1824361"/>
            <a:ext cx="7892147" cy="941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アプリのダウンロード後に登録地域の設定</a:t>
            </a:r>
            <a:endParaRPr lang="en-US" altLang="ja-JP" sz="1600" b="1" dirty="0">
              <a:solidFill>
                <a:schemeClr val="tx1"/>
              </a:solidFill>
              <a:latin typeface="Meiryo UI" panose="020B0604030504040204" pitchFamily="50" charset="-128"/>
              <a:ea typeface="Meiryo UI" panose="020B0604030504040204" pitchFamily="50" charset="-128"/>
            </a:endParaRPr>
          </a:p>
          <a:p>
            <a:pPr algn="l" eaLnBrk="1" hangingPunct="1">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プッシュ通知を受け取る地域を最大</a:t>
            </a:r>
            <a:r>
              <a:rPr lang="en-US" altLang="ja-JP" sz="1400" dirty="0">
                <a:solidFill>
                  <a:schemeClr val="tx1"/>
                </a:solidFill>
                <a:latin typeface="Meiryo UI" panose="020B0604030504040204" pitchFamily="50" charset="-128"/>
                <a:ea typeface="Meiryo UI" panose="020B0604030504040204" pitchFamily="50" charset="-128"/>
              </a:rPr>
              <a:t>10</a:t>
            </a:r>
            <a:r>
              <a:rPr lang="ja-JP" altLang="en-US" sz="1400" dirty="0">
                <a:solidFill>
                  <a:schemeClr val="tx1"/>
                </a:solidFill>
                <a:latin typeface="Meiryo UI" panose="020B0604030504040204" pitchFamily="50" charset="-128"/>
                <a:ea typeface="Meiryo UI" panose="020B0604030504040204" pitchFamily="50" charset="-128"/>
              </a:rPr>
              <a:t>地域まで登録できます。自宅や</a:t>
            </a:r>
            <a:endParaRPr lang="en-US" altLang="ja-JP" sz="1400" dirty="0">
              <a:solidFill>
                <a:schemeClr val="tx1"/>
              </a:solidFill>
              <a:latin typeface="Meiryo UI" panose="020B0604030504040204" pitchFamily="50" charset="-128"/>
              <a:ea typeface="Meiryo UI" panose="020B0604030504040204" pitchFamily="50" charset="-128"/>
            </a:endParaRPr>
          </a:p>
          <a:p>
            <a:pPr algn="l" eaLnBrk="1" hangingPunct="1">
              <a:lnSpc>
                <a:spcPct val="120000"/>
              </a:lnSpc>
              <a:defRPr/>
            </a:pPr>
            <a:r>
              <a:rPr lang="ja-JP" altLang="en-US" sz="1400" dirty="0">
                <a:solidFill>
                  <a:schemeClr val="tx1"/>
                </a:solidFill>
                <a:latin typeface="Meiryo UI" panose="020B0604030504040204" pitchFamily="50" charset="-128"/>
                <a:ea typeface="Meiryo UI" panose="020B0604030504040204" pitchFamily="50" charset="-128"/>
              </a:rPr>
              <a:t>　離れて暮らす大切な方の住所を設定しておくと、停電の発生情報などをお届けします。</a:t>
            </a:r>
            <a:endParaRPr lang="en-US" altLang="ja-JP" sz="1400" dirty="0">
              <a:solidFill>
                <a:schemeClr val="tx1"/>
              </a:solidFill>
              <a:latin typeface="Meiryo UI" panose="020B0604030504040204" pitchFamily="50" charset="-128"/>
              <a:ea typeface="Meiryo UI" panose="020B0604030504040204" pitchFamily="50" charset="-128"/>
            </a:endParaRPr>
          </a:p>
        </p:txBody>
      </p:sp>
      <p:pic>
        <p:nvPicPr>
          <p:cNvPr id="23" name="図 22"/>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47444" y="2794778"/>
            <a:ext cx="588250" cy="594841"/>
          </a:xfrm>
          <a:prstGeom prst="rect">
            <a:avLst/>
          </a:prstGeom>
        </p:spPr>
      </p:pic>
      <p:pic>
        <p:nvPicPr>
          <p:cNvPr id="25" name="図 24"/>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260054" y="5010492"/>
            <a:ext cx="592157" cy="624532"/>
          </a:xfrm>
          <a:prstGeom prst="ellipse">
            <a:avLst/>
          </a:prstGeom>
        </p:spPr>
      </p:pic>
      <p:sp>
        <p:nvSpPr>
          <p:cNvPr id="26" name="Rectangle 14"/>
          <p:cNvSpPr>
            <a:spLocks noChangeArrowheads="1"/>
          </p:cNvSpPr>
          <p:nvPr/>
        </p:nvSpPr>
        <p:spPr bwMode="auto">
          <a:xfrm>
            <a:off x="852213" y="2819736"/>
            <a:ext cx="8329888" cy="941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プッシュ通知でお知らせ　</a:t>
            </a:r>
            <a:endParaRPr lang="en-US" altLang="ja-JP" sz="1600" b="1"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事前に登録した地域で停電が発生または復旧した場合や、当社からお知らせがある場合に、プッシュ通知で</a:t>
            </a:r>
            <a:endParaRPr lang="en-US" altLang="ja-JP" sz="1400"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400" dirty="0">
                <a:solidFill>
                  <a:schemeClr val="tx1"/>
                </a:solidFill>
                <a:latin typeface="Meiryo UI" panose="020B0604030504040204" pitchFamily="50" charset="-128"/>
                <a:ea typeface="Meiryo UI" panose="020B0604030504040204" pitchFamily="50" charset="-128"/>
              </a:rPr>
              <a:t>　お知らせします。瞬時電圧低下や短時間の停電も通知できるようになりました。</a:t>
            </a:r>
          </a:p>
        </p:txBody>
      </p:sp>
      <p:sp>
        <p:nvSpPr>
          <p:cNvPr id="27" name="Rectangle 14"/>
          <p:cNvSpPr>
            <a:spLocks noChangeArrowheads="1"/>
          </p:cNvSpPr>
          <p:nvPr/>
        </p:nvSpPr>
        <p:spPr bwMode="auto">
          <a:xfrm>
            <a:off x="852212" y="3795900"/>
            <a:ext cx="832988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全域停電情報の表示</a:t>
            </a:r>
            <a:endParaRPr lang="en-US" altLang="ja-JP" sz="1600" b="1"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関西エリアの全域の停電軒数が一目で確認できます。</a:t>
            </a:r>
          </a:p>
          <a:p>
            <a:pPr algn="l">
              <a:lnSpc>
                <a:spcPct val="120000"/>
              </a:lnSpc>
              <a:defRPr/>
            </a:pPr>
            <a:r>
              <a:rPr lang="ja-JP" altLang="en-US" sz="1400" dirty="0">
                <a:solidFill>
                  <a:schemeClr val="tx1"/>
                </a:solidFill>
                <a:latin typeface="Meiryo UI" panose="020B0604030504040204" pitchFamily="50" charset="-128"/>
                <a:ea typeface="Meiryo UI" panose="020B0604030504040204" pitchFamily="50" charset="-128"/>
              </a:rPr>
              <a:t>　停電情報は府県、市区町村、地区ごとにご覧いただくことができ、地区まで絞り込むと、</a:t>
            </a:r>
            <a:endParaRPr lang="en-US" altLang="ja-JP" sz="1400"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400" dirty="0">
                <a:solidFill>
                  <a:schemeClr val="tx1"/>
                </a:solidFill>
                <a:latin typeface="Meiryo UI" panose="020B0604030504040204" pitchFamily="50" charset="-128"/>
                <a:ea typeface="Meiryo UI" panose="020B0604030504040204" pitchFamily="50" charset="-128"/>
              </a:rPr>
              <a:t>　復旧にむけた作業の進捗状況や復旧見込み時間など詳細が確認できます。</a:t>
            </a:r>
          </a:p>
        </p:txBody>
      </p:sp>
      <p:sp>
        <p:nvSpPr>
          <p:cNvPr id="28" name="Rectangle 14"/>
          <p:cNvSpPr>
            <a:spLocks noChangeArrowheads="1"/>
          </p:cNvSpPr>
          <p:nvPr/>
        </p:nvSpPr>
        <p:spPr bwMode="auto">
          <a:xfrm>
            <a:off x="875749" y="5023091"/>
            <a:ext cx="8048744" cy="941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チャットに簡単アクセス</a:t>
            </a:r>
            <a:endParaRPr lang="en-US" altLang="ja-JP" sz="1600" b="1"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ホームページのチャットサービスから、　アプリに掲載されていない停電のお問い合わせや</a:t>
            </a:r>
          </a:p>
          <a:p>
            <a:pPr algn="l">
              <a:lnSpc>
                <a:spcPct val="120000"/>
              </a:lnSpc>
              <a:defRPr/>
            </a:pPr>
            <a:r>
              <a:rPr lang="ja-JP" altLang="en-US" sz="1400" dirty="0">
                <a:solidFill>
                  <a:schemeClr val="tx1"/>
                </a:solidFill>
                <a:latin typeface="Meiryo UI" panose="020B0604030504040204" pitchFamily="50" charset="-128"/>
                <a:ea typeface="Meiryo UI" panose="020B0604030504040204" pitchFamily="50" charset="-128"/>
              </a:rPr>
              <a:t>　電気設備の異常に関するご連絡ができます。</a:t>
            </a:r>
          </a:p>
        </p:txBody>
      </p:sp>
      <p:pic>
        <p:nvPicPr>
          <p:cNvPr id="29" name="図 2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737982" y="3755461"/>
            <a:ext cx="1266392" cy="1867835"/>
          </a:xfrm>
          <a:prstGeom prst="rect">
            <a:avLst/>
          </a:prstGeom>
        </p:spPr>
      </p:pic>
      <p:pic>
        <p:nvPicPr>
          <p:cNvPr id="19" name="図 18"/>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497230" y="636792"/>
            <a:ext cx="1215241" cy="2423749"/>
          </a:xfrm>
          <a:prstGeom prst="rect">
            <a:avLst/>
          </a:prstGeom>
        </p:spPr>
      </p:pic>
      <p:pic>
        <p:nvPicPr>
          <p:cNvPr id="4" name="図 3">
            <a:extLst>
              <a:ext uri="{FF2B5EF4-FFF2-40B4-BE49-F238E27FC236}">
                <a16:creationId xmlns:a16="http://schemas.microsoft.com/office/drawing/2014/main" xmlns="" id="{401815A8-AC5B-507A-1EB3-C2A6876902D3}"/>
              </a:ext>
            </a:extLst>
          </p:cNvPr>
          <p:cNvPicPr>
            <a:picLocks noChangeAspect="1"/>
          </p:cNvPicPr>
          <p:nvPr/>
        </p:nvPicPr>
        <p:blipFill>
          <a:blip r:embed="rId11"/>
          <a:stretch>
            <a:fillRect/>
          </a:stretch>
        </p:blipFill>
        <p:spPr>
          <a:xfrm>
            <a:off x="6127487" y="5903370"/>
            <a:ext cx="2907032" cy="877907"/>
          </a:xfrm>
          <a:prstGeom prst="rect">
            <a:avLst/>
          </a:prstGeom>
        </p:spPr>
      </p:pic>
    </p:spTree>
    <p:extLst>
      <p:ext uri="{BB962C8B-B14F-4D97-AF65-F5344CB8AC3E}">
        <p14:creationId xmlns:p14="http://schemas.microsoft.com/office/powerpoint/2010/main" val="545748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460238" y="224458"/>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その他の停電情報配信サービスについて</a:t>
            </a:r>
          </a:p>
        </p:txBody>
      </p:sp>
      <p:sp>
        <p:nvSpPr>
          <p:cNvPr id="8" name="AutoShape 19"/>
          <p:cNvSpPr>
            <a:spLocks noChangeArrowheads="1"/>
          </p:cNvSpPr>
          <p:nvPr/>
        </p:nvSpPr>
        <p:spPr bwMode="auto">
          <a:xfrm>
            <a:off x="129960" y="858953"/>
            <a:ext cx="8828058" cy="36036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r>
              <a:rPr lang="ja-JP" altLang="en-US" sz="2000" b="1" dirty="0">
                <a:latin typeface="Meiryo UI" panose="020B0604030504040204" pitchFamily="50" charset="-128"/>
                <a:ea typeface="Meiryo UI" panose="020B0604030504040204" pitchFamily="50" charset="-128"/>
              </a:rPr>
              <a:t>② エリアメール配信サービス（メールまたはＦＡＸでのみ受信可能なお客さま向け）</a:t>
            </a:r>
          </a:p>
        </p:txBody>
      </p:sp>
      <p:sp>
        <p:nvSpPr>
          <p:cNvPr id="12" name="Rectangle 14"/>
          <p:cNvSpPr>
            <a:spLocks noChangeArrowheads="1"/>
          </p:cNvSpPr>
          <p:nvPr/>
        </p:nvSpPr>
        <p:spPr bwMode="auto">
          <a:xfrm>
            <a:off x="129960" y="1225035"/>
            <a:ext cx="8973980" cy="2016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p>
            <a:pPr>
              <a:lnSpc>
                <a:spcPct val="120000"/>
              </a:lnSpc>
            </a:pPr>
            <a:r>
              <a:rPr lang="ja-JP" altLang="en-US" dirty="0">
                <a:latin typeface="Meiryo UI" panose="020B0604030504040204" pitchFamily="50" charset="-128"/>
                <a:ea typeface="Meiryo UI" panose="020B0604030504040204" pitchFamily="50" charset="-128"/>
              </a:rPr>
              <a:t>関西停電情報アプリと同等の配信サービスをスマートフォン以外で受信を希望されるお客さまに、</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エリアメール配信サービスとしてサービス提供しております。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停電情報提供サービスをお申込みのお客さまは、申込みは必要なく、配信設定することで</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ご利用いただけます。</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dirty="0">
                <a:latin typeface="Meiryo UI" panose="020B0604030504040204" pitchFamily="50" charset="-128"/>
                <a:ea typeface="Meiryo UI" panose="020B0604030504040204" pitchFamily="50" charset="-128"/>
              </a:rPr>
              <a:t>サービス内容については、こちらの資料をご覧ください。</a:t>
            </a:r>
            <a:endParaRPr lang="en-US" altLang="ja-JP" dirty="0">
              <a:latin typeface="Meiryo UI" panose="020B0604030504040204" pitchFamily="50" charset="-128"/>
              <a:ea typeface="Meiryo UI" panose="020B0604030504040204" pitchFamily="50" charset="-128"/>
            </a:endParaRPr>
          </a:p>
          <a:p>
            <a:pPr>
              <a:lnSpc>
                <a:spcPct val="120000"/>
              </a:lnSpc>
            </a:pPr>
            <a:r>
              <a:rPr lang="ja-JP" altLang="en-US" sz="1400" dirty="0">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u="sng" dirty="0">
                <a:solidFill>
                  <a:srgbClr val="0000FF"/>
                </a:solidFill>
                <a:latin typeface="Meiryo UI" panose="020B0604030504040204" pitchFamily="50" charset="-128"/>
                <a:ea typeface="Meiryo UI" panose="020B0604030504040204" pitchFamily="50" charset="-128"/>
                <a:hlinkClick r:id="rId2"/>
              </a:rPr>
              <a:t>https://www.kansai-td.co.jp/application/consignment/pdf/areamail_02.pdf</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199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Rectangle 2"/>
          <p:cNvSpPr>
            <a:spLocks noChangeArrowheads="1"/>
          </p:cNvSpPr>
          <p:nvPr/>
        </p:nvSpPr>
        <p:spPr bwMode="auto">
          <a:xfrm>
            <a:off x="127000" y="1067541"/>
            <a:ext cx="8856133" cy="4666509"/>
          </a:xfrm>
          <a:prstGeom prst="rect">
            <a:avLst/>
          </a:prstGeom>
          <a:noFill/>
          <a:ln w="19050">
            <a:solidFill>
              <a:schemeClr val="tx1"/>
            </a:solidFill>
            <a:miter lim="800000"/>
            <a:headEnd/>
            <a:tailEnd/>
          </a:ln>
          <a:effec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cxnSp>
        <p:nvCxnSpPr>
          <p:cNvPr id="3" name="コネクタ: カギ線 2">
            <a:extLst>
              <a:ext uri="{FF2B5EF4-FFF2-40B4-BE49-F238E27FC236}">
                <a16:creationId xmlns:a16="http://schemas.microsoft.com/office/drawing/2014/main" xmlns="" id="{6DEDB13F-070F-0E52-C5D0-29D28572AED9}"/>
              </a:ext>
            </a:extLst>
          </p:cNvPr>
          <p:cNvCxnSpPr>
            <a:cxnSpLocks/>
            <a:stCxn id="349" idx="3"/>
            <a:endCxn id="524" idx="1"/>
          </p:cNvCxnSpPr>
          <p:nvPr/>
        </p:nvCxnSpPr>
        <p:spPr>
          <a:xfrm flipV="1">
            <a:off x="2124075" y="2696419"/>
            <a:ext cx="4153819" cy="1457362"/>
          </a:xfrm>
          <a:prstGeom prst="bentConnector3">
            <a:avLst/>
          </a:prstGeom>
          <a:ln w="571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71" name="Rectangle 13"/>
          <p:cNvSpPr>
            <a:spLocks noGrp="1" noChangeArrowheads="1"/>
          </p:cNvSpPr>
          <p:nvPr>
            <p:ph type="title"/>
          </p:nvPr>
        </p:nvSpPr>
        <p:spPr>
          <a:xfrm>
            <a:off x="550025" y="194935"/>
            <a:ext cx="7772400" cy="304800"/>
          </a:xfrm>
        </p:spPr>
        <p:txBody>
          <a:bodyPr>
            <a:noAutofit/>
          </a:bodyPr>
          <a:lstStyle/>
          <a:p>
            <a:pPr algn="l" eaLnBrk="1" hangingPunct="1"/>
            <a:r>
              <a:rPr lang="ja-JP" altLang="en-US" b="1" dirty="0">
                <a:latin typeface="Meiryo UI" panose="020B0604030504040204" pitchFamily="50" charset="-128"/>
                <a:ea typeface="Meiryo UI" panose="020B0604030504040204" pitchFamily="50" charset="-128"/>
              </a:rPr>
              <a:t>停電情報提供サービスの説明</a:t>
            </a:r>
          </a:p>
        </p:txBody>
      </p:sp>
      <p:grpSp>
        <p:nvGrpSpPr>
          <p:cNvPr id="173" name="Group 3"/>
          <p:cNvGrpSpPr>
            <a:grpSpLocks/>
          </p:cNvGrpSpPr>
          <p:nvPr/>
        </p:nvGrpSpPr>
        <p:grpSpPr bwMode="auto">
          <a:xfrm>
            <a:off x="323850" y="3789363"/>
            <a:ext cx="1800225" cy="1223962"/>
            <a:chOff x="202" y="1248"/>
            <a:chExt cx="2054" cy="1008"/>
          </a:xfrm>
          <a:effectLst/>
        </p:grpSpPr>
        <p:grpSp>
          <p:nvGrpSpPr>
            <p:cNvPr id="174" name="Group 4"/>
            <p:cNvGrpSpPr>
              <a:grpSpLocks/>
            </p:cNvGrpSpPr>
            <p:nvPr/>
          </p:nvGrpSpPr>
          <p:grpSpPr bwMode="auto">
            <a:xfrm>
              <a:off x="202" y="1248"/>
              <a:ext cx="2054" cy="594"/>
              <a:chOff x="2369" y="176"/>
              <a:chExt cx="4081" cy="1524"/>
            </a:xfrm>
          </p:grpSpPr>
          <p:pic>
            <p:nvPicPr>
              <p:cNvPr id="347" name="Picture 5" descr="J020-0042"/>
              <p:cNvPicPr>
                <a:picLocks noChangeAspect="1" noChangeArrowheads="1"/>
              </p:cNvPicPr>
              <p:nvPr/>
            </p:nvPicPr>
            <p:blipFill>
              <a:blip r:embed="rId2" cstate="screen">
                <a:lum bright="22000" contrast="-20000"/>
                <a:extLst>
                  <a:ext uri="{28A0092B-C50C-407E-A947-70E740481C1C}">
                    <a14:useLocalDpi xmlns:a14="http://schemas.microsoft.com/office/drawing/2010/main"/>
                  </a:ext>
                </a:extLst>
              </a:blip>
              <a:srcRect/>
              <a:stretch>
                <a:fillRect/>
              </a:stretch>
            </p:blipFill>
            <p:spPr bwMode="auto">
              <a:xfrm>
                <a:off x="3408" y="192"/>
                <a:ext cx="2002" cy="1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 name="Picture 6" descr="J020-0041"/>
              <p:cNvPicPr>
                <a:picLocks noChangeAspect="1" noChangeArrowheads="1"/>
              </p:cNvPicPr>
              <p:nvPr/>
            </p:nvPicPr>
            <p:blipFill>
              <a:blip r:embed="rId3" cstate="screen">
                <a:lum bright="22000" contrast="-20000"/>
                <a:extLst>
                  <a:ext uri="{28A0092B-C50C-407E-A947-70E740481C1C}">
                    <a14:useLocalDpi xmlns:a14="http://schemas.microsoft.com/office/drawing/2010/main"/>
                  </a:ext>
                </a:extLst>
              </a:blip>
              <a:srcRect/>
              <a:stretch>
                <a:fillRect/>
              </a:stretch>
            </p:blipFill>
            <p:spPr bwMode="auto">
              <a:xfrm>
                <a:off x="2369" y="176"/>
                <a:ext cx="1060" cy="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9" name="Picture 7" descr="J020-0043"/>
              <p:cNvPicPr>
                <a:picLocks noChangeAspect="1" noChangeArrowheads="1"/>
              </p:cNvPicPr>
              <p:nvPr/>
            </p:nvPicPr>
            <p:blipFill>
              <a:blip r:embed="rId4" cstate="screen">
                <a:lum bright="22000" contrast="-20000"/>
                <a:extLst>
                  <a:ext uri="{28A0092B-C50C-407E-A947-70E740481C1C}">
                    <a14:useLocalDpi xmlns:a14="http://schemas.microsoft.com/office/drawing/2010/main"/>
                  </a:ext>
                </a:extLst>
              </a:blip>
              <a:srcRect/>
              <a:stretch>
                <a:fillRect/>
              </a:stretch>
            </p:blipFill>
            <p:spPr bwMode="auto">
              <a:xfrm>
                <a:off x="5404" y="192"/>
                <a:ext cx="1046" cy="1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5" name="Group 8"/>
            <p:cNvGrpSpPr>
              <a:grpSpLocks/>
            </p:cNvGrpSpPr>
            <p:nvPr/>
          </p:nvGrpSpPr>
          <p:grpSpPr bwMode="auto">
            <a:xfrm>
              <a:off x="652" y="1762"/>
              <a:ext cx="1124" cy="494"/>
              <a:chOff x="2344" y="1570"/>
              <a:chExt cx="1124" cy="494"/>
            </a:xfrm>
          </p:grpSpPr>
          <p:pic>
            <p:nvPicPr>
              <p:cNvPr id="342" name="Picture 9" descr="J021-0010"/>
              <p:cNvPicPr>
                <a:picLocks noChangeAspect="1" noChangeArrowheads="1"/>
              </p:cNvPicPr>
              <p:nvPr/>
            </p:nvPicPr>
            <p:blipFill>
              <a:blip r:embed="rId5" cstate="screen">
                <a:lum bright="22000" contrast="-20000"/>
                <a:extLst>
                  <a:ext uri="{28A0092B-C50C-407E-A947-70E740481C1C}">
                    <a14:useLocalDpi xmlns:a14="http://schemas.microsoft.com/office/drawing/2010/main"/>
                  </a:ext>
                </a:extLst>
              </a:blip>
              <a:srcRect/>
              <a:stretch>
                <a:fillRect/>
              </a:stretch>
            </p:blipFill>
            <p:spPr bwMode="auto">
              <a:xfrm>
                <a:off x="2344" y="1570"/>
                <a:ext cx="596"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6" name="Picture 10" descr="J021-0010"/>
              <p:cNvPicPr>
                <a:picLocks noChangeAspect="1" noChangeArrowheads="1"/>
              </p:cNvPicPr>
              <p:nvPr/>
            </p:nvPicPr>
            <p:blipFill>
              <a:blip r:embed="rId5" cstate="screen">
                <a:lum bright="22000" contrast="-20000"/>
                <a:extLst>
                  <a:ext uri="{28A0092B-C50C-407E-A947-70E740481C1C}">
                    <a14:useLocalDpi xmlns:a14="http://schemas.microsoft.com/office/drawing/2010/main"/>
                  </a:ext>
                </a:extLst>
              </a:blip>
              <a:srcRect/>
              <a:stretch>
                <a:fillRect/>
              </a:stretch>
            </p:blipFill>
            <p:spPr bwMode="auto">
              <a:xfrm>
                <a:off x="2872" y="1570"/>
                <a:ext cx="596"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52" name="AutoShape 14"/>
          <p:cNvSpPr>
            <a:spLocks noChangeArrowheads="1"/>
          </p:cNvSpPr>
          <p:nvPr/>
        </p:nvSpPr>
        <p:spPr bwMode="auto">
          <a:xfrm>
            <a:off x="205775" y="631127"/>
            <a:ext cx="3003427" cy="337542"/>
          </a:xfrm>
          <a:prstGeom prst="roundRect">
            <a:avLst>
              <a:gd name="adj" fmla="val 164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停電情報配信イメージ</a:t>
            </a:r>
          </a:p>
        </p:txBody>
      </p:sp>
      <p:grpSp>
        <p:nvGrpSpPr>
          <p:cNvPr id="353" name="Group 15"/>
          <p:cNvGrpSpPr>
            <a:grpSpLocks/>
          </p:cNvGrpSpPr>
          <p:nvPr/>
        </p:nvGrpSpPr>
        <p:grpSpPr bwMode="auto">
          <a:xfrm>
            <a:off x="420406" y="1664917"/>
            <a:ext cx="1801701" cy="1206490"/>
            <a:chOff x="3866" y="1109"/>
            <a:chExt cx="1645" cy="1279"/>
          </a:xfrm>
          <a:effectLst/>
        </p:grpSpPr>
        <p:pic>
          <p:nvPicPr>
            <p:cNvPr id="358" name="Picture 23" descr="J010-0040"/>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784" y="1428"/>
              <a:ext cx="27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9" name="Picture 24" descr="鉄塔_01"/>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648" y="1109"/>
              <a:ext cx="159" cy="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0" name="Picture 25" descr="鉄塔_01"/>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66" y="1162"/>
              <a:ext cx="239"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1" name="Picture 26" descr="鉄塔_01"/>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3878" y="1207"/>
              <a:ext cx="372"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2" name="WordArt 27"/>
            <p:cNvSpPr>
              <a:spLocks noChangeArrowheads="1" noChangeShapeType="1" noTextEdit="1"/>
            </p:cNvSpPr>
            <p:nvPr/>
          </p:nvSpPr>
          <p:spPr bwMode="auto">
            <a:xfrm>
              <a:off x="3866" y="1304"/>
              <a:ext cx="1645" cy="3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1559604"/>
                </a:avLst>
              </a:prstTxWarp>
            </a:bodyPr>
            <a:lstStyle/>
            <a:p>
              <a:pPr algn="ctr"/>
              <a:r>
                <a:rPr lang="ja-JP" altLang="en-US" sz="3600" kern="10" dirty="0">
                  <a:gradFill rotWithShape="1">
                    <a:gsLst>
                      <a:gs pos="0">
                        <a:srgbClr val="0000FF">
                          <a:alpha val="92000"/>
                        </a:srgbClr>
                      </a:gs>
                      <a:gs pos="100000">
                        <a:srgbClr val="CCCCFF"/>
                      </a:gs>
                    </a:gsLst>
                    <a:lin ang="5400000" scaled="1"/>
                  </a:gradFill>
                  <a:latin typeface="Meiryo UI" panose="020B0604030504040204" pitchFamily="50" charset="-128"/>
                  <a:ea typeface="Meiryo UI" panose="020B0604030504040204" pitchFamily="50" charset="-128"/>
                </a:rPr>
                <a:t>電力系統</a:t>
              </a:r>
            </a:p>
          </p:txBody>
        </p:sp>
        <p:pic>
          <p:nvPicPr>
            <p:cNvPr id="363" name="Picture 28" descr="J010-0040"/>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195" y="1525"/>
              <a:ext cx="545"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64" name="Group 29"/>
            <p:cNvGrpSpPr>
              <a:grpSpLocks/>
            </p:cNvGrpSpPr>
            <p:nvPr/>
          </p:nvGrpSpPr>
          <p:grpSpPr bwMode="auto">
            <a:xfrm>
              <a:off x="4649" y="1661"/>
              <a:ext cx="861" cy="727"/>
              <a:chOff x="68" y="391"/>
              <a:chExt cx="4189" cy="3493"/>
            </a:xfrm>
          </p:grpSpPr>
          <p:grpSp>
            <p:nvGrpSpPr>
              <p:cNvPr id="365" name="Group 30"/>
              <p:cNvGrpSpPr>
                <a:grpSpLocks/>
              </p:cNvGrpSpPr>
              <p:nvPr/>
            </p:nvGrpSpPr>
            <p:grpSpPr bwMode="auto">
              <a:xfrm>
                <a:off x="4014" y="391"/>
                <a:ext cx="243" cy="680"/>
                <a:chOff x="1202" y="618"/>
                <a:chExt cx="1134" cy="3175"/>
              </a:xfrm>
            </p:grpSpPr>
            <p:sp>
              <p:nvSpPr>
                <p:cNvPr id="441" name="Line 31"/>
                <p:cNvSpPr>
                  <a:spLocks noChangeShapeType="1"/>
                </p:cNvSpPr>
                <p:nvPr/>
              </p:nvSpPr>
              <p:spPr bwMode="auto">
                <a:xfrm flipH="1">
                  <a:off x="1429" y="1117"/>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42" name="Rectangle 32"/>
                <p:cNvSpPr>
                  <a:spLocks noChangeArrowheads="1"/>
                </p:cNvSpPr>
                <p:nvPr/>
              </p:nvSpPr>
              <p:spPr bwMode="auto">
                <a:xfrm>
                  <a:off x="1338" y="618"/>
                  <a:ext cx="91" cy="317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43" name="Rectangle 33"/>
                <p:cNvSpPr>
                  <a:spLocks noChangeArrowheads="1"/>
                </p:cNvSpPr>
                <p:nvPr/>
              </p:nvSpPr>
              <p:spPr bwMode="auto">
                <a:xfrm>
                  <a:off x="1202" y="1071"/>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44" name="Freeform 34"/>
                <p:cNvSpPr>
                  <a:spLocks/>
                </p:cNvSpPr>
                <p:nvPr/>
              </p:nvSpPr>
              <p:spPr bwMode="auto">
                <a:xfrm flipH="1">
                  <a:off x="2181"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45" name="Freeform 35"/>
                <p:cNvSpPr>
                  <a:spLocks/>
                </p:cNvSpPr>
                <p:nvPr/>
              </p:nvSpPr>
              <p:spPr bwMode="auto">
                <a:xfrm flipH="1">
                  <a:off x="1837"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46" name="Freeform 36"/>
                <p:cNvSpPr>
                  <a:spLocks/>
                </p:cNvSpPr>
                <p:nvPr/>
              </p:nvSpPr>
              <p:spPr bwMode="auto">
                <a:xfrm flipH="1">
                  <a:off x="1519"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47" name="Rectangle 37"/>
                <p:cNvSpPr>
                  <a:spLocks noChangeArrowheads="1"/>
                </p:cNvSpPr>
                <p:nvPr/>
              </p:nvSpPr>
              <p:spPr bwMode="auto">
                <a:xfrm>
                  <a:off x="1202" y="2024"/>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nvGrpSpPr>
                <p:cNvPr id="448" name="Group 38"/>
                <p:cNvGrpSpPr>
                  <a:grpSpLocks/>
                </p:cNvGrpSpPr>
                <p:nvPr/>
              </p:nvGrpSpPr>
              <p:grpSpPr bwMode="auto">
                <a:xfrm>
                  <a:off x="1519" y="1525"/>
                  <a:ext cx="386" cy="500"/>
                  <a:chOff x="2744" y="1207"/>
                  <a:chExt cx="1051" cy="1362"/>
                </a:xfrm>
              </p:grpSpPr>
              <p:sp>
                <p:nvSpPr>
                  <p:cNvPr id="450" name="Arc 39"/>
                  <p:cNvSpPr>
                    <a:spLocks/>
                  </p:cNvSpPr>
                  <p:nvPr/>
                </p:nvSpPr>
                <p:spPr bwMode="auto">
                  <a:xfrm rot="5400000" flipH="1">
                    <a:off x="3038" y="913"/>
                    <a:ext cx="273" cy="862"/>
                  </a:xfrm>
                  <a:custGeom>
                    <a:avLst/>
                    <a:gdLst>
                      <a:gd name="T0" fmla="*/ 0 w 39032"/>
                      <a:gd name="T1" fmla="*/ 4 h 43200"/>
                      <a:gd name="T2" fmla="*/ 0 w 39032"/>
                      <a:gd name="T3" fmla="*/ 14 h 43200"/>
                      <a:gd name="T4" fmla="*/ 1 w 39032"/>
                      <a:gd name="T5" fmla="*/ 9 h 43200"/>
                      <a:gd name="T6" fmla="*/ 0 60000 65536"/>
                      <a:gd name="T7" fmla="*/ 0 60000 65536"/>
                      <a:gd name="T8" fmla="*/ 0 60000 65536"/>
                    </a:gdLst>
                    <a:ahLst/>
                    <a:cxnLst>
                      <a:cxn ang="T6">
                        <a:pos x="T0" y="T1"/>
                      </a:cxn>
                      <a:cxn ang="T7">
                        <a:pos x="T2" y="T3"/>
                      </a:cxn>
                      <a:cxn ang="T8">
                        <a:pos x="T4" y="T5"/>
                      </a:cxn>
                    </a:cxnLst>
                    <a:rect l="0" t="0" r="r" b="b"/>
                    <a:pathLst>
                      <a:path w="39032" h="43200" fill="none"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path>
                      <a:path w="39032" h="43200" stroke="0"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lnTo>
                          <a:pt x="17432" y="21600"/>
                        </a:lnTo>
                        <a:lnTo>
                          <a:pt x="0" y="8845"/>
                        </a:lnTo>
                        <a:close/>
                      </a:path>
                    </a:pathLst>
                  </a:custGeom>
                  <a:gradFill rotWithShape="1">
                    <a:gsLst>
                      <a:gs pos="0">
                        <a:srgbClr val="BABABA"/>
                      </a:gs>
                      <a:gs pos="50000">
                        <a:srgbClr val="FFFFFF"/>
                      </a:gs>
                      <a:gs pos="100000">
                        <a:srgbClr val="BABABA"/>
                      </a:gs>
                    </a:gsLst>
                    <a:lin ang="5400000" scaled="1"/>
                  </a:gra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51" name="Rectangle 40"/>
                  <p:cNvSpPr>
                    <a:spLocks noChangeArrowheads="1"/>
                  </p:cNvSpPr>
                  <p:nvPr/>
                </p:nvSpPr>
                <p:spPr bwMode="auto">
                  <a:xfrm>
                    <a:off x="2744" y="1344"/>
                    <a:ext cx="862" cy="1224"/>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2" name="Freeform 41"/>
                  <p:cNvSpPr>
                    <a:spLocks/>
                  </p:cNvSpPr>
                  <p:nvPr/>
                </p:nvSpPr>
                <p:spPr bwMode="auto">
                  <a:xfrm>
                    <a:off x="3606" y="1531"/>
                    <a:ext cx="189" cy="472"/>
                  </a:xfrm>
                  <a:custGeom>
                    <a:avLst/>
                    <a:gdLst>
                      <a:gd name="T0" fmla="*/ 0 w 91"/>
                      <a:gd name="T1" fmla="*/ 0 h 227"/>
                      <a:gd name="T2" fmla="*/ 199 w 91"/>
                      <a:gd name="T3" fmla="*/ 0 h 227"/>
                      <a:gd name="T4" fmla="*/ 393 w 91"/>
                      <a:gd name="T5" fmla="*/ 786 h 227"/>
                      <a:gd name="T6" fmla="*/ 0 w 91"/>
                      <a:gd name="T7" fmla="*/ 981 h 227"/>
                      <a:gd name="T8" fmla="*/ 0 w 91"/>
                      <a:gd name="T9" fmla="*/ 0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27">
                        <a:moveTo>
                          <a:pt x="0" y="0"/>
                        </a:moveTo>
                        <a:lnTo>
                          <a:pt x="46" y="0"/>
                        </a:lnTo>
                        <a:lnTo>
                          <a:pt x="91" y="182"/>
                        </a:lnTo>
                        <a:lnTo>
                          <a:pt x="0" y="227"/>
                        </a:lnTo>
                        <a:lnTo>
                          <a:pt x="0" y="0"/>
                        </a:ln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53" name="Rectangle 42"/>
                  <p:cNvSpPr>
                    <a:spLocks noChangeArrowheads="1"/>
                  </p:cNvSpPr>
                  <p:nvPr/>
                </p:nvSpPr>
                <p:spPr bwMode="auto">
                  <a:xfrm>
                    <a:off x="3334"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4" name="Rectangle 43"/>
                  <p:cNvSpPr>
                    <a:spLocks noChangeArrowheads="1"/>
                  </p:cNvSpPr>
                  <p:nvPr/>
                </p:nvSpPr>
                <p:spPr bwMode="auto">
                  <a:xfrm>
                    <a:off x="3198"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5" name="Rectangle 44"/>
                  <p:cNvSpPr>
                    <a:spLocks noChangeArrowheads="1"/>
                  </p:cNvSpPr>
                  <p:nvPr/>
                </p:nvSpPr>
                <p:spPr bwMode="auto">
                  <a:xfrm>
                    <a:off x="3061"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6" name="Rectangle 45"/>
                  <p:cNvSpPr>
                    <a:spLocks noChangeArrowheads="1"/>
                  </p:cNvSpPr>
                  <p:nvPr/>
                </p:nvSpPr>
                <p:spPr bwMode="auto">
                  <a:xfrm>
                    <a:off x="2925"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7" name="Rectangle 46"/>
                  <p:cNvSpPr>
                    <a:spLocks noChangeArrowheads="1"/>
                  </p:cNvSpPr>
                  <p:nvPr/>
                </p:nvSpPr>
                <p:spPr bwMode="auto">
                  <a:xfrm>
                    <a:off x="3470"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8" name="Rectangle 47"/>
                  <p:cNvSpPr>
                    <a:spLocks noChangeArrowheads="1"/>
                  </p:cNvSpPr>
                  <p:nvPr/>
                </p:nvSpPr>
                <p:spPr bwMode="auto">
                  <a:xfrm>
                    <a:off x="2789"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59" name="Rectangle 48"/>
                  <p:cNvSpPr>
                    <a:spLocks noChangeArrowheads="1"/>
                  </p:cNvSpPr>
                  <p:nvPr/>
                </p:nvSpPr>
                <p:spPr bwMode="auto">
                  <a:xfrm>
                    <a:off x="2744" y="2523"/>
                    <a:ext cx="862" cy="46"/>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60" name="Rectangle 49"/>
                  <p:cNvSpPr>
                    <a:spLocks noChangeArrowheads="1"/>
                  </p:cNvSpPr>
                  <p:nvPr/>
                </p:nvSpPr>
                <p:spPr bwMode="auto">
                  <a:xfrm>
                    <a:off x="2744" y="1344"/>
                    <a:ext cx="862" cy="4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sp>
              <p:nvSpPr>
                <p:cNvPr id="449" name="Line 50"/>
                <p:cNvSpPr>
                  <a:spLocks noChangeShapeType="1"/>
                </p:cNvSpPr>
                <p:nvPr/>
              </p:nvSpPr>
              <p:spPr bwMode="auto">
                <a:xfrm flipH="1">
                  <a:off x="1429" y="2069"/>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sp>
            <p:nvSpPr>
              <p:cNvPr id="366" name="Freeform 51"/>
              <p:cNvSpPr>
                <a:spLocks/>
              </p:cNvSpPr>
              <p:nvPr/>
            </p:nvSpPr>
            <p:spPr bwMode="auto">
              <a:xfrm>
                <a:off x="3470" y="482"/>
                <a:ext cx="771" cy="204"/>
              </a:xfrm>
              <a:custGeom>
                <a:avLst/>
                <a:gdLst>
                  <a:gd name="T0" fmla="*/ 0 w 861"/>
                  <a:gd name="T1" fmla="*/ 136 h 204"/>
                  <a:gd name="T2" fmla="*/ 399 w 861"/>
                  <a:gd name="T3" fmla="*/ 181 h 204"/>
                  <a:gd name="T4" fmla="*/ 690 w 861"/>
                  <a:gd name="T5" fmla="*/ 0 h 204"/>
                  <a:gd name="T6" fmla="*/ 0 60000 65536"/>
                  <a:gd name="T7" fmla="*/ 0 60000 65536"/>
                  <a:gd name="T8" fmla="*/ 0 60000 65536"/>
                </a:gdLst>
                <a:ahLst/>
                <a:cxnLst>
                  <a:cxn ang="T6">
                    <a:pos x="T0" y="T1"/>
                  </a:cxn>
                  <a:cxn ang="T7">
                    <a:pos x="T2" y="T3"/>
                  </a:cxn>
                  <a:cxn ang="T8">
                    <a:pos x="T4" y="T5"/>
                  </a:cxn>
                </a:cxnLst>
                <a:rect l="0" t="0" r="r" b="b"/>
                <a:pathLst>
                  <a:path w="861" h="204">
                    <a:moveTo>
                      <a:pt x="0" y="136"/>
                    </a:moveTo>
                    <a:cubicBezTo>
                      <a:pt x="177" y="170"/>
                      <a:pt x="355" y="204"/>
                      <a:pt x="498" y="181"/>
                    </a:cubicBezTo>
                    <a:cubicBezTo>
                      <a:pt x="641" y="158"/>
                      <a:pt x="751" y="79"/>
                      <a:pt x="8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67" name="Freeform 52"/>
              <p:cNvSpPr>
                <a:spLocks/>
              </p:cNvSpPr>
              <p:nvPr/>
            </p:nvSpPr>
            <p:spPr bwMode="auto">
              <a:xfrm>
                <a:off x="3334" y="482"/>
                <a:ext cx="816" cy="204"/>
              </a:xfrm>
              <a:custGeom>
                <a:avLst/>
                <a:gdLst>
                  <a:gd name="T0" fmla="*/ 0 w 861"/>
                  <a:gd name="T1" fmla="*/ 136 h 204"/>
                  <a:gd name="T2" fmla="*/ 447 w 861"/>
                  <a:gd name="T3" fmla="*/ 181 h 204"/>
                  <a:gd name="T4" fmla="*/ 773 w 861"/>
                  <a:gd name="T5" fmla="*/ 0 h 204"/>
                  <a:gd name="T6" fmla="*/ 0 60000 65536"/>
                  <a:gd name="T7" fmla="*/ 0 60000 65536"/>
                  <a:gd name="T8" fmla="*/ 0 60000 65536"/>
                </a:gdLst>
                <a:ahLst/>
                <a:cxnLst>
                  <a:cxn ang="T6">
                    <a:pos x="T0" y="T1"/>
                  </a:cxn>
                  <a:cxn ang="T7">
                    <a:pos x="T2" y="T3"/>
                  </a:cxn>
                  <a:cxn ang="T8">
                    <a:pos x="T4" y="T5"/>
                  </a:cxn>
                </a:cxnLst>
                <a:rect l="0" t="0" r="r" b="b"/>
                <a:pathLst>
                  <a:path w="861" h="204">
                    <a:moveTo>
                      <a:pt x="0" y="136"/>
                    </a:moveTo>
                    <a:cubicBezTo>
                      <a:pt x="177" y="170"/>
                      <a:pt x="355" y="204"/>
                      <a:pt x="498" y="181"/>
                    </a:cubicBezTo>
                    <a:cubicBezTo>
                      <a:pt x="641" y="158"/>
                      <a:pt x="751" y="79"/>
                      <a:pt x="8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68" name="Freeform 53"/>
              <p:cNvSpPr>
                <a:spLocks/>
              </p:cNvSpPr>
              <p:nvPr/>
            </p:nvSpPr>
            <p:spPr bwMode="auto">
              <a:xfrm>
                <a:off x="3198" y="482"/>
                <a:ext cx="861" cy="204"/>
              </a:xfrm>
              <a:custGeom>
                <a:avLst/>
                <a:gdLst>
                  <a:gd name="T0" fmla="*/ 0 w 861"/>
                  <a:gd name="T1" fmla="*/ 136 h 204"/>
                  <a:gd name="T2" fmla="*/ 498 w 861"/>
                  <a:gd name="T3" fmla="*/ 181 h 204"/>
                  <a:gd name="T4" fmla="*/ 861 w 861"/>
                  <a:gd name="T5" fmla="*/ 0 h 204"/>
                  <a:gd name="T6" fmla="*/ 0 60000 65536"/>
                  <a:gd name="T7" fmla="*/ 0 60000 65536"/>
                  <a:gd name="T8" fmla="*/ 0 60000 65536"/>
                </a:gdLst>
                <a:ahLst/>
                <a:cxnLst>
                  <a:cxn ang="T6">
                    <a:pos x="T0" y="T1"/>
                  </a:cxn>
                  <a:cxn ang="T7">
                    <a:pos x="T2" y="T3"/>
                  </a:cxn>
                  <a:cxn ang="T8">
                    <a:pos x="T4" y="T5"/>
                  </a:cxn>
                </a:cxnLst>
                <a:rect l="0" t="0" r="r" b="b"/>
                <a:pathLst>
                  <a:path w="861" h="204">
                    <a:moveTo>
                      <a:pt x="0" y="136"/>
                    </a:moveTo>
                    <a:cubicBezTo>
                      <a:pt x="177" y="170"/>
                      <a:pt x="355" y="204"/>
                      <a:pt x="498" y="181"/>
                    </a:cubicBezTo>
                    <a:cubicBezTo>
                      <a:pt x="641" y="158"/>
                      <a:pt x="751" y="79"/>
                      <a:pt x="8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nvGrpSpPr>
              <p:cNvPr id="369" name="Group 54"/>
              <p:cNvGrpSpPr>
                <a:grpSpLocks/>
              </p:cNvGrpSpPr>
              <p:nvPr/>
            </p:nvGrpSpPr>
            <p:grpSpPr bwMode="auto">
              <a:xfrm>
                <a:off x="3061" y="482"/>
                <a:ext cx="469" cy="1315"/>
                <a:chOff x="1202" y="618"/>
                <a:chExt cx="1134" cy="3175"/>
              </a:xfrm>
            </p:grpSpPr>
            <p:sp>
              <p:nvSpPr>
                <p:cNvPr id="421" name="Line 55"/>
                <p:cNvSpPr>
                  <a:spLocks noChangeShapeType="1"/>
                </p:cNvSpPr>
                <p:nvPr/>
              </p:nvSpPr>
              <p:spPr bwMode="auto">
                <a:xfrm flipH="1">
                  <a:off x="1429" y="1117"/>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22" name="Rectangle 56"/>
                <p:cNvSpPr>
                  <a:spLocks noChangeArrowheads="1"/>
                </p:cNvSpPr>
                <p:nvPr/>
              </p:nvSpPr>
              <p:spPr bwMode="auto">
                <a:xfrm>
                  <a:off x="1338" y="618"/>
                  <a:ext cx="91" cy="317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23" name="Rectangle 57"/>
                <p:cNvSpPr>
                  <a:spLocks noChangeArrowheads="1"/>
                </p:cNvSpPr>
                <p:nvPr/>
              </p:nvSpPr>
              <p:spPr bwMode="auto">
                <a:xfrm>
                  <a:off x="1202" y="1071"/>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24" name="Freeform 58"/>
                <p:cNvSpPr>
                  <a:spLocks/>
                </p:cNvSpPr>
                <p:nvPr/>
              </p:nvSpPr>
              <p:spPr bwMode="auto">
                <a:xfrm flipH="1">
                  <a:off x="2181"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25" name="Freeform 59"/>
                <p:cNvSpPr>
                  <a:spLocks/>
                </p:cNvSpPr>
                <p:nvPr/>
              </p:nvSpPr>
              <p:spPr bwMode="auto">
                <a:xfrm flipH="1">
                  <a:off x="1837"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26" name="Freeform 60"/>
                <p:cNvSpPr>
                  <a:spLocks/>
                </p:cNvSpPr>
                <p:nvPr/>
              </p:nvSpPr>
              <p:spPr bwMode="auto">
                <a:xfrm flipH="1">
                  <a:off x="1519"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27" name="Rectangle 61"/>
                <p:cNvSpPr>
                  <a:spLocks noChangeArrowheads="1"/>
                </p:cNvSpPr>
                <p:nvPr/>
              </p:nvSpPr>
              <p:spPr bwMode="auto">
                <a:xfrm>
                  <a:off x="1202" y="2024"/>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nvGrpSpPr>
                <p:cNvPr id="428" name="Group 62"/>
                <p:cNvGrpSpPr>
                  <a:grpSpLocks/>
                </p:cNvGrpSpPr>
                <p:nvPr/>
              </p:nvGrpSpPr>
              <p:grpSpPr bwMode="auto">
                <a:xfrm>
                  <a:off x="1519" y="1525"/>
                  <a:ext cx="386" cy="500"/>
                  <a:chOff x="2744" y="1207"/>
                  <a:chExt cx="1051" cy="1362"/>
                </a:xfrm>
              </p:grpSpPr>
              <p:sp>
                <p:nvSpPr>
                  <p:cNvPr id="430" name="Arc 63"/>
                  <p:cNvSpPr>
                    <a:spLocks/>
                  </p:cNvSpPr>
                  <p:nvPr/>
                </p:nvSpPr>
                <p:spPr bwMode="auto">
                  <a:xfrm rot="5400000" flipH="1">
                    <a:off x="3038" y="913"/>
                    <a:ext cx="273" cy="862"/>
                  </a:xfrm>
                  <a:custGeom>
                    <a:avLst/>
                    <a:gdLst>
                      <a:gd name="T0" fmla="*/ 0 w 39032"/>
                      <a:gd name="T1" fmla="*/ 4 h 43200"/>
                      <a:gd name="T2" fmla="*/ 0 w 39032"/>
                      <a:gd name="T3" fmla="*/ 14 h 43200"/>
                      <a:gd name="T4" fmla="*/ 1 w 39032"/>
                      <a:gd name="T5" fmla="*/ 9 h 43200"/>
                      <a:gd name="T6" fmla="*/ 0 60000 65536"/>
                      <a:gd name="T7" fmla="*/ 0 60000 65536"/>
                      <a:gd name="T8" fmla="*/ 0 60000 65536"/>
                    </a:gdLst>
                    <a:ahLst/>
                    <a:cxnLst>
                      <a:cxn ang="T6">
                        <a:pos x="T0" y="T1"/>
                      </a:cxn>
                      <a:cxn ang="T7">
                        <a:pos x="T2" y="T3"/>
                      </a:cxn>
                      <a:cxn ang="T8">
                        <a:pos x="T4" y="T5"/>
                      </a:cxn>
                    </a:cxnLst>
                    <a:rect l="0" t="0" r="r" b="b"/>
                    <a:pathLst>
                      <a:path w="39032" h="43200" fill="none"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path>
                      <a:path w="39032" h="43200" stroke="0"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lnTo>
                          <a:pt x="17432" y="21600"/>
                        </a:lnTo>
                        <a:lnTo>
                          <a:pt x="0" y="8845"/>
                        </a:lnTo>
                        <a:close/>
                      </a:path>
                    </a:pathLst>
                  </a:custGeom>
                  <a:gradFill rotWithShape="1">
                    <a:gsLst>
                      <a:gs pos="0">
                        <a:srgbClr val="BABABA"/>
                      </a:gs>
                      <a:gs pos="50000">
                        <a:srgbClr val="FFFFFF"/>
                      </a:gs>
                      <a:gs pos="100000">
                        <a:srgbClr val="BABABA"/>
                      </a:gs>
                    </a:gsLst>
                    <a:lin ang="5400000" scaled="1"/>
                  </a:gra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31" name="Rectangle 64"/>
                  <p:cNvSpPr>
                    <a:spLocks noChangeArrowheads="1"/>
                  </p:cNvSpPr>
                  <p:nvPr/>
                </p:nvSpPr>
                <p:spPr bwMode="auto">
                  <a:xfrm>
                    <a:off x="2744" y="1344"/>
                    <a:ext cx="862" cy="1224"/>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2" name="Freeform 65"/>
                  <p:cNvSpPr>
                    <a:spLocks/>
                  </p:cNvSpPr>
                  <p:nvPr/>
                </p:nvSpPr>
                <p:spPr bwMode="auto">
                  <a:xfrm>
                    <a:off x="3606" y="1531"/>
                    <a:ext cx="189" cy="472"/>
                  </a:xfrm>
                  <a:custGeom>
                    <a:avLst/>
                    <a:gdLst>
                      <a:gd name="T0" fmla="*/ 0 w 91"/>
                      <a:gd name="T1" fmla="*/ 0 h 227"/>
                      <a:gd name="T2" fmla="*/ 199 w 91"/>
                      <a:gd name="T3" fmla="*/ 0 h 227"/>
                      <a:gd name="T4" fmla="*/ 393 w 91"/>
                      <a:gd name="T5" fmla="*/ 786 h 227"/>
                      <a:gd name="T6" fmla="*/ 0 w 91"/>
                      <a:gd name="T7" fmla="*/ 981 h 227"/>
                      <a:gd name="T8" fmla="*/ 0 w 91"/>
                      <a:gd name="T9" fmla="*/ 0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27">
                        <a:moveTo>
                          <a:pt x="0" y="0"/>
                        </a:moveTo>
                        <a:lnTo>
                          <a:pt x="46" y="0"/>
                        </a:lnTo>
                        <a:lnTo>
                          <a:pt x="91" y="182"/>
                        </a:lnTo>
                        <a:lnTo>
                          <a:pt x="0" y="227"/>
                        </a:lnTo>
                        <a:lnTo>
                          <a:pt x="0" y="0"/>
                        </a:ln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33" name="Rectangle 66"/>
                  <p:cNvSpPr>
                    <a:spLocks noChangeArrowheads="1"/>
                  </p:cNvSpPr>
                  <p:nvPr/>
                </p:nvSpPr>
                <p:spPr bwMode="auto">
                  <a:xfrm>
                    <a:off x="3334"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4" name="Rectangle 67"/>
                  <p:cNvSpPr>
                    <a:spLocks noChangeArrowheads="1"/>
                  </p:cNvSpPr>
                  <p:nvPr/>
                </p:nvSpPr>
                <p:spPr bwMode="auto">
                  <a:xfrm>
                    <a:off x="3198"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5" name="Rectangle 68"/>
                  <p:cNvSpPr>
                    <a:spLocks noChangeArrowheads="1"/>
                  </p:cNvSpPr>
                  <p:nvPr/>
                </p:nvSpPr>
                <p:spPr bwMode="auto">
                  <a:xfrm>
                    <a:off x="3061"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6" name="Rectangle 69"/>
                  <p:cNvSpPr>
                    <a:spLocks noChangeArrowheads="1"/>
                  </p:cNvSpPr>
                  <p:nvPr/>
                </p:nvSpPr>
                <p:spPr bwMode="auto">
                  <a:xfrm>
                    <a:off x="2925"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7" name="Rectangle 70"/>
                  <p:cNvSpPr>
                    <a:spLocks noChangeArrowheads="1"/>
                  </p:cNvSpPr>
                  <p:nvPr/>
                </p:nvSpPr>
                <p:spPr bwMode="auto">
                  <a:xfrm>
                    <a:off x="3470"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8" name="Rectangle 71"/>
                  <p:cNvSpPr>
                    <a:spLocks noChangeArrowheads="1"/>
                  </p:cNvSpPr>
                  <p:nvPr/>
                </p:nvSpPr>
                <p:spPr bwMode="auto">
                  <a:xfrm>
                    <a:off x="2789"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39" name="Rectangle 72"/>
                  <p:cNvSpPr>
                    <a:spLocks noChangeArrowheads="1"/>
                  </p:cNvSpPr>
                  <p:nvPr/>
                </p:nvSpPr>
                <p:spPr bwMode="auto">
                  <a:xfrm>
                    <a:off x="2744" y="2523"/>
                    <a:ext cx="862" cy="46"/>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40" name="Rectangle 73"/>
                  <p:cNvSpPr>
                    <a:spLocks noChangeArrowheads="1"/>
                  </p:cNvSpPr>
                  <p:nvPr/>
                </p:nvSpPr>
                <p:spPr bwMode="auto">
                  <a:xfrm>
                    <a:off x="2744" y="1344"/>
                    <a:ext cx="862" cy="4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sp>
              <p:nvSpPr>
                <p:cNvPr id="429" name="Line 74"/>
                <p:cNvSpPr>
                  <a:spLocks noChangeShapeType="1"/>
                </p:cNvSpPr>
                <p:nvPr/>
              </p:nvSpPr>
              <p:spPr bwMode="auto">
                <a:xfrm flipH="1">
                  <a:off x="1429" y="2069"/>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sp>
            <p:nvSpPr>
              <p:cNvPr id="370" name="Freeform 75"/>
              <p:cNvSpPr>
                <a:spLocks/>
              </p:cNvSpPr>
              <p:nvPr/>
            </p:nvSpPr>
            <p:spPr bwMode="auto">
              <a:xfrm>
                <a:off x="2381" y="618"/>
                <a:ext cx="953" cy="257"/>
              </a:xfrm>
              <a:custGeom>
                <a:avLst/>
                <a:gdLst>
                  <a:gd name="T0" fmla="*/ 0 w 1044"/>
                  <a:gd name="T1" fmla="*/ 181 h 257"/>
                  <a:gd name="T2" fmla="*/ 529 w 1044"/>
                  <a:gd name="T3" fmla="*/ 227 h 257"/>
                  <a:gd name="T4" fmla="*/ 870 w 1044"/>
                  <a:gd name="T5" fmla="*/ 0 h 257"/>
                  <a:gd name="T6" fmla="*/ 0 60000 65536"/>
                  <a:gd name="T7" fmla="*/ 0 60000 65536"/>
                  <a:gd name="T8" fmla="*/ 0 60000 65536"/>
                </a:gdLst>
                <a:ahLst/>
                <a:cxnLst>
                  <a:cxn ang="T6">
                    <a:pos x="T0" y="T1"/>
                  </a:cxn>
                  <a:cxn ang="T7">
                    <a:pos x="T2" y="T3"/>
                  </a:cxn>
                  <a:cxn ang="T8">
                    <a:pos x="T4" y="T5"/>
                  </a:cxn>
                </a:cxnLst>
                <a:rect l="0" t="0" r="r" b="b"/>
                <a:pathLst>
                  <a:path w="1044" h="257">
                    <a:moveTo>
                      <a:pt x="0" y="181"/>
                    </a:moveTo>
                    <a:cubicBezTo>
                      <a:pt x="230" y="219"/>
                      <a:pt x="461" y="257"/>
                      <a:pt x="635" y="227"/>
                    </a:cubicBezTo>
                    <a:cubicBezTo>
                      <a:pt x="809" y="197"/>
                      <a:pt x="926" y="98"/>
                      <a:pt x="1044"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71" name="Freeform 76"/>
              <p:cNvSpPr>
                <a:spLocks/>
              </p:cNvSpPr>
              <p:nvPr/>
            </p:nvSpPr>
            <p:spPr bwMode="auto">
              <a:xfrm>
                <a:off x="2154" y="618"/>
                <a:ext cx="1044" cy="257"/>
              </a:xfrm>
              <a:custGeom>
                <a:avLst/>
                <a:gdLst>
                  <a:gd name="T0" fmla="*/ 0 w 1044"/>
                  <a:gd name="T1" fmla="*/ 181 h 257"/>
                  <a:gd name="T2" fmla="*/ 635 w 1044"/>
                  <a:gd name="T3" fmla="*/ 227 h 257"/>
                  <a:gd name="T4" fmla="*/ 1044 w 1044"/>
                  <a:gd name="T5" fmla="*/ 0 h 257"/>
                  <a:gd name="T6" fmla="*/ 0 60000 65536"/>
                  <a:gd name="T7" fmla="*/ 0 60000 65536"/>
                  <a:gd name="T8" fmla="*/ 0 60000 65536"/>
                </a:gdLst>
                <a:ahLst/>
                <a:cxnLst>
                  <a:cxn ang="T6">
                    <a:pos x="T0" y="T1"/>
                  </a:cxn>
                  <a:cxn ang="T7">
                    <a:pos x="T2" y="T3"/>
                  </a:cxn>
                  <a:cxn ang="T8">
                    <a:pos x="T4" y="T5"/>
                  </a:cxn>
                </a:cxnLst>
                <a:rect l="0" t="0" r="r" b="b"/>
                <a:pathLst>
                  <a:path w="1044" h="257">
                    <a:moveTo>
                      <a:pt x="0" y="181"/>
                    </a:moveTo>
                    <a:cubicBezTo>
                      <a:pt x="230" y="219"/>
                      <a:pt x="461" y="257"/>
                      <a:pt x="635" y="227"/>
                    </a:cubicBezTo>
                    <a:cubicBezTo>
                      <a:pt x="809" y="197"/>
                      <a:pt x="926" y="98"/>
                      <a:pt x="1044"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nvGrpSpPr>
              <p:cNvPr id="372" name="Group 77"/>
              <p:cNvGrpSpPr>
                <a:grpSpLocks/>
              </p:cNvGrpSpPr>
              <p:nvPr/>
            </p:nvGrpSpPr>
            <p:grpSpPr bwMode="auto">
              <a:xfrm>
                <a:off x="1927" y="572"/>
                <a:ext cx="761" cy="2132"/>
                <a:chOff x="1202" y="618"/>
                <a:chExt cx="1134" cy="3175"/>
              </a:xfrm>
            </p:grpSpPr>
            <p:sp>
              <p:nvSpPr>
                <p:cNvPr id="401" name="Line 78"/>
                <p:cNvSpPr>
                  <a:spLocks noChangeShapeType="1"/>
                </p:cNvSpPr>
                <p:nvPr/>
              </p:nvSpPr>
              <p:spPr bwMode="auto">
                <a:xfrm flipH="1">
                  <a:off x="1429" y="1117"/>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02" name="Rectangle 79"/>
                <p:cNvSpPr>
                  <a:spLocks noChangeArrowheads="1"/>
                </p:cNvSpPr>
                <p:nvPr/>
              </p:nvSpPr>
              <p:spPr bwMode="auto">
                <a:xfrm>
                  <a:off x="1338" y="618"/>
                  <a:ext cx="91" cy="317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03" name="Rectangle 80"/>
                <p:cNvSpPr>
                  <a:spLocks noChangeArrowheads="1"/>
                </p:cNvSpPr>
                <p:nvPr/>
              </p:nvSpPr>
              <p:spPr bwMode="auto">
                <a:xfrm>
                  <a:off x="1202" y="1071"/>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04" name="Freeform 81"/>
                <p:cNvSpPr>
                  <a:spLocks/>
                </p:cNvSpPr>
                <p:nvPr/>
              </p:nvSpPr>
              <p:spPr bwMode="auto">
                <a:xfrm flipH="1">
                  <a:off x="2181"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05" name="Freeform 82"/>
                <p:cNvSpPr>
                  <a:spLocks/>
                </p:cNvSpPr>
                <p:nvPr/>
              </p:nvSpPr>
              <p:spPr bwMode="auto">
                <a:xfrm flipH="1">
                  <a:off x="1837"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06" name="Freeform 83"/>
                <p:cNvSpPr>
                  <a:spLocks/>
                </p:cNvSpPr>
                <p:nvPr/>
              </p:nvSpPr>
              <p:spPr bwMode="auto">
                <a:xfrm flipH="1">
                  <a:off x="1519"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07" name="Rectangle 84"/>
                <p:cNvSpPr>
                  <a:spLocks noChangeArrowheads="1"/>
                </p:cNvSpPr>
                <p:nvPr/>
              </p:nvSpPr>
              <p:spPr bwMode="auto">
                <a:xfrm>
                  <a:off x="1202" y="2024"/>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nvGrpSpPr>
                <p:cNvPr id="408" name="Group 85"/>
                <p:cNvGrpSpPr>
                  <a:grpSpLocks/>
                </p:cNvGrpSpPr>
                <p:nvPr/>
              </p:nvGrpSpPr>
              <p:grpSpPr bwMode="auto">
                <a:xfrm>
                  <a:off x="1519" y="1525"/>
                  <a:ext cx="386" cy="500"/>
                  <a:chOff x="2744" y="1207"/>
                  <a:chExt cx="1051" cy="1362"/>
                </a:xfrm>
              </p:grpSpPr>
              <p:sp>
                <p:nvSpPr>
                  <p:cNvPr id="410" name="Arc 86"/>
                  <p:cNvSpPr>
                    <a:spLocks/>
                  </p:cNvSpPr>
                  <p:nvPr/>
                </p:nvSpPr>
                <p:spPr bwMode="auto">
                  <a:xfrm rot="5400000" flipH="1">
                    <a:off x="3038" y="913"/>
                    <a:ext cx="273" cy="862"/>
                  </a:xfrm>
                  <a:custGeom>
                    <a:avLst/>
                    <a:gdLst>
                      <a:gd name="T0" fmla="*/ 0 w 39032"/>
                      <a:gd name="T1" fmla="*/ 4 h 43200"/>
                      <a:gd name="T2" fmla="*/ 0 w 39032"/>
                      <a:gd name="T3" fmla="*/ 14 h 43200"/>
                      <a:gd name="T4" fmla="*/ 1 w 39032"/>
                      <a:gd name="T5" fmla="*/ 9 h 43200"/>
                      <a:gd name="T6" fmla="*/ 0 60000 65536"/>
                      <a:gd name="T7" fmla="*/ 0 60000 65536"/>
                      <a:gd name="T8" fmla="*/ 0 60000 65536"/>
                    </a:gdLst>
                    <a:ahLst/>
                    <a:cxnLst>
                      <a:cxn ang="T6">
                        <a:pos x="T0" y="T1"/>
                      </a:cxn>
                      <a:cxn ang="T7">
                        <a:pos x="T2" y="T3"/>
                      </a:cxn>
                      <a:cxn ang="T8">
                        <a:pos x="T4" y="T5"/>
                      </a:cxn>
                    </a:cxnLst>
                    <a:rect l="0" t="0" r="r" b="b"/>
                    <a:pathLst>
                      <a:path w="39032" h="43200" fill="none"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path>
                      <a:path w="39032" h="43200" stroke="0"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lnTo>
                          <a:pt x="17432" y="21600"/>
                        </a:lnTo>
                        <a:lnTo>
                          <a:pt x="0" y="8845"/>
                        </a:lnTo>
                        <a:close/>
                      </a:path>
                    </a:pathLst>
                  </a:custGeom>
                  <a:gradFill rotWithShape="1">
                    <a:gsLst>
                      <a:gs pos="0">
                        <a:srgbClr val="BABABA"/>
                      </a:gs>
                      <a:gs pos="50000">
                        <a:srgbClr val="FFFFFF"/>
                      </a:gs>
                      <a:gs pos="100000">
                        <a:srgbClr val="BABABA"/>
                      </a:gs>
                    </a:gsLst>
                    <a:lin ang="5400000" scaled="1"/>
                  </a:gra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11" name="Rectangle 87"/>
                  <p:cNvSpPr>
                    <a:spLocks noChangeArrowheads="1"/>
                  </p:cNvSpPr>
                  <p:nvPr/>
                </p:nvSpPr>
                <p:spPr bwMode="auto">
                  <a:xfrm>
                    <a:off x="2744" y="1344"/>
                    <a:ext cx="862" cy="1224"/>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2" name="Freeform 88"/>
                  <p:cNvSpPr>
                    <a:spLocks/>
                  </p:cNvSpPr>
                  <p:nvPr/>
                </p:nvSpPr>
                <p:spPr bwMode="auto">
                  <a:xfrm>
                    <a:off x="3606" y="1531"/>
                    <a:ext cx="189" cy="472"/>
                  </a:xfrm>
                  <a:custGeom>
                    <a:avLst/>
                    <a:gdLst>
                      <a:gd name="T0" fmla="*/ 0 w 91"/>
                      <a:gd name="T1" fmla="*/ 0 h 227"/>
                      <a:gd name="T2" fmla="*/ 199 w 91"/>
                      <a:gd name="T3" fmla="*/ 0 h 227"/>
                      <a:gd name="T4" fmla="*/ 393 w 91"/>
                      <a:gd name="T5" fmla="*/ 786 h 227"/>
                      <a:gd name="T6" fmla="*/ 0 w 91"/>
                      <a:gd name="T7" fmla="*/ 981 h 227"/>
                      <a:gd name="T8" fmla="*/ 0 w 91"/>
                      <a:gd name="T9" fmla="*/ 0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27">
                        <a:moveTo>
                          <a:pt x="0" y="0"/>
                        </a:moveTo>
                        <a:lnTo>
                          <a:pt x="46" y="0"/>
                        </a:lnTo>
                        <a:lnTo>
                          <a:pt x="91" y="182"/>
                        </a:lnTo>
                        <a:lnTo>
                          <a:pt x="0" y="227"/>
                        </a:lnTo>
                        <a:lnTo>
                          <a:pt x="0" y="0"/>
                        </a:ln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13" name="Rectangle 89"/>
                  <p:cNvSpPr>
                    <a:spLocks noChangeArrowheads="1"/>
                  </p:cNvSpPr>
                  <p:nvPr/>
                </p:nvSpPr>
                <p:spPr bwMode="auto">
                  <a:xfrm>
                    <a:off x="3334"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4" name="Rectangle 90"/>
                  <p:cNvSpPr>
                    <a:spLocks noChangeArrowheads="1"/>
                  </p:cNvSpPr>
                  <p:nvPr/>
                </p:nvSpPr>
                <p:spPr bwMode="auto">
                  <a:xfrm>
                    <a:off x="3198"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5" name="Rectangle 91"/>
                  <p:cNvSpPr>
                    <a:spLocks noChangeArrowheads="1"/>
                  </p:cNvSpPr>
                  <p:nvPr/>
                </p:nvSpPr>
                <p:spPr bwMode="auto">
                  <a:xfrm>
                    <a:off x="3061"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6" name="Rectangle 92"/>
                  <p:cNvSpPr>
                    <a:spLocks noChangeArrowheads="1"/>
                  </p:cNvSpPr>
                  <p:nvPr/>
                </p:nvSpPr>
                <p:spPr bwMode="auto">
                  <a:xfrm>
                    <a:off x="2925"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7" name="Rectangle 93"/>
                  <p:cNvSpPr>
                    <a:spLocks noChangeArrowheads="1"/>
                  </p:cNvSpPr>
                  <p:nvPr/>
                </p:nvSpPr>
                <p:spPr bwMode="auto">
                  <a:xfrm>
                    <a:off x="3470"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8" name="Rectangle 94"/>
                  <p:cNvSpPr>
                    <a:spLocks noChangeArrowheads="1"/>
                  </p:cNvSpPr>
                  <p:nvPr/>
                </p:nvSpPr>
                <p:spPr bwMode="auto">
                  <a:xfrm>
                    <a:off x="2789"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19" name="Rectangle 95"/>
                  <p:cNvSpPr>
                    <a:spLocks noChangeArrowheads="1"/>
                  </p:cNvSpPr>
                  <p:nvPr/>
                </p:nvSpPr>
                <p:spPr bwMode="auto">
                  <a:xfrm>
                    <a:off x="2744" y="2523"/>
                    <a:ext cx="862" cy="46"/>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20" name="Rectangle 96"/>
                  <p:cNvSpPr>
                    <a:spLocks noChangeArrowheads="1"/>
                  </p:cNvSpPr>
                  <p:nvPr/>
                </p:nvSpPr>
                <p:spPr bwMode="auto">
                  <a:xfrm>
                    <a:off x="2744" y="1344"/>
                    <a:ext cx="862" cy="4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sp>
              <p:nvSpPr>
                <p:cNvPr id="409" name="Line 97"/>
                <p:cNvSpPr>
                  <a:spLocks noChangeShapeType="1"/>
                </p:cNvSpPr>
                <p:nvPr/>
              </p:nvSpPr>
              <p:spPr bwMode="auto">
                <a:xfrm flipH="1">
                  <a:off x="1429" y="2069"/>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sp>
            <p:nvSpPr>
              <p:cNvPr id="373" name="Freeform 98"/>
              <p:cNvSpPr>
                <a:spLocks/>
              </p:cNvSpPr>
              <p:nvPr/>
            </p:nvSpPr>
            <p:spPr bwMode="auto">
              <a:xfrm>
                <a:off x="793" y="799"/>
                <a:ext cx="1361" cy="310"/>
              </a:xfrm>
              <a:custGeom>
                <a:avLst/>
                <a:gdLst>
                  <a:gd name="T0" fmla="*/ 0 w 1361"/>
                  <a:gd name="T1" fmla="*/ 227 h 310"/>
                  <a:gd name="T2" fmla="*/ 772 w 1361"/>
                  <a:gd name="T3" fmla="*/ 272 h 310"/>
                  <a:gd name="T4" fmla="*/ 1361 w 1361"/>
                  <a:gd name="T5" fmla="*/ 0 h 310"/>
                  <a:gd name="T6" fmla="*/ 0 60000 65536"/>
                  <a:gd name="T7" fmla="*/ 0 60000 65536"/>
                  <a:gd name="T8" fmla="*/ 0 60000 65536"/>
                </a:gdLst>
                <a:ahLst/>
                <a:cxnLst>
                  <a:cxn ang="T6">
                    <a:pos x="T0" y="T1"/>
                  </a:cxn>
                  <a:cxn ang="T7">
                    <a:pos x="T2" y="T3"/>
                  </a:cxn>
                  <a:cxn ang="T8">
                    <a:pos x="T4" y="T5"/>
                  </a:cxn>
                </a:cxnLst>
                <a:rect l="0" t="0" r="r" b="b"/>
                <a:pathLst>
                  <a:path w="1361" h="310">
                    <a:moveTo>
                      <a:pt x="0" y="227"/>
                    </a:moveTo>
                    <a:cubicBezTo>
                      <a:pt x="272" y="268"/>
                      <a:pt x="545" y="310"/>
                      <a:pt x="772" y="272"/>
                    </a:cubicBezTo>
                    <a:cubicBezTo>
                      <a:pt x="999" y="234"/>
                      <a:pt x="1180" y="117"/>
                      <a:pt x="13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74" name="Freeform 99"/>
              <p:cNvSpPr>
                <a:spLocks/>
              </p:cNvSpPr>
              <p:nvPr/>
            </p:nvSpPr>
            <p:spPr bwMode="auto">
              <a:xfrm>
                <a:off x="1111" y="799"/>
                <a:ext cx="1270" cy="318"/>
              </a:xfrm>
              <a:custGeom>
                <a:avLst/>
                <a:gdLst>
                  <a:gd name="T0" fmla="*/ 0 w 1361"/>
                  <a:gd name="T1" fmla="*/ 239 h 310"/>
                  <a:gd name="T2" fmla="*/ 672 w 1361"/>
                  <a:gd name="T3" fmla="*/ 286 h 310"/>
                  <a:gd name="T4" fmla="*/ 1185 w 1361"/>
                  <a:gd name="T5" fmla="*/ 0 h 310"/>
                  <a:gd name="T6" fmla="*/ 0 60000 65536"/>
                  <a:gd name="T7" fmla="*/ 0 60000 65536"/>
                  <a:gd name="T8" fmla="*/ 0 60000 65536"/>
                </a:gdLst>
                <a:ahLst/>
                <a:cxnLst>
                  <a:cxn ang="T6">
                    <a:pos x="T0" y="T1"/>
                  </a:cxn>
                  <a:cxn ang="T7">
                    <a:pos x="T2" y="T3"/>
                  </a:cxn>
                  <a:cxn ang="T8">
                    <a:pos x="T4" y="T5"/>
                  </a:cxn>
                </a:cxnLst>
                <a:rect l="0" t="0" r="r" b="b"/>
                <a:pathLst>
                  <a:path w="1361" h="310">
                    <a:moveTo>
                      <a:pt x="0" y="227"/>
                    </a:moveTo>
                    <a:cubicBezTo>
                      <a:pt x="272" y="268"/>
                      <a:pt x="545" y="310"/>
                      <a:pt x="772" y="272"/>
                    </a:cubicBezTo>
                    <a:cubicBezTo>
                      <a:pt x="999" y="234"/>
                      <a:pt x="1180" y="117"/>
                      <a:pt x="13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75" name="Freeform 100"/>
              <p:cNvSpPr>
                <a:spLocks/>
              </p:cNvSpPr>
              <p:nvPr/>
            </p:nvSpPr>
            <p:spPr bwMode="auto">
              <a:xfrm>
                <a:off x="1474" y="799"/>
                <a:ext cx="1134" cy="318"/>
              </a:xfrm>
              <a:custGeom>
                <a:avLst/>
                <a:gdLst>
                  <a:gd name="T0" fmla="*/ 0 w 1361"/>
                  <a:gd name="T1" fmla="*/ 239 h 310"/>
                  <a:gd name="T2" fmla="*/ 536 w 1361"/>
                  <a:gd name="T3" fmla="*/ 286 h 310"/>
                  <a:gd name="T4" fmla="*/ 945 w 1361"/>
                  <a:gd name="T5" fmla="*/ 0 h 310"/>
                  <a:gd name="T6" fmla="*/ 0 60000 65536"/>
                  <a:gd name="T7" fmla="*/ 0 60000 65536"/>
                  <a:gd name="T8" fmla="*/ 0 60000 65536"/>
                </a:gdLst>
                <a:ahLst/>
                <a:cxnLst>
                  <a:cxn ang="T6">
                    <a:pos x="T0" y="T1"/>
                  </a:cxn>
                  <a:cxn ang="T7">
                    <a:pos x="T2" y="T3"/>
                  </a:cxn>
                  <a:cxn ang="T8">
                    <a:pos x="T4" y="T5"/>
                  </a:cxn>
                </a:cxnLst>
                <a:rect l="0" t="0" r="r" b="b"/>
                <a:pathLst>
                  <a:path w="1361" h="310">
                    <a:moveTo>
                      <a:pt x="0" y="227"/>
                    </a:moveTo>
                    <a:cubicBezTo>
                      <a:pt x="272" y="268"/>
                      <a:pt x="545" y="310"/>
                      <a:pt x="772" y="272"/>
                    </a:cubicBezTo>
                    <a:cubicBezTo>
                      <a:pt x="999" y="234"/>
                      <a:pt x="1180" y="117"/>
                      <a:pt x="1361"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76" name="Freeform 101"/>
              <p:cNvSpPr>
                <a:spLocks/>
              </p:cNvSpPr>
              <p:nvPr/>
            </p:nvSpPr>
            <p:spPr bwMode="auto">
              <a:xfrm>
                <a:off x="2608" y="618"/>
                <a:ext cx="862" cy="257"/>
              </a:xfrm>
              <a:custGeom>
                <a:avLst/>
                <a:gdLst>
                  <a:gd name="T0" fmla="*/ 0 w 1044"/>
                  <a:gd name="T1" fmla="*/ 181 h 257"/>
                  <a:gd name="T2" fmla="*/ 433 w 1044"/>
                  <a:gd name="T3" fmla="*/ 227 h 257"/>
                  <a:gd name="T4" fmla="*/ 712 w 1044"/>
                  <a:gd name="T5" fmla="*/ 0 h 257"/>
                  <a:gd name="T6" fmla="*/ 0 60000 65536"/>
                  <a:gd name="T7" fmla="*/ 0 60000 65536"/>
                  <a:gd name="T8" fmla="*/ 0 60000 65536"/>
                </a:gdLst>
                <a:ahLst/>
                <a:cxnLst>
                  <a:cxn ang="T6">
                    <a:pos x="T0" y="T1"/>
                  </a:cxn>
                  <a:cxn ang="T7">
                    <a:pos x="T2" y="T3"/>
                  </a:cxn>
                  <a:cxn ang="T8">
                    <a:pos x="T4" y="T5"/>
                  </a:cxn>
                </a:cxnLst>
                <a:rect l="0" t="0" r="r" b="b"/>
                <a:pathLst>
                  <a:path w="1044" h="257">
                    <a:moveTo>
                      <a:pt x="0" y="181"/>
                    </a:moveTo>
                    <a:cubicBezTo>
                      <a:pt x="230" y="219"/>
                      <a:pt x="461" y="257"/>
                      <a:pt x="635" y="227"/>
                    </a:cubicBezTo>
                    <a:cubicBezTo>
                      <a:pt x="809" y="197"/>
                      <a:pt x="926" y="98"/>
                      <a:pt x="1044"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nvGrpSpPr>
              <p:cNvPr id="377" name="Group 102"/>
              <p:cNvGrpSpPr>
                <a:grpSpLocks/>
              </p:cNvGrpSpPr>
              <p:nvPr/>
            </p:nvGrpSpPr>
            <p:grpSpPr bwMode="auto">
              <a:xfrm>
                <a:off x="431" y="709"/>
                <a:ext cx="1134" cy="3175"/>
                <a:chOff x="1202" y="618"/>
                <a:chExt cx="1134" cy="3175"/>
              </a:xfrm>
            </p:grpSpPr>
            <p:sp>
              <p:nvSpPr>
                <p:cNvPr id="381" name="Line 103"/>
                <p:cNvSpPr>
                  <a:spLocks noChangeShapeType="1"/>
                </p:cNvSpPr>
                <p:nvPr/>
              </p:nvSpPr>
              <p:spPr bwMode="auto">
                <a:xfrm flipH="1">
                  <a:off x="1429" y="1117"/>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2" name="Rectangle 104"/>
                <p:cNvSpPr>
                  <a:spLocks noChangeArrowheads="1"/>
                </p:cNvSpPr>
                <p:nvPr/>
              </p:nvSpPr>
              <p:spPr bwMode="auto">
                <a:xfrm>
                  <a:off x="1338" y="618"/>
                  <a:ext cx="91" cy="317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83" name="Rectangle 105"/>
                <p:cNvSpPr>
                  <a:spLocks noChangeArrowheads="1"/>
                </p:cNvSpPr>
                <p:nvPr/>
              </p:nvSpPr>
              <p:spPr bwMode="auto">
                <a:xfrm>
                  <a:off x="1202" y="1071"/>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84" name="Freeform 106"/>
                <p:cNvSpPr>
                  <a:spLocks/>
                </p:cNvSpPr>
                <p:nvPr/>
              </p:nvSpPr>
              <p:spPr bwMode="auto">
                <a:xfrm flipH="1">
                  <a:off x="2181"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5" name="Freeform 107"/>
                <p:cNvSpPr>
                  <a:spLocks/>
                </p:cNvSpPr>
                <p:nvPr/>
              </p:nvSpPr>
              <p:spPr bwMode="auto">
                <a:xfrm flipH="1">
                  <a:off x="1837"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6" name="Freeform 108"/>
                <p:cNvSpPr>
                  <a:spLocks/>
                </p:cNvSpPr>
                <p:nvPr/>
              </p:nvSpPr>
              <p:spPr bwMode="auto">
                <a:xfrm flipH="1">
                  <a:off x="1519" y="935"/>
                  <a:ext cx="109" cy="136"/>
                </a:xfrm>
                <a:custGeom>
                  <a:avLst/>
                  <a:gdLst>
                    <a:gd name="T0" fmla="*/ 8 w 726"/>
                    <a:gd name="T1" fmla="*/ 0 h 907"/>
                    <a:gd name="T2" fmla="*/ 2 w 726"/>
                    <a:gd name="T3" fmla="*/ 9 h 907"/>
                    <a:gd name="T4" fmla="*/ 2 w 726"/>
                    <a:gd name="T5" fmla="*/ 19 h 907"/>
                    <a:gd name="T6" fmla="*/ 14 w 726"/>
                    <a:gd name="T7" fmla="*/ 19 h 907"/>
                    <a:gd name="T8" fmla="*/ 14 w 726"/>
                    <a:gd name="T9" fmla="*/ 9 h 907"/>
                    <a:gd name="T10" fmla="*/ 8 w 726"/>
                    <a:gd name="T11" fmla="*/ 0 h 9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6" h="907">
                      <a:moveTo>
                        <a:pt x="365" y="0"/>
                      </a:moveTo>
                      <a:cubicBezTo>
                        <a:pt x="274" y="0"/>
                        <a:pt x="136" y="282"/>
                        <a:pt x="90" y="420"/>
                      </a:cubicBezTo>
                      <a:cubicBezTo>
                        <a:pt x="45" y="558"/>
                        <a:pt x="0" y="766"/>
                        <a:pt x="90" y="837"/>
                      </a:cubicBezTo>
                      <a:cubicBezTo>
                        <a:pt x="181" y="907"/>
                        <a:pt x="545" y="907"/>
                        <a:pt x="636" y="837"/>
                      </a:cubicBezTo>
                      <a:cubicBezTo>
                        <a:pt x="726" y="766"/>
                        <a:pt x="681" y="561"/>
                        <a:pt x="636" y="420"/>
                      </a:cubicBezTo>
                      <a:cubicBezTo>
                        <a:pt x="590" y="279"/>
                        <a:pt x="455" y="0"/>
                        <a:pt x="365" y="0"/>
                      </a:cubicBez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7" name="Rectangle 109"/>
                <p:cNvSpPr>
                  <a:spLocks noChangeArrowheads="1"/>
                </p:cNvSpPr>
                <p:nvPr/>
              </p:nvSpPr>
              <p:spPr bwMode="auto">
                <a:xfrm>
                  <a:off x="1202" y="2024"/>
                  <a:ext cx="1134" cy="46"/>
                </a:xfrm>
                <a:prstGeom prst="rect">
                  <a:avLst/>
                </a:prstGeom>
                <a:gradFill rotWithShape="1">
                  <a:gsLst>
                    <a:gs pos="0">
                      <a:srgbClr val="BABABA"/>
                    </a:gs>
                    <a:gs pos="50000">
                      <a:srgbClr val="FFFFFF"/>
                    </a:gs>
                    <a:gs pos="100000">
                      <a:srgbClr val="BABABA"/>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nvGrpSpPr>
                <p:cNvPr id="388" name="Group 110"/>
                <p:cNvGrpSpPr>
                  <a:grpSpLocks/>
                </p:cNvGrpSpPr>
                <p:nvPr/>
              </p:nvGrpSpPr>
              <p:grpSpPr bwMode="auto">
                <a:xfrm>
                  <a:off x="1519" y="1525"/>
                  <a:ext cx="386" cy="500"/>
                  <a:chOff x="2744" y="1207"/>
                  <a:chExt cx="1051" cy="1362"/>
                </a:xfrm>
              </p:grpSpPr>
              <p:sp>
                <p:nvSpPr>
                  <p:cNvPr id="390" name="Arc 111"/>
                  <p:cNvSpPr>
                    <a:spLocks/>
                  </p:cNvSpPr>
                  <p:nvPr/>
                </p:nvSpPr>
                <p:spPr bwMode="auto">
                  <a:xfrm rot="5400000" flipH="1">
                    <a:off x="3038" y="913"/>
                    <a:ext cx="273" cy="862"/>
                  </a:xfrm>
                  <a:custGeom>
                    <a:avLst/>
                    <a:gdLst>
                      <a:gd name="T0" fmla="*/ 0 w 39032"/>
                      <a:gd name="T1" fmla="*/ 4 h 43200"/>
                      <a:gd name="T2" fmla="*/ 0 w 39032"/>
                      <a:gd name="T3" fmla="*/ 14 h 43200"/>
                      <a:gd name="T4" fmla="*/ 1 w 39032"/>
                      <a:gd name="T5" fmla="*/ 9 h 43200"/>
                      <a:gd name="T6" fmla="*/ 0 60000 65536"/>
                      <a:gd name="T7" fmla="*/ 0 60000 65536"/>
                      <a:gd name="T8" fmla="*/ 0 60000 65536"/>
                    </a:gdLst>
                    <a:ahLst/>
                    <a:cxnLst>
                      <a:cxn ang="T6">
                        <a:pos x="T0" y="T1"/>
                      </a:cxn>
                      <a:cxn ang="T7">
                        <a:pos x="T2" y="T3"/>
                      </a:cxn>
                      <a:cxn ang="T8">
                        <a:pos x="T4" y="T5"/>
                      </a:cxn>
                    </a:cxnLst>
                    <a:rect l="0" t="0" r="r" b="b"/>
                    <a:pathLst>
                      <a:path w="39032" h="43200" fill="none"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path>
                      <a:path w="39032" h="43200" stroke="0" extrusionOk="0">
                        <a:moveTo>
                          <a:pt x="0" y="8845"/>
                        </a:moveTo>
                        <a:cubicBezTo>
                          <a:pt x="4067" y="3285"/>
                          <a:pt x="10543" y="0"/>
                          <a:pt x="17432" y="0"/>
                        </a:cubicBezTo>
                        <a:cubicBezTo>
                          <a:pt x="29361" y="0"/>
                          <a:pt x="39032" y="9670"/>
                          <a:pt x="39032" y="21600"/>
                        </a:cubicBezTo>
                        <a:cubicBezTo>
                          <a:pt x="39032" y="33529"/>
                          <a:pt x="29361" y="43200"/>
                          <a:pt x="17432" y="43200"/>
                        </a:cubicBezTo>
                        <a:cubicBezTo>
                          <a:pt x="11016" y="43200"/>
                          <a:pt x="4933" y="40348"/>
                          <a:pt x="830" y="35417"/>
                        </a:cubicBezTo>
                        <a:lnTo>
                          <a:pt x="17432" y="21600"/>
                        </a:lnTo>
                        <a:lnTo>
                          <a:pt x="0" y="8845"/>
                        </a:lnTo>
                        <a:close/>
                      </a:path>
                    </a:pathLst>
                  </a:custGeom>
                  <a:gradFill rotWithShape="1">
                    <a:gsLst>
                      <a:gs pos="0">
                        <a:srgbClr val="BABABA"/>
                      </a:gs>
                      <a:gs pos="50000">
                        <a:srgbClr val="FFFFFF"/>
                      </a:gs>
                      <a:gs pos="100000">
                        <a:srgbClr val="BABABA"/>
                      </a:gs>
                    </a:gsLst>
                    <a:lin ang="5400000" scaled="1"/>
                  </a:gra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91" name="Rectangle 112"/>
                  <p:cNvSpPr>
                    <a:spLocks noChangeArrowheads="1"/>
                  </p:cNvSpPr>
                  <p:nvPr/>
                </p:nvSpPr>
                <p:spPr bwMode="auto">
                  <a:xfrm>
                    <a:off x="2744" y="1344"/>
                    <a:ext cx="862" cy="1224"/>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2" name="Freeform 113"/>
                  <p:cNvSpPr>
                    <a:spLocks/>
                  </p:cNvSpPr>
                  <p:nvPr/>
                </p:nvSpPr>
                <p:spPr bwMode="auto">
                  <a:xfrm>
                    <a:off x="3606" y="1531"/>
                    <a:ext cx="189" cy="472"/>
                  </a:xfrm>
                  <a:custGeom>
                    <a:avLst/>
                    <a:gdLst>
                      <a:gd name="T0" fmla="*/ 0 w 91"/>
                      <a:gd name="T1" fmla="*/ 0 h 227"/>
                      <a:gd name="T2" fmla="*/ 199 w 91"/>
                      <a:gd name="T3" fmla="*/ 0 h 227"/>
                      <a:gd name="T4" fmla="*/ 393 w 91"/>
                      <a:gd name="T5" fmla="*/ 786 h 227"/>
                      <a:gd name="T6" fmla="*/ 0 w 91"/>
                      <a:gd name="T7" fmla="*/ 981 h 227"/>
                      <a:gd name="T8" fmla="*/ 0 w 91"/>
                      <a:gd name="T9" fmla="*/ 0 h 2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27">
                        <a:moveTo>
                          <a:pt x="0" y="0"/>
                        </a:moveTo>
                        <a:lnTo>
                          <a:pt x="46" y="0"/>
                        </a:lnTo>
                        <a:lnTo>
                          <a:pt x="91" y="182"/>
                        </a:lnTo>
                        <a:lnTo>
                          <a:pt x="0" y="227"/>
                        </a:lnTo>
                        <a:lnTo>
                          <a:pt x="0" y="0"/>
                        </a:lnTo>
                        <a:close/>
                      </a:path>
                    </a:pathLst>
                  </a:custGeom>
                  <a:gradFill rotWithShape="1">
                    <a:gsLst>
                      <a:gs pos="0">
                        <a:srgbClr val="BABABA"/>
                      </a:gs>
                      <a:gs pos="50000">
                        <a:srgbClr val="FFFFFF"/>
                      </a:gs>
                      <a:gs pos="100000">
                        <a:srgbClr val="BABABA"/>
                      </a:gs>
                    </a:gsLst>
                    <a:lin ang="0" scaled="1"/>
                  </a:gradFill>
                  <a:ln w="9525" cap="flat" cmpd="sng">
                    <a:solidFill>
                      <a:schemeClr val="bg2"/>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93" name="Rectangle 114"/>
                  <p:cNvSpPr>
                    <a:spLocks noChangeArrowheads="1"/>
                  </p:cNvSpPr>
                  <p:nvPr/>
                </p:nvSpPr>
                <p:spPr bwMode="auto">
                  <a:xfrm>
                    <a:off x="3334"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4" name="Rectangle 115"/>
                  <p:cNvSpPr>
                    <a:spLocks noChangeArrowheads="1"/>
                  </p:cNvSpPr>
                  <p:nvPr/>
                </p:nvSpPr>
                <p:spPr bwMode="auto">
                  <a:xfrm>
                    <a:off x="3198"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5" name="Rectangle 116"/>
                  <p:cNvSpPr>
                    <a:spLocks noChangeArrowheads="1"/>
                  </p:cNvSpPr>
                  <p:nvPr/>
                </p:nvSpPr>
                <p:spPr bwMode="auto">
                  <a:xfrm>
                    <a:off x="3061"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6" name="Rectangle 117"/>
                  <p:cNvSpPr>
                    <a:spLocks noChangeArrowheads="1"/>
                  </p:cNvSpPr>
                  <p:nvPr/>
                </p:nvSpPr>
                <p:spPr bwMode="auto">
                  <a:xfrm>
                    <a:off x="2925"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7" name="Rectangle 118"/>
                  <p:cNvSpPr>
                    <a:spLocks noChangeArrowheads="1"/>
                  </p:cNvSpPr>
                  <p:nvPr/>
                </p:nvSpPr>
                <p:spPr bwMode="auto">
                  <a:xfrm>
                    <a:off x="3470"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8" name="Rectangle 119"/>
                  <p:cNvSpPr>
                    <a:spLocks noChangeArrowheads="1"/>
                  </p:cNvSpPr>
                  <p:nvPr/>
                </p:nvSpPr>
                <p:spPr bwMode="auto">
                  <a:xfrm>
                    <a:off x="2789" y="1525"/>
                    <a:ext cx="90" cy="862"/>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399" name="Rectangle 120"/>
                  <p:cNvSpPr>
                    <a:spLocks noChangeArrowheads="1"/>
                  </p:cNvSpPr>
                  <p:nvPr/>
                </p:nvSpPr>
                <p:spPr bwMode="auto">
                  <a:xfrm>
                    <a:off x="2744" y="2523"/>
                    <a:ext cx="862" cy="46"/>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00" name="Rectangle 121"/>
                  <p:cNvSpPr>
                    <a:spLocks noChangeArrowheads="1"/>
                  </p:cNvSpPr>
                  <p:nvPr/>
                </p:nvSpPr>
                <p:spPr bwMode="auto">
                  <a:xfrm>
                    <a:off x="2744" y="1344"/>
                    <a:ext cx="862" cy="45"/>
                  </a:xfrm>
                  <a:prstGeom prst="rect">
                    <a:avLst/>
                  </a:prstGeom>
                  <a:gradFill rotWithShape="1">
                    <a:gsLst>
                      <a:gs pos="0">
                        <a:srgbClr val="BABABA"/>
                      </a:gs>
                      <a:gs pos="50000">
                        <a:srgbClr val="FFFFFF"/>
                      </a:gs>
                      <a:gs pos="100000">
                        <a:srgbClr val="BABABA"/>
                      </a:gs>
                    </a:gsLst>
                    <a:lin ang="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grpSp>
            <p:sp>
              <p:nvSpPr>
                <p:cNvPr id="389" name="Line 122"/>
                <p:cNvSpPr>
                  <a:spLocks noChangeShapeType="1"/>
                </p:cNvSpPr>
                <p:nvPr/>
              </p:nvSpPr>
              <p:spPr bwMode="auto">
                <a:xfrm flipH="1">
                  <a:off x="1429" y="2069"/>
                  <a:ext cx="771" cy="363"/>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sp>
            <p:nvSpPr>
              <p:cNvPr id="378" name="Freeform 123"/>
              <p:cNvSpPr>
                <a:spLocks/>
              </p:cNvSpPr>
              <p:nvPr/>
            </p:nvSpPr>
            <p:spPr bwMode="auto">
              <a:xfrm>
                <a:off x="68" y="1026"/>
                <a:ext cx="725" cy="272"/>
              </a:xfrm>
              <a:custGeom>
                <a:avLst/>
                <a:gdLst>
                  <a:gd name="T0" fmla="*/ 0 w 725"/>
                  <a:gd name="T1" fmla="*/ 233 h 318"/>
                  <a:gd name="T2" fmla="*/ 408 w 725"/>
                  <a:gd name="T3" fmla="*/ 166 h 318"/>
                  <a:gd name="T4" fmla="*/ 725 w 725"/>
                  <a:gd name="T5" fmla="*/ 0 h 318"/>
                  <a:gd name="T6" fmla="*/ 0 60000 65536"/>
                  <a:gd name="T7" fmla="*/ 0 60000 65536"/>
                  <a:gd name="T8" fmla="*/ 0 60000 65536"/>
                </a:gdLst>
                <a:ahLst/>
                <a:cxnLst>
                  <a:cxn ang="T6">
                    <a:pos x="T0" y="T1"/>
                  </a:cxn>
                  <a:cxn ang="T7">
                    <a:pos x="T2" y="T3"/>
                  </a:cxn>
                  <a:cxn ang="T8">
                    <a:pos x="T4" y="T5"/>
                  </a:cxn>
                </a:cxnLst>
                <a:rect l="0" t="0" r="r" b="b"/>
                <a:pathLst>
                  <a:path w="725" h="318">
                    <a:moveTo>
                      <a:pt x="0" y="318"/>
                    </a:moveTo>
                    <a:cubicBezTo>
                      <a:pt x="143" y="299"/>
                      <a:pt x="287" y="280"/>
                      <a:pt x="408" y="227"/>
                    </a:cubicBezTo>
                    <a:cubicBezTo>
                      <a:pt x="529" y="174"/>
                      <a:pt x="627" y="87"/>
                      <a:pt x="725"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79" name="Freeform 124"/>
              <p:cNvSpPr>
                <a:spLocks/>
              </p:cNvSpPr>
              <p:nvPr/>
            </p:nvSpPr>
            <p:spPr bwMode="auto">
              <a:xfrm>
                <a:off x="269" y="1026"/>
                <a:ext cx="842" cy="408"/>
              </a:xfrm>
              <a:custGeom>
                <a:avLst/>
                <a:gdLst>
                  <a:gd name="T0" fmla="*/ 0 w 842"/>
                  <a:gd name="T1" fmla="*/ 332 h 502"/>
                  <a:gd name="T2" fmla="*/ 384 w 842"/>
                  <a:gd name="T3" fmla="*/ 245 h 502"/>
                  <a:gd name="T4" fmla="*/ 842 w 842"/>
                  <a:gd name="T5" fmla="*/ 0 h 502"/>
                  <a:gd name="T6" fmla="*/ 0 60000 65536"/>
                  <a:gd name="T7" fmla="*/ 0 60000 65536"/>
                  <a:gd name="T8" fmla="*/ 0 60000 65536"/>
                </a:gdLst>
                <a:ahLst/>
                <a:cxnLst>
                  <a:cxn ang="T6">
                    <a:pos x="T0" y="T1"/>
                  </a:cxn>
                  <a:cxn ang="T7">
                    <a:pos x="T2" y="T3"/>
                  </a:cxn>
                  <a:cxn ang="T8">
                    <a:pos x="T4" y="T5"/>
                  </a:cxn>
                </a:cxnLst>
                <a:rect l="0" t="0" r="r" b="b"/>
                <a:pathLst>
                  <a:path w="842" h="502">
                    <a:moveTo>
                      <a:pt x="0" y="502"/>
                    </a:moveTo>
                    <a:cubicBezTo>
                      <a:pt x="65" y="480"/>
                      <a:pt x="244" y="456"/>
                      <a:pt x="384" y="372"/>
                    </a:cubicBezTo>
                    <a:cubicBezTo>
                      <a:pt x="524" y="288"/>
                      <a:pt x="747" y="77"/>
                      <a:pt x="842"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0" name="Freeform 125"/>
              <p:cNvSpPr>
                <a:spLocks/>
              </p:cNvSpPr>
              <p:nvPr/>
            </p:nvSpPr>
            <p:spPr bwMode="auto">
              <a:xfrm>
                <a:off x="515" y="1026"/>
                <a:ext cx="939" cy="544"/>
              </a:xfrm>
              <a:custGeom>
                <a:avLst/>
                <a:gdLst>
                  <a:gd name="T0" fmla="*/ 0 w 939"/>
                  <a:gd name="T1" fmla="*/ 413 h 717"/>
                  <a:gd name="T2" fmla="*/ 437 w 939"/>
                  <a:gd name="T3" fmla="*/ 272 h 717"/>
                  <a:gd name="T4" fmla="*/ 939 w 939"/>
                  <a:gd name="T5" fmla="*/ 0 h 717"/>
                  <a:gd name="T6" fmla="*/ 0 60000 65536"/>
                  <a:gd name="T7" fmla="*/ 0 60000 65536"/>
                  <a:gd name="T8" fmla="*/ 0 60000 65536"/>
                </a:gdLst>
                <a:ahLst/>
                <a:cxnLst>
                  <a:cxn ang="T6">
                    <a:pos x="T0" y="T1"/>
                  </a:cxn>
                  <a:cxn ang="T7">
                    <a:pos x="T2" y="T3"/>
                  </a:cxn>
                  <a:cxn ang="T8">
                    <a:pos x="T4" y="T5"/>
                  </a:cxn>
                </a:cxnLst>
                <a:rect l="0" t="0" r="r" b="b"/>
                <a:pathLst>
                  <a:path w="939" h="717">
                    <a:moveTo>
                      <a:pt x="0" y="717"/>
                    </a:moveTo>
                    <a:cubicBezTo>
                      <a:pt x="72" y="676"/>
                      <a:pt x="281" y="591"/>
                      <a:pt x="437" y="472"/>
                    </a:cubicBezTo>
                    <a:cubicBezTo>
                      <a:pt x="593" y="353"/>
                      <a:pt x="835" y="98"/>
                      <a:pt x="939"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a typeface="Meiryo UI" panose="020B0604030504040204" pitchFamily="50" charset="-128"/>
                </a:endParaRPr>
              </a:p>
            </p:txBody>
          </p:sp>
        </p:grpSp>
      </p:grpSp>
      <p:sp>
        <p:nvSpPr>
          <p:cNvPr id="464" name="AutoShape 126"/>
          <p:cNvSpPr>
            <a:spLocks noChangeArrowheads="1"/>
          </p:cNvSpPr>
          <p:nvPr/>
        </p:nvSpPr>
        <p:spPr bwMode="auto">
          <a:xfrm>
            <a:off x="1437118" y="1820878"/>
            <a:ext cx="504825" cy="608012"/>
          </a:xfrm>
          <a:prstGeom prst="star32">
            <a:avLst>
              <a:gd name="adj" fmla="val 17630"/>
            </a:avLst>
          </a:prstGeom>
          <a:gradFill rotWithShape="1">
            <a:gsLst>
              <a:gs pos="0">
                <a:srgbClr val="FF0000"/>
              </a:gs>
              <a:gs pos="100000">
                <a:srgbClr val="FF9999">
                  <a:alpha val="0"/>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latin typeface="Meiryo UI" panose="020B0604030504040204" pitchFamily="50" charset="-128"/>
              <a:ea typeface="Meiryo UI" panose="020B0604030504040204" pitchFamily="50" charset="-128"/>
            </a:endParaRPr>
          </a:p>
        </p:txBody>
      </p:sp>
      <p:sp>
        <p:nvSpPr>
          <p:cNvPr id="465" name="AutoShape 127"/>
          <p:cNvSpPr>
            <a:spLocks noChangeArrowheads="1"/>
          </p:cNvSpPr>
          <p:nvPr/>
        </p:nvSpPr>
        <p:spPr bwMode="auto">
          <a:xfrm flipV="1">
            <a:off x="789418" y="2884503"/>
            <a:ext cx="935038" cy="476250"/>
          </a:xfrm>
          <a:prstGeom prst="upArrow">
            <a:avLst>
              <a:gd name="adj1" fmla="val 70241"/>
              <a:gd name="adj2" fmla="val 37778"/>
            </a:avLst>
          </a:prstGeom>
          <a:gradFill rotWithShape="1">
            <a:gsLst>
              <a:gs pos="0">
                <a:srgbClr val="B2B2B2">
                  <a:gamma/>
                  <a:tint val="21176"/>
                  <a:invGamma/>
                </a:srgbClr>
              </a:gs>
              <a:gs pos="100000">
                <a:srgbClr val="B2B2B2"/>
              </a:gs>
            </a:gsLst>
            <a:path path="rect">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Lst>
        </p:spPr>
        <p:txBody>
          <a:bodyPr rot="10800000" wrap="none" anchor="ctr"/>
          <a:lstStyle/>
          <a:p>
            <a:pPr algn="ctr" eaLnBrk="1" hangingPunct="1">
              <a:lnSpc>
                <a:spcPct val="90000"/>
              </a:lnSpc>
              <a:defRPr/>
            </a:pPr>
            <a:r>
              <a:rPr lang="ja-JP" altLang="en-US" sz="2000" b="1" dirty="0">
                <a:solidFill>
                  <a:srgbClr val="FF0000"/>
                </a:solidFill>
                <a:latin typeface="Meiryo UI" panose="020B0604030504040204" pitchFamily="50" charset="-128"/>
                <a:ea typeface="Meiryo UI" panose="020B0604030504040204" pitchFamily="50" charset="-128"/>
              </a:rPr>
              <a:t>停電発生</a:t>
            </a:r>
          </a:p>
        </p:txBody>
      </p:sp>
      <p:grpSp>
        <p:nvGrpSpPr>
          <p:cNvPr id="466" name="Group 128"/>
          <p:cNvGrpSpPr>
            <a:grpSpLocks/>
          </p:cNvGrpSpPr>
          <p:nvPr/>
        </p:nvGrpSpPr>
        <p:grpSpPr bwMode="auto">
          <a:xfrm>
            <a:off x="1632381" y="1377965"/>
            <a:ext cx="596900" cy="682625"/>
            <a:chOff x="1462" y="957"/>
            <a:chExt cx="778" cy="867"/>
          </a:xfrm>
          <a:effectLst/>
        </p:grpSpPr>
        <p:sp>
          <p:nvSpPr>
            <p:cNvPr id="467" name="Freeform 129"/>
            <p:cNvSpPr>
              <a:spLocks/>
            </p:cNvSpPr>
            <p:nvPr/>
          </p:nvSpPr>
          <p:spPr bwMode="auto">
            <a:xfrm>
              <a:off x="1462" y="957"/>
              <a:ext cx="778" cy="434"/>
            </a:xfrm>
            <a:custGeom>
              <a:avLst/>
              <a:gdLst>
                <a:gd name="T0" fmla="*/ 210 w 2334"/>
                <a:gd name="T1" fmla="*/ 121 h 1300"/>
                <a:gd name="T2" fmla="*/ 200 w 2334"/>
                <a:gd name="T3" fmla="*/ 119 h 1300"/>
                <a:gd name="T4" fmla="*/ 192 w 2334"/>
                <a:gd name="T5" fmla="*/ 122 h 1300"/>
                <a:gd name="T6" fmla="*/ 181 w 2334"/>
                <a:gd name="T7" fmla="*/ 132 h 1300"/>
                <a:gd name="T8" fmla="*/ 168 w 2334"/>
                <a:gd name="T9" fmla="*/ 140 h 1300"/>
                <a:gd name="T10" fmla="*/ 151 w 2334"/>
                <a:gd name="T11" fmla="*/ 144 h 1300"/>
                <a:gd name="T12" fmla="*/ 134 w 2334"/>
                <a:gd name="T13" fmla="*/ 145 h 1300"/>
                <a:gd name="T14" fmla="*/ 120 w 2334"/>
                <a:gd name="T15" fmla="*/ 143 h 1300"/>
                <a:gd name="T16" fmla="*/ 107 w 2334"/>
                <a:gd name="T17" fmla="*/ 139 h 1300"/>
                <a:gd name="T18" fmla="*/ 95 w 2334"/>
                <a:gd name="T19" fmla="*/ 132 h 1300"/>
                <a:gd name="T20" fmla="*/ 86 w 2334"/>
                <a:gd name="T21" fmla="*/ 124 h 1300"/>
                <a:gd name="T22" fmla="*/ 80 w 2334"/>
                <a:gd name="T23" fmla="*/ 126 h 1300"/>
                <a:gd name="T24" fmla="*/ 74 w 2334"/>
                <a:gd name="T25" fmla="*/ 127 h 1300"/>
                <a:gd name="T26" fmla="*/ 66 w 2334"/>
                <a:gd name="T27" fmla="*/ 126 h 1300"/>
                <a:gd name="T28" fmla="*/ 58 w 2334"/>
                <a:gd name="T29" fmla="*/ 124 h 1300"/>
                <a:gd name="T30" fmla="*/ 51 w 2334"/>
                <a:gd name="T31" fmla="*/ 121 h 1300"/>
                <a:gd name="T32" fmla="*/ 45 w 2334"/>
                <a:gd name="T33" fmla="*/ 116 h 1300"/>
                <a:gd name="T34" fmla="*/ 38 w 2334"/>
                <a:gd name="T35" fmla="*/ 114 h 1300"/>
                <a:gd name="T36" fmla="*/ 32 w 2334"/>
                <a:gd name="T37" fmla="*/ 116 h 1300"/>
                <a:gd name="T38" fmla="*/ 24 w 2334"/>
                <a:gd name="T39" fmla="*/ 116 h 1300"/>
                <a:gd name="T40" fmla="*/ 14 w 2334"/>
                <a:gd name="T41" fmla="*/ 113 h 1300"/>
                <a:gd name="T42" fmla="*/ 6 w 2334"/>
                <a:gd name="T43" fmla="*/ 106 h 1300"/>
                <a:gd name="T44" fmla="*/ 1 w 2334"/>
                <a:gd name="T45" fmla="*/ 98 h 1300"/>
                <a:gd name="T46" fmla="*/ 0 w 2334"/>
                <a:gd name="T47" fmla="*/ 88 h 1300"/>
                <a:gd name="T48" fmla="*/ 3 w 2334"/>
                <a:gd name="T49" fmla="*/ 80 h 1300"/>
                <a:gd name="T50" fmla="*/ 8 w 2334"/>
                <a:gd name="T51" fmla="*/ 73 h 1300"/>
                <a:gd name="T52" fmla="*/ 16 w 2334"/>
                <a:gd name="T53" fmla="*/ 68 h 1300"/>
                <a:gd name="T54" fmla="*/ 25 w 2334"/>
                <a:gd name="T55" fmla="*/ 66 h 1300"/>
                <a:gd name="T56" fmla="*/ 29 w 2334"/>
                <a:gd name="T57" fmla="*/ 53 h 1300"/>
                <a:gd name="T58" fmla="*/ 38 w 2334"/>
                <a:gd name="T59" fmla="*/ 43 h 1300"/>
                <a:gd name="T60" fmla="*/ 51 w 2334"/>
                <a:gd name="T61" fmla="*/ 35 h 1300"/>
                <a:gd name="T62" fmla="*/ 66 w 2334"/>
                <a:gd name="T63" fmla="*/ 32 h 1300"/>
                <a:gd name="T64" fmla="*/ 76 w 2334"/>
                <a:gd name="T65" fmla="*/ 31 h 1300"/>
                <a:gd name="T66" fmla="*/ 79 w 2334"/>
                <a:gd name="T67" fmla="*/ 23 h 1300"/>
                <a:gd name="T68" fmla="*/ 89 w 2334"/>
                <a:gd name="T69" fmla="*/ 12 h 1300"/>
                <a:gd name="T70" fmla="*/ 101 w 2334"/>
                <a:gd name="T71" fmla="*/ 5 h 1300"/>
                <a:gd name="T72" fmla="*/ 115 w 2334"/>
                <a:gd name="T73" fmla="*/ 1 h 1300"/>
                <a:gd name="T74" fmla="*/ 129 w 2334"/>
                <a:gd name="T75" fmla="*/ 0 h 1300"/>
                <a:gd name="T76" fmla="*/ 142 w 2334"/>
                <a:gd name="T77" fmla="*/ 4 h 1300"/>
                <a:gd name="T78" fmla="*/ 154 w 2334"/>
                <a:gd name="T79" fmla="*/ 11 h 1300"/>
                <a:gd name="T80" fmla="*/ 163 w 2334"/>
                <a:gd name="T81" fmla="*/ 21 h 1300"/>
                <a:gd name="T82" fmla="*/ 171 w 2334"/>
                <a:gd name="T83" fmla="*/ 29 h 1300"/>
                <a:gd name="T84" fmla="*/ 182 w 2334"/>
                <a:gd name="T85" fmla="*/ 25 h 1300"/>
                <a:gd name="T86" fmla="*/ 193 w 2334"/>
                <a:gd name="T87" fmla="*/ 24 h 1300"/>
                <a:gd name="T88" fmla="*/ 210 w 2334"/>
                <a:gd name="T89" fmla="*/ 27 h 1300"/>
                <a:gd name="T90" fmla="*/ 224 w 2334"/>
                <a:gd name="T91" fmla="*/ 36 h 1300"/>
                <a:gd name="T92" fmla="*/ 234 w 2334"/>
                <a:gd name="T93" fmla="*/ 48 h 1300"/>
                <a:gd name="T94" fmla="*/ 239 w 2334"/>
                <a:gd name="T95" fmla="*/ 63 h 1300"/>
                <a:gd name="T96" fmla="*/ 249 w 2334"/>
                <a:gd name="T97" fmla="*/ 71 h 1300"/>
                <a:gd name="T98" fmla="*/ 258 w 2334"/>
                <a:gd name="T99" fmla="*/ 84 h 1300"/>
                <a:gd name="T100" fmla="*/ 259 w 2334"/>
                <a:gd name="T101" fmla="*/ 97 h 1300"/>
                <a:gd name="T102" fmla="*/ 252 w 2334"/>
                <a:gd name="T103" fmla="*/ 108 h 1300"/>
                <a:gd name="T104" fmla="*/ 241 w 2334"/>
                <a:gd name="T105" fmla="*/ 117 h 1300"/>
                <a:gd name="T106" fmla="*/ 227 w 2334"/>
                <a:gd name="T107" fmla="*/ 121 h 1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34" h="1300">
                  <a:moveTo>
                    <a:pt x="1964" y="1093"/>
                  </a:moveTo>
                  <a:lnTo>
                    <a:pt x="1941" y="1093"/>
                  </a:lnTo>
                  <a:lnTo>
                    <a:pt x="1917" y="1091"/>
                  </a:lnTo>
                  <a:lnTo>
                    <a:pt x="1893" y="1088"/>
                  </a:lnTo>
                  <a:lnTo>
                    <a:pt x="1869" y="1084"/>
                  </a:lnTo>
                  <a:lnTo>
                    <a:pt x="1846" y="1079"/>
                  </a:lnTo>
                  <a:lnTo>
                    <a:pt x="1824" y="1073"/>
                  </a:lnTo>
                  <a:lnTo>
                    <a:pt x="1802" y="1066"/>
                  </a:lnTo>
                  <a:lnTo>
                    <a:pt x="1781" y="1058"/>
                  </a:lnTo>
                  <a:lnTo>
                    <a:pt x="1757" y="1048"/>
                  </a:lnTo>
                  <a:lnTo>
                    <a:pt x="1743" y="1069"/>
                  </a:lnTo>
                  <a:lnTo>
                    <a:pt x="1725" y="1096"/>
                  </a:lnTo>
                  <a:lnTo>
                    <a:pt x="1705" y="1120"/>
                  </a:lnTo>
                  <a:lnTo>
                    <a:pt x="1683" y="1142"/>
                  </a:lnTo>
                  <a:lnTo>
                    <a:pt x="1657" y="1165"/>
                  </a:lnTo>
                  <a:lnTo>
                    <a:pt x="1631" y="1185"/>
                  </a:lnTo>
                  <a:lnTo>
                    <a:pt x="1603" y="1204"/>
                  </a:lnTo>
                  <a:lnTo>
                    <a:pt x="1573" y="1222"/>
                  </a:lnTo>
                  <a:lnTo>
                    <a:pt x="1540" y="1237"/>
                  </a:lnTo>
                  <a:lnTo>
                    <a:pt x="1508" y="1252"/>
                  </a:lnTo>
                  <a:lnTo>
                    <a:pt x="1472" y="1265"/>
                  </a:lnTo>
                  <a:lnTo>
                    <a:pt x="1437" y="1275"/>
                  </a:lnTo>
                  <a:lnTo>
                    <a:pt x="1400" y="1284"/>
                  </a:lnTo>
                  <a:lnTo>
                    <a:pt x="1362" y="1291"/>
                  </a:lnTo>
                  <a:lnTo>
                    <a:pt x="1323" y="1296"/>
                  </a:lnTo>
                  <a:lnTo>
                    <a:pt x="1284" y="1299"/>
                  </a:lnTo>
                  <a:lnTo>
                    <a:pt x="1243" y="1300"/>
                  </a:lnTo>
                  <a:lnTo>
                    <a:pt x="1210" y="1299"/>
                  </a:lnTo>
                  <a:lnTo>
                    <a:pt x="1177" y="1297"/>
                  </a:lnTo>
                  <a:lnTo>
                    <a:pt x="1143" y="1294"/>
                  </a:lnTo>
                  <a:lnTo>
                    <a:pt x="1110" y="1289"/>
                  </a:lnTo>
                  <a:lnTo>
                    <a:pt x="1079" y="1282"/>
                  </a:lnTo>
                  <a:lnTo>
                    <a:pt x="1047" y="1275"/>
                  </a:lnTo>
                  <a:lnTo>
                    <a:pt x="1017" y="1265"/>
                  </a:lnTo>
                  <a:lnTo>
                    <a:pt x="987" y="1255"/>
                  </a:lnTo>
                  <a:lnTo>
                    <a:pt x="959" y="1243"/>
                  </a:lnTo>
                  <a:lnTo>
                    <a:pt x="931" y="1231"/>
                  </a:lnTo>
                  <a:lnTo>
                    <a:pt x="904" y="1217"/>
                  </a:lnTo>
                  <a:lnTo>
                    <a:pt x="879" y="1202"/>
                  </a:lnTo>
                  <a:lnTo>
                    <a:pt x="855" y="1184"/>
                  </a:lnTo>
                  <a:lnTo>
                    <a:pt x="832" y="1168"/>
                  </a:lnTo>
                  <a:lnTo>
                    <a:pt x="811" y="1149"/>
                  </a:lnTo>
                  <a:lnTo>
                    <a:pt x="791" y="1129"/>
                  </a:lnTo>
                  <a:lnTo>
                    <a:pt x="777" y="1115"/>
                  </a:lnTo>
                  <a:lnTo>
                    <a:pt x="759" y="1121"/>
                  </a:lnTo>
                  <a:lnTo>
                    <a:pt x="745" y="1125"/>
                  </a:lnTo>
                  <a:lnTo>
                    <a:pt x="733" y="1127"/>
                  </a:lnTo>
                  <a:lnTo>
                    <a:pt x="719" y="1131"/>
                  </a:lnTo>
                  <a:lnTo>
                    <a:pt x="705" y="1132"/>
                  </a:lnTo>
                  <a:lnTo>
                    <a:pt x="692" y="1135"/>
                  </a:lnTo>
                  <a:lnTo>
                    <a:pt x="679" y="1136"/>
                  </a:lnTo>
                  <a:lnTo>
                    <a:pt x="665" y="1137"/>
                  </a:lnTo>
                  <a:lnTo>
                    <a:pt x="651" y="1137"/>
                  </a:lnTo>
                  <a:lnTo>
                    <a:pt x="632" y="1137"/>
                  </a:lnTo>
                  <a:lnTo>
                    <a:pt x="613" y="1135"/>
                  </a:lnTo>
                  <a:lnTo>
                    <a:pt x="594" y="1132"/>
                  </a:lnTo>
                  <a:lnTo>
                    <a:pt x="575" y="1130"/>
                  </a:lnTo>
                  <a:lnTo>
                    <a:pt x="558" y="1125"/>
                  </a:lnTo>
                  <a:lnTo>
                    <a:pt x="540" y="1120"/>
                  </a:lnTo>
                  <a:lnTo>
                    <a:pt x="523" y="1113"/>
                  </a:lnTo>
                  <a:lnTo>
                    <a:pt x="506" y="1107"/>
                  </a:lnTo>
                  <a:lnTo>
                    <a:pt x="490" y="1100"/>
                  </a:lnTo>
                  <a:lnTo>
                    <a:pt x="475" y="1091"/>
                  </a:lnTo>
                  <a:lnTo>
                    <a:pt x="460" y="1082"/>
                  </a:lnTo>
                  <a:lnTo>
                    <a:pt x="446" y="1072"/>
                  </a:lnTo>
                  <a:lnTo>
                    <a:pt x="432" y="1061"/>
                  </a:lnTo>
                  <a:lnTo>
                    <a:pt x="419" y="1049"/>
                  </a:lnTo>
                  <a:lnTo>
                    <a:pt x="408" y="1037"/>
                  </a:lnTo>
                  <a:lnTo>
                    <a:pt x="397" y="1024"/>
                  </a:lnTo>
                  <a:lnTo>
                    <a:pt x="380" y="1005"/>
                  </a:lnTo>
                  <a:lnTo>
                    <a:pt x="359" y="1016"/>
                  </a:lnTo>
                  <a:lnTo>
                    <a:pt x="345" y="1023"/>
                  </a:lnTo>
                  <a:lnTo>
                    <a:pt x="331" y="1028"/>
                  </a:lnTo>
                  <a:lnTo>
                    <a:pt x="317" y="1033"/>
                  </a:lnTo>
                  <a:lnTo>
                    <a:pt x="304" y="1037"/>
                  </a:lnTo>
                  <a:lnTo>
                    <a:pt x="289" y="1039"/>
                  </a:lnTo>
                  <a:lnTo>
                    <a:pt x="273" y="1042"/>
                  </a:lnTo>
                  <a:lnTo>
                    <a:pt x="258" y="1043"/>
                  </a:lnTo>
                  <a:lnTo>
                    <a:pt x="243" y="1043"/>
                  </a:lnTo>
                  <a:lnTo>
                    <a:pt x="218" y="1042"/>
                  </a:lnTo>
                  <a:lnTo>
                    <a:pt x="193" y="1038"/>
                  </a:lnTo>
                  <a:lnTo>
                    <a:pt x="169" y="1033"/>
                  </a:lnTo>
                  <a:lnTo>
                    <a:pt x="146" y="1024"/>
                  </a:lnTo>
                  <a:lnTo>
                    <a:pt x="125" y="1014"/>
                  </a:lnTo>
                  <a:lnTo>
                    <a:pt x="104" y="1003"/>
                  </a:lnTo>
                  <a:lnTo>
                    <a:pt x="83" y="987"/>
                  </a:lnTo>
                  <a:lnTo>
                    <a:pt x="66" y="971"/>
                  </a:lnTo>
                  <a:lnTo>
                    <a:pt x="51" y="955"/>
                  </a:lnTo>
                  <a:lnTo>
                    <a:pt x="38" y="937"/>
                  </a:lnTo>
                  <a:lnTo>
                    <a:pt x="27" y="919"/>
                  </a:lnTo>
                  <a:lnTo>
                    <a:pt x="18" y="899"/>
                  </a:lnTo>
                  <a:lnTo>
                    <a:pt x="10" y="879"/>
                  </a:lnTo>
                  <a:lnTo>
                    <a:pt x="4" y="859"/>
                  </a:lnTo>
                  <a:lnTo>
                    <a:pt x="2" y="838"/>
                  </a:lnTo>
                  <a:lnTo>
                    <a:pt x="0" y="816"/>
                  </a:lnTo>
                  <a:lnTo>
                    <a:pt x="2" y="795"/>
                  </a:lnTo>
                  <a:lnTo>
                    <a:pt x="4" y="775"/>
                  </a:lnTo>
                  <a:lnTo>
                    <a:pt x="9" y="756"/>
                  </a:lnTo>
                  <a:lnTo>
                    <a:pt x="16" y="737"/>
                  </a:lnTo>
                  <a:lnTo>
                    <a:pt x="24" y="718"/>
                  </a:lnTo>
                  <a:lnTo>
                    <a:pt x="34" y="700"/>
                  </a:lnTo>
                  <a:lnTo>
                    <a:pt x="46" y="684"/>
                  </a:lnTo>
                  <a:lnTo>
                    <a:pt x="58" y="669"/>
                  </a:lnTo>
                  <a:lnTo>
                    <a:pt x="73" y="654"/>
                  </a:lnTo>
                  <a:lnTo>
                    <a:pt x="88" y="641"/>
                  </a:lnTo>
                  <a:lnTo>
                    <a:pt x="106" y="630"/>
                  </a:lnTo>
                  <a:lnTo>
                    <a:pt x="124" y="618"/>
                  </a:lnTo>
                  <a:lnTo>
                    <a:pt x="143" y="610"/>
                  </a:lnTo>
                  <a:lnTo>
                    <a:pt x="163" y="602"/>
                  </a:lnTo>
                  <a:lnTo>
                    <a:pt x="184" y="596"/>
                  </a:lnTo>
                  <a:lnTo>
                    <a:pt x="206" y="592"/>
                  </a:lnTo>
                  <a:lnTo>
                    <a:pt x="227" y="589"/>
                  </a:lnTo>
                  <a:lnTo>
                    <a:pt x="231" y="568"/>
                  </a:lnTo>
                  <a:lnTo>
                    <a:pt x="239" y="538"/>
                  </a:lnTo>
                  <a:lnTo>
                    <a:pt x="251" y="509"/>
                  </a:lnTo>
                  <a:lnTo>
                    <a:pt x="265" y="480"/>
                  </a:lnTo>
                  <a:lnTo>
                    <a:pt x="281" y="453"/>
                  </a:lnTo>
                  <a:lnTo>
                    <a:pt x="300" y="429"/>
                  </a:lnTo>
                  <a:lnTo>
                    <a:pt x="321" y="405"/>
                  </a:lnTo>
                  <a:lnTo>
                    <a:pt x="344" y="384"/>
                  </a:lnTo>
                  <a:lnTo>
                    <a:pt x="370" y="364"/>
                  </a:lnTo>
                  <a:lnTo>
                    <a:pt x="397" y="346"/>
                  </a:lnTo>
                  <a:lnTo>
                    <a:pt x="426" y="330"/>
                  </a:lnTo>
                  <a:lnTo>
                    <a:pt x="456" y="316"/>
                  </a:lnTo>
                  <a:lnTo>
                    <a:pt x="487" y="305"/>
                  </a:lnTo>
                  <a:lnTo>
                    <a:pt x="521" y="296"/>
                  </a:lnTo>
                  <a:lnTo>
                    <a:pt x="555" y="288"/>
                  </a:lnTo>
                  <a:lnTo>
                    <a:pt x="591" y="285"/>
                  </a:lnTo>
                  <a:lnTo>
                    <a:pt x="626" y="283"/>
                  </a:lnTo>
                  <a:lnTo>
                    <a:pt x="676" y="286"/>
                  </a:lnTo>
                  <a:lnTo>
                    <a:pt x="677" y="283"/>
                  </a:lnTo>
                  <a:lnTo>
                    <a:pt x="680" y="276"/>
                  </a:lnTo>
                  <a:lnTo>
                    <a:pt x="682" y="269"/>
                  </a:lnTo>
                  <a:lnTo>
                    <a:pt x="684" y="267"/>
                  </a:lnTo>
                  <a:lnTo>
                    <a:pt x="699" y="237"/>
                  </a:lnTo>
                  <a:lnTo>
                    <a:pt x="715" y="209"/>
                  </a:lnTo>
                  <a:lnTo>
                    <a:pt x="734" y="182"/>
                  </a:lnTo>
                  <a:lnTo>
                    <a:pt x="754" y="156"/>
                  </a:lnTo>
                  <a:lnTo>
                    <a:pt x="777" y="133"/>
                  </a:lnTo>
                  <a:lnTo>
                    <a:pt x="799" y="111"/>
                  </a:lnTo>
                  <a:lnTo>
                    <a:pt x="825" y="91"/>
                  </a:lnTo>
                  <a:lnTo>
                    <a:pt x="852" y="73"/>
                  </a:lnTo>
                  <a:lnTo>
                    <a:pt x="880" y="57"/>
                  </a:lnTo>
                  <a:lnTo>
                    <a:pt x="908" y="41"/>
                  </a:lnTo>
                  <a:lnTo>
                    <a:pt x="938" y="29"/>
                  </a:lnTo>
                  <a:lnTo>
                    <a:pt x="969" y="19"/>
                  </a:lnTo>
                  <a:lnTo>
                    <a:pt x="1001" y="11"/>
                  </a:lnTo>
                  <a:lnTo>
                    <a:pt x="1032" y="5"/>
                  </a:lnTo>
                  <a:lnTo>
                    <a:pt x="1066" y="1"/>
                  </a:lnTo>
                  <a:lnTo>
                    <a:pt x="1099" y="0"/>
                  </a:lnTo>
                  <a:lnTo>
                    <a:pt x="1130" y="1"/>
                  </a:lnTo>
                  <a:lnTo>
                    <a:pt x="1162" y="4"/>
                  </a:lnTo>
                  <a:lnTo>
                    <a:pt x="1193" y="10"/>
                  </a:lnTo>
                  <a:lnTo>
                    <a:pt x="1223" y="17"/>
                  </a:lnTo>
                  <a:lnTo>
                    <a:pt x="1252" y="26"/>
                  </a:lnTo>
                  <a:lnTo>
                    <a:pt x="1281" y="38"/>
                  </a:lnTo>
                  <a:lnTo>
                    <a:pt x="1309" y="51"/>
                  </a:lnTo>
                  <a:lnTo>
                    <a:pt x="1335" y="67"/>
                  </a:lnTo>
                  <a:lnTo>
                    <a:pt x="1362" y="83"/>
                  </a:lnTo>
                  <a:lnTo>
                    <a:pt x="1386" y="102"/>
                  </a:lnTo>
                  <a:lnTo>
                    <a:pt x="1408" y="122"/>
                  </a:lnTo>
                  <a:lnTo>
                    <a:pt x="1431" y="143"/>
                  </a:lnTo>
                  <a:lnTo>
                    <a:pt x="1451" y="167"/>
                  </a:lnTo>
                  <a:lnTo>
                    <a:pt x="1470" y="193"/>
                  </a:lnTo>
                  <a:lnTo>
                    <a:pt x="1488" y="219"/>
                  </a:lnTo>
                  <a:lnTo>
                    <a:pt x="1503" y="247"/>
                  </a:lnTo>
                  <a:lnTo>
                    <a:pt x="1517" y="273"/>
                  </a:lnTo>
                  <a:lnTo>
                    <a:pt x="1543" y="261"/>
                  </a:lnTo>
                  <a:lnTo>
                    <a:pt x="1566" y="251"/>
                  </a:lnTo>
                  <a:lnTo>
                    <a:pt x="1589" y="243"/>
                  </a:lnTo>
                  <a:lnTo>
                    <a:pt x="1612" y="235"/>
                  </a:lnTo>
                  <a:lnTo>
                    <a:pt x="1636" y="229"/>
                  </a:lnTo>
                  <a:lnTo>
                    <a:pt x="1660" y="225"/>
                  </a:lnTo>
                  <a:lnTo>
                    <a:pt x="1685" y="222"/>
                  </a:lnTo>
                  <a:lnTo>
                    <a:pt x="1709" y="220"/>
                  </a:lnTo>
                  <a:lnTo>
                    <a:pt x="1734" y="219"/>
                  </a:lnTo>
                  <a:lnTo>
                    <a:pt x="1774" y="220"/>
                  </a:lnTo>
                  <a:lnTo>
                    <a:pt x="1815" y="227"/>
                  </a:lnTo>
                  <a:lnTo>
                    <a:pt x="1854" y="234"/>
                  </a:lnTo>
                  <a:lnTo>
                    <a:pt x="1890" y="245"/>
                  </a:lnTo>
                  <a:lnTo>
                    <a:pt x="1925" y="261"/>
                  </a:lnTo>
                  <a:lnTo>
                    <a:pt x="1959" y="277"/>
                  </a:lnTo>
                  <a:lnTo>
                    <a:pt x="1991" y="297"/>
                  </a:lnTo>
                  <a:lnTo>
                    <a:pt x="2020" y="320"/>
                  </a:lnTo>
                  <a:lnTo>
                    <a:pt x="2046" y="344"/>
                  </a:lnTo>
                  <a:lnTo>
                    <a:pt x="2071" y="371"/>
                  </a:lnTo>
                  <a:lnTo>
                    <a:pt x="2093" y="399"/>
                  </a:lnTo>
                  <a:lnTo>
                    <a:pt x="2110" y="429"/>
                  </a:lnTo>
                  <a:lnTo>
                    <a:pt x="2125" y="462"/>
                  </a:lnTo>
                  <a:lnTo>
                    <a:pt x="2138" y="496"/>
                  </a:lnTo>
                  <a:lnTo>
                    <a:pt x="2146" y="530"/>
                  </a:lnTo>
                  <a:lnTo>
                    <a:pt x="2151" y="567"/>
                  </a:lnTo>
                  <a:lnTo>
                    <a:pt x="2152" y="584"/>
                  </a:lnTo>
                  <a:lnTo>
                    <a:pt x="2167" y="592"/>
                  </a:lnTo>
                  <a:lnTo>
                    <a:pt x="2205" y="613"/>
                  </a:lnTo>
                  <a:lnTo>
                    <a:pt x="2237" y="636"/>
                  </a:lnTo>
                  <a:lnTo>
                    <a:pt x="2266" y="662"/>
                  </a:lnTo>
                  <a:lnTo>
                    <a:pt x="2290" y="690"/>
                  </a:lnTo>
                  <a:lnTo>
                    <a:pt x="2309" y="720"/>
                  </a:lnTo>
                  <a:lnTo>
                    <a:pt x="2323" y="753"/>
                  </a:lnTo>
                  <a:lnTo>
                    <a:pt x="2332" y="786"/>
                  </a:lnTo>
                  <a:lnTo>
                    <a:pt x="2334" y="820"/>
                  </a:lnTo>
                  <a:lnTo>
                    <a:pt x="2332" y="848"/>
                  </a:lnTo>
                  <a:lnTo>
                    <a:pt x="2327" y="875"/>
                  </a:lnTo>
                  <a:lnTo>
                    <a:pt x="2318" y="902"/>
                  </a:lnTo>
                  <a:lnTo>
                    <a:pt x="2305" y="927"/>
                  </a:lnTo>
                  <a:lnTo>
                    <a:pt x="2289" y="951"/>
                  </a:lnTo>
                  <a:lnTo>
                    <a:pt x="2271" y="972"/>
                  </a:lnTo>
                  <a:lnTo>
                    <a:pt x="2250" y="994"/>
                  </a:lnTo>
                  <a:lnTo>
                    <a:pt x="2226" y="1013"/>
                  </a:lnTo>
                  <a:lnTo>
                    <a:pt x="2200" y="1030"/>
                  </a:lnTo>
                  <a:lnTo>
                    <a:pt x="2171" y="1047"/>
                  </a:lnTo>
                  <a:lnTo>
                    <a:pt x="2141" y="1061"/>
                  </a:lnTo>
                  <a:lnTo>
                    <a:pt x="2108" y="1072"/>
                  </a:lnTo>
                  <a:lnTo>
                    <a:pt x="2074" y="1081"/>
                  </a:lnTo>
                  <a:lnTo>
                    <a:pt x="2039" y="1088"/>
                  </a:lnTo>
                  <a:lnTo>
                    <a:pt x="2002" y="1092"/>
                  </a:lnTo>
                  <a:lnTo>
                    <a:pt x="1964" y="1093"/>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68" name="Freeform 130"/>
            <p:cNvSpPr>
              <a:spLocks/>
            </p:cNvSpPr>
            <p:nvPr/>
          </p:nvSpPr>
          <p:spPr bwMode="auto">
            <a:xfrm>
              <a:off x="1970" y="1030"/>
              <a:ext cx="186" cy="57"/>
            </a:xfrm>
            <a:custGeom>
              <a:avLst/>
              <a:gdLst>
                <a:gd name="T0" fmla="*/ 1 w 559"/>
                <a:gd name="T1" fmla="*/ 7 h 169"/>
                <a:gd name="T2" fmla="*/ 2 w 559"/>
                <a:gd name="T3" fmla="*/ 10 h 169"/>
                <a:gd name="T4" fmla="*/ 5 w 559"/>
                <a:gd name="T5" fmla="*/ 9 h 169"/>
                <a:gd name="T6" fmla="*/ 8 w 559"/>
                <a:gd name="T7" fmla="*/ 8 h 169"/>
                <a:gd name="T8" fmla="*/ 10 w 559"/>
                <a:gd name="T9" fmla="*/ 7 h 169"/>
                <a:gd name="T10" fmla="*/ 13 w 559"/>
                <a:gd name="T11" fmla="*/ 6 h 169"/>
                <a:gd name="T12" fmla="*/ 16 w 559"/>
                <a:gd name="T13" fmla="*/ 5 h 169"/>
                <a:gd name="T14" fmla="*/ 18 w 559"/>
                <a:gd name="T15" fmla="*/ 5 h 169"/>
                <a:gd name="T16" fmla="*/ 21 w 559"/>
                <a:gd name="T17" fmla="*/ 4 h 169"/>
                <a:gd name="T18" fmla="*/ 24 w 559"/>
                <a:gd name="T19" fmla="*/ 4 h 169"/>
                <a:gd name="T20" fmla="*/ 27 w 559"/>
                <a:gd name="T21" fmla="*/ 4 h 169"/>
                <a:gd name="T22" fmla="*/ 29 w 559"/>
                <a:gd name="T23" fmla="*/ 4 h 169"/>
                <a:gd name="T24" fmla="*/ 32 w 559"/>
                <a:gd name="T25" fmla="*/ 4 h 169"/>
                <a:gd name="T26" fmla="*/ 34 w 559"/>
                <a:gd name="T27" fmla="*/ 4 h 169"/>
                <a:gd name="T28" fmla="*/ 37 w 559"/>
                <a:gd name="T29" fmla="*/ 5 h 169"/>
                <a:gd name="T30" fmla="*/ 39 w 559"/>
                <a:gd name="T31" fmla="*/ 6 h 169"/>
                <a:gd name="T32" fmla="*/ 42 w 559"/>
                <a:gd name="T33" fmla="*/ 6 h 169"/>
                <a:gd name="T34" fmla="*/ 44 w 559"/>
                <a:gd name="T35" fmla="*/ 7 h 169"/>
                <a:gd name="T36" fmla="*/ 46 w 559"/>
                <a:gd name="T37" fmla="*/ 8 h 169"/>
                <a:gd name="T38" fmla="*/ 49 w 559"/>
                <a:gd name="T39" fmla="*/ 9 h 169"/>
                <a:gd name="T40" fmla="*/ 51 w 559"/>
                <a:gd name="T41" fmla="*/ 10 h 169"/>
                <a:gd name="T42" fmla="*/ 53 w 559"/>
                <a:gd name="T43" fmla="*/ 11 h 169"/>
                <a:gd name="T44" fmla="*/ 55 w 559"/>
                <a:gd name="T45" fmla="*/ 13 h 169"/>
                <a:gd name="T46" fmla="*/ 57 w 559"/>
                <a:gd name="T47" fmla="*/ 14 h 169"/>
                <a:gd name="T48" fmla="*/ 59 w 559"/>
                <a:gd name="T49" fmla="*/ 16 h 169"/>
                <a:gd name="T50" fmla="*/ 60 w 559"/>
                <a:gd name="T51" fmla="*/ 18 h 169"/>
                <a:gd name="T52" fmla="*/ 62 w 559"/>
                <a:gd name="T53" fmla="*/ 19 h 169"/>
                <a:gd name="T54" fmla="*/ 60 w 559"/>
                <a:gd name="T55" fmla="*/ 17 h 169"/>
                <a:gd name="T56" fmla="*/ 59 w 559"/>
                <a:gd name="T57" fmla="*/ 15 h 169"/>
                <a:gd name="T58" fmla="*/ 57 w 559"/>
                <a:gd name="T59" fmla="*/ 13 h 169"/>
                <a:gd name="T60" fmla="*/ 55 w 559"/>
                <a:gd name="T61" fmla="*/ 11 h 169"/>
                <a:gd name="T62" fmla="*/ 53 w 559"/>
                <a:gd name="T63" fmla="*/ 9 h 169"/>
                <a:gd name="T64" fmla="*/ 50 w 559"/>
                <a:gd name="T65" fmla="*/ 8 h 169"/>
                <a:gd name="T66" fmla="*/ 48 w 559"/>
                <a:gd name="T67" fmla="*/ 7 h 169"/>
                <a:gd name="T68" fmla="*/ 46 w 559"/>
                <a:gd name="T69" fmla="*/ 5 h 169"/>
                <a:gd name="T70" fmla="*/ 43 w 559"/>
                <a:gd name="T71" fmla="*/ 4 h 169"/>
                <a:gd name="T72" fmla="*/ 40 w 559"/>
                <a:gd name="T73" fmla="*/ 3 h 169"/>
                <a:gd name="T74" fmla="*/ 38 w 559"/>
                <a:gd name="T75" fmla="*/ 2 h 169"/>
                <a:gd name="T76" fmla="*/ 35 w 559"/>
                <a:gd name="T77" fmla="*/ 1 h 169"/>
                <a:gd name="T78" fmla="*/ 32 w 559"/>
                <a:gd name="T79" fmla="*/ 1 h 169"/>
                <a:gd name="T80" fmla="*/ 29 w 559"/>
                <a:gd name="T81" fmla="*/ 0 h 169"/>
                <a:gd name="T82" fmla="*/ 26 w 559"/>
                <a:gd name="T83" fmla="*/ 0 h 169"/>
                <a:gd name="T84" fmla="*/ 23 w 559"/>
                <a:gd name="T85" fmla="*/ 0 h 169"/>
                <a:gd name="T86" fmla="*/ 21 w 559"/>
                <a:gd name="T87" fmla="*/ 0 h 169"/>
                <a:gd name="T88" fmla="*/ 18 w 559"/>
                <a:gd name="T89" fmla="*/ 0 h 169"/>
                <a:gd name="T90" fmla="*/ 15 w 559"/>
                <a:gd name="T91" fmla="*/ 1 h 169"/>
                <a:gd name="T92" fmla="*/ 12 w 559"/>
                <a:gd name="T93" fmla="*/ 1 h 169"/>
                <a:gd name="T94" fmla="*/ 10 w 559"/>
                <a:gd name="T95" fmla="*/ 2 h 169"/>
                <a:gd name="T96" fmla="*/ 7 w 559"/>
                <a:gd name="T97" fmla="*/ 3 h 169"/>
                <a:gd name="T98" fmla="*/ 5 w 559"/>
                <a:gd name="T99" fmla="*/ 4 h 169"/>
                <a:gd name="T100" fmla="*/ 2 w 559"/>
                <a:gd name="T101" fmla="*/ 5 h 169"/>
                <a:gd name="T102" fmla="*/ 0 w 559"/>
                <a:gd name="T103" fmla="*/ 6 h 169"/>
                <a:gd name="T104" fmla="*/ 0 w 559"/>
                <a:gd name="T105" fmla="*/ 6 h 169"/>
                <a:gd name="T106" fmla="*/ 0 w 559"/>
                <a:gd name="T107" fmla="*/ 6 h 169"/>
                <a:gd name="T108" fmla="*/ 1 w 559"/>
                <a:gd name="T109" fmla="*/ 7 h 169"/>
                <a:gd name="T110" fmla="*/ 1 w 559"/>
                <a:gd name="T111" fmla="*/ 7 h 16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59" h="169">
                  <a:moveTo>
                    <a:pt x="8" y="63"/>
                  </a:moveTo>
                  <a:lnTo>
                    <a:pt x="21" y="89"/>
                  </a:lnTo>
                  <a:lnTo>
                    <a:pt x="48" y="77"/>
                  </a:lnTo>
                  <a:lnTo>
                    <a:pt x="71" y="67"/>
                  </a:lnTo>
                  <a:lnTo>
                    <a:pt x="94" y="59"/>
                  </a:lnTo>
                  <a:lnTo>
                    <a:pt x="117" y="52"/>
                  </a:lnTo>
                  <a:lnTo>
                    <a:pt x="141" y="45"/>
                  </a:lnTo>
                  <a:lnTo>
                    <a:pt x="165" y="42"/>
                  </a:lnTo>
                  <a:lnTo>
                    <a:pt x="190" y="38"/>
                  </a:lnTo>
                  <a:lnTo>
                    <a:pt x="214" y="37"/>
                  </a:lnTo>
                  <a:lnTo>
                    <a:pt x="239" y="35"/>
                  </a:lnTo>
                  <a:lnTo>
                    <a:pt x="263" y="35"/>
                  </a:lnTo>
                  <a:lnTo>
                    <a:pt x="287" y="38"/>
                  </a:lnTo>
                  <a:lnTo>
                    <a:pt x="310" y="40"/>
                  </a:lnTo>
                  <a:lnTo>
                    <a:pt x="332" y="44"/>
                  </a:lnTo>
                  <a:lnTo>
                    <a:pt x="355" y="49"/>
                  </a:lnTo>
                  <a:lnTo>
                    <a:pt x="376" y="55"/>
                  </a:lnTo>
                  <a:lnTo>
                    <a:pt x="398" y="63"/>
                  </a:lnTo>
                  <a:lnTo>
                    <a:pt x="418" y="72"/>
                  </a:lnTo>
                  <a:lnTo>
                    <a:pt x="438" y="81"/>
                  </a:lnTo>
                  <a:lnTo>
                    <a:pt x="458" y="91"/>
                  </a:lnTo>
                  <a:lnTo>
                    <a:pt x="477" y="102"/>
                  </a:lnTo>
                  <a:lnTo>
                    <a:pt x="495" y="113"/>
                  </a:lnTo>
                  <a:lnTo>
                    <a:pt x="512" y="126"/>
                  </a:lnTo>
                  <a:lnTo>
                    <a:pt x="528" y="140"/>
                  </a:lnTo>
                  <a:lnTo>
                    <a:pt x="544" y="154"/>
                  </a:lnTo>
                  <a:lnTo>
                    <a:pt x="559" y="169"/>
                  </a:lnTo>
                  <a:lnTo>
                    <a:pt x="544" y="150"/>
                  </a:lnTo>
                  <a:lnTo>
                    <a:pt x="528" y="132"/>
                  </a:lnTo>
                  <a:lnTo>
                    <a:pt x="511" y="116"/>
                  </a:lnTo>
                  <a:lnTo>
                    <a:pt x="493" y="100"/>
                  </a:lnTo>
                  <a:lnTo>
                    <a:pt x="474" y="84"/>
                  </a:lnTo>
                  <a:lnTo>
                    <a:pt x="454" y="71"/>
                  </a:lnTo>
                  <a:lnTo>
                    <a:pt x="433" y="58"/>
                  </a:lnTo>
                  <a:lnTo>
                    <a:pt x="411" y="47"/>
                  </a:lnTo>
                  <a:lnTo>
                    <a:pt x="389" y="35"/>
                  </a:lnTo>
                  <a:lnTo>
                    <a:pt x="365" y="26"/>
                  </a:lnTo>
                  <a:lnTo>
                    <a:pt x="341" y="19"/>
                  </a:lnTo>
                  <a:lnTo>
                    <a:pt x="316" y="13"/>
                  </a:lnTo>
                  <a:lnTo>
                    <a:pt x="291" y="6"/>
                  </a:lnTo>
                  <a:lnTo>
                    <a:pt x="264" y="3"/>
                  </a:lnTo>
                  <a:lnTo>
                    <a:pt x="238" y="1"/>
                  </a:lnTo>
                  <a:lnTo>
                    <a:pt x="210" y="0"/>
                  </a:lnTo>
                  <a:lnTo>
                    <a:pt x="185" y="1"/>
                  </a:lnTo>
                  <a:lnTo>
                    <a:pt x="161" y="3"/>
                  </a:lnTo>
                  <a:lnTo>
                    <a:pt x="136" y="6"/>
                  </a:lnTo>
                  <a:lnTo>
                    <a:pt x="112" y="10"/>
                  </a:lnTo>
                  <a:lnTo>
                    <a:pt x="88" y="16"/>
                  </a:lnTo>
                  <a:lnTo>
                    <a:pt x="65" y="24"/>
                  </a:lnTo>
                  <a:lnTo>
                    <a:pt x="42" y="32"/>
                  </a:lnTo>
                  <a:lnTo>
                    <a:pt x="19" y="42"/>
                  </a:lnTo>
                  <a:lnTo>
                    <a:pt x="0" y="50"/>
                  </a:lnTo>
                  <a:lnTo>
                    <a:pt x="3" y="53"/>
                  </a:lnTo>
                  <a:lnTo>
                    <a:pt x="4" y="57"/>
                  </a:lnTo>
                  <a:lnTo>
                    <a:pt x="6" y="59"/>
                  </a:lnTo>
                  <a:lnTo>
                    <a:pt x="8" y="6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69" name="Freeform 131"/>
            <p:cNvSpPr>
              <a:spLocks/>
            </p:cNvSpPr>
            <p:nvPr/>
          </p:nvSpPr>
          <p:spPr bwMode="auto">
            <a:xfrm>
              <a:off x="1462" y="957"/>
              <a:ext cx="486" cy="324"/>
            </a:xfrm>
            <a:custGeom>
              <a:avLst/>
              <a:gdLst>
                <a:gd name="T0" fmla="*/ 4 w 1460"/>
                <a:gd name="T1" fmla="*/ 90 h 972"/>
                <a:gd name="T2" fmla="*/ 6 w 1460"/>
                <a:gd name="T3" fmla="*/ 84 h 972"/>
                <a:gd name="T4" fmla="*/ 10 w 1460"/>
                <a:gd name="T5" fmla="*/ 78 h 972"/>
                <a:gd name="T6" fmla="*/ 15 w 1460"/>
                <a:gd name="T7" fmla="*/ 74 h 972"/>
                <a:gd name="T8" fmla="*/ 21 w 1460"/>
                <a:gd name="T9" fmla="*/ 71 h 972"/>
                <a:gd name="T10" fmla="*/ 28 w 1460"/>
                <a:gd name="T11" fmla="*/ 69 h 972"/>
                <a:gd name="T12" fmla="*/ 31 w 1460"/>
                <a:gd name="T13" fmla="*/ 60 h 972"/>
                <a:gd name="T14" fmla="*/ 37 w 1460"/>
                <a:gd name="T15" fmla="*/ 52 h 972"/>
                <a:gd name="T16" fmla="*/ 44 w 1460"/>
                <a:gd name="T17" fmla="*/ 44 h 972"/>
                <a:gd name="T18" fmla="*/ 54 w 1460"/>
                <a:gd name="T19" fmla="*/ 39 h 972"/>
                <a:gd name="T20" fmla="*/ 65 w 1460"/>
                <a:gd name="T21" fmla="*/ 36 h 972"/>
                <a:gd name="T22" fmla="*/ 78 w 1460"/>
                <a:gd name="T23" fmla="*/ 36 h 972"/>
                <a:gd name="T24" fmla="*/ 79 w 1460"/>
                <a:gd name="T25" fmla="*/ 34 h 972"/>
                <a:gd name="T26" fmla="*/ 83 w 1460"/>
                <a:gd name="T27" fmla="*/ 27 h 972"/>
                <a:gd name="T28" fmla="*/ 89 w 1460"/>
                <a:gd name="T29" fmla="*/ 19 h 972"/>
                <a:gd name="T30" fmla="*/ 98 w 1460"/>
                <a:gd name="T31" fmla="*/ 12 h 972"/>
                <a:gd name="T32" fmla="*/ 107 w 1460"/>
                <a:gd name="T33" fmla="*/ 7 h 972"/>
                <a:gd name="T34" fmla="*/ 118 w 1460"/>
                <a:gd name="T35" fmla="*/ 4 h 972"/>
                <a:gd name="T36" fmla="*/ 127 w 1460"/>
                <a:gd name="T37" fmla="*/ 4 h 972"/>
                <a:gd name="T38" fmla="*/ 135 w 1460"/>
                <a:gd name="T39" fmla="*/ 5 h 972"/>
                <a:gd name="T40" fmla="*/ 143 w 1460"/>
                <a:gd name="T41" fmla="*/ 7 h 972"/>
                <a:gd name="T42" fmla="*/ 149 w 1460"/>
                <a:gd name="T43" fmla="*/ 10 h 972"/>
                <a:gd name="T44" fmla="*/ 156 w 1460"/>
                <a:gd name="T45" fmla="*/ 15 h 972"/>
                <a:gd name="T46" fmla="*/ 162 w 1460"/>
                <a:gd name="T47" fmla="*/ 20 h 972"/>
                <a:gd name="T48" fmla="*/ 156 w 1460"/>
                <a:gd name="T49" fmla="*/ 13 h 972"/>
                <a:gd name="T50" fmla="*/ 149 w 1460"/>
                <a:gd name="T51" fmla="*/ 8 h 972"/>
                <a:gd name="T52" fmla="*/ 141 w 1460"/>
                <a:gd name="T53" fmla="*/ 4 h 972"/>
                <a:gd name="T54" fmla="*/ 133 w 1460"/>
                <a:gd name="T55" fmla="*/ 1 h 972"/>
                <a:gd name="T56" fmla="*/ 124 w 1460"/>
                <a:gd name="T57" fmla="*/ 0 h 972"/>
                <a:gd name="T58" fmla="*/ 115 w 1460"/>
                <a:gd name="T59" fmla="*/ 1 h 972"/>
                <a:gd name="T60" fmla="*/ 104 w 1460"/>
                <a:gd name="T61" fmla="*/ 3 h 972"/>
                <a:gd name="T62" fmla="*/ 95 w 1460"/>
                <a:gd name="T63" fmla="*/ 8 h 972"/>
                <a:gd name="T64" fmla="*/ 86 w 1460"/>
                <a:gd name="T65" fmla="*/ 15 h 972"/>
                <a:gd name="T66" fmla="*/ 79 w 1460"/>
                <a:gd name="T67" fmla="*/ 23 h 972"/>
                <a:gd name="T68" fmla="*/ 76 w 1460"/>
                <a:gd name="T69" fmla="*/ 30 h 972"/>
                <a:gd name="T70" fmla="*/ 75 w 1460"/>
                <a:gd name="T71" fmla="*/ 32 h 972"/>
                <a:gd name="T72" fmla="*/ 62 w 1460"/>
                <a:gd name="T73" fmla="*/ 32 h 972"/>
                <a:gd name="T74" fmla="*/ 51 w 1460"/>
                <a:gd name="T75" fmla="*/ 35 h 972"/>
                <a:gd name="T76" fmla="*/ 41 w 1460"/>
                <a:gd name="T77" fmla="*/ 40 h 972"/>
                <a:gd name="T78" fmla="*/ 33 w 1460"/>
                <a:gd name="T79" fmla="*/ 48 h 972"/>
                <a:gd name="T80" fmla="*/ 28 w 1460"/>
                <a:gd name="T81" fmla="*/ 57 h 972"/>
                <a:gd name="T82" fmla="*/ 25 w 1460"/>
                <a:gd name="T83" fmla="*/ 65 h 972"/>
                <a:gd name="T84" fmla="*/ 18 w 1460"/>
                <a:gd name="T85" fmla="*/ 67 h 972"/>
                <a:gd name="T86" fmla="*/ 12 w 1460"/>
                <a:gd name="T87" fmla="*/ 70 h 972"/>
                <a:gd name="T88" fmla="*/ 6 w 1460"/>
                <a:gd name="T89" fmla="*/ 74 h 972"/>
                <a:gd name="T90" fmla="*/ 3 w 1460"/>
                <a:gd name="T91" fmla="*/ 80 h 972"/>
                <a:gd name="T92" fmla="*/ 0 w 1460"/>
                <a:gd name="T93" fmla="*/ 86 h 972"/>
                <a:gd name="T94" fmla="*/ 0 w 1460"/>
                <a:gd name="T95" fmla="*/ 93 h 972"/>
                <a:gd name="T96" fmla="*/ 2 w 1460"/>
                <a:gd name="T97" fmla="*/ 100 h 972"/>
                <a:gd name="T98" fmla="*/ 6 w 1460"/>
                <a:gd name="T99" fmla="*/ 106 h 972"/>
                <a:gd name="T100" fmla="*/ 7 w 1460"/>
                <a:gd name="T101" fmla="*/ 108 h 972"/>
                <a:gd name="T102" fmla="*/ 6 w 1460"/>
                <a:gd name="T103" fmla="*/ 105 h 972"/>
                <a:gd name="T104" fmla="*/ 3 w 1460"/>
                <a:gd name="T105" fmla="*/ 95 h 97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60" h="972">
                  <a:moveTo>
                    <a:pt x="31" y="851"/>
                  </a:moveTo>
                  <a:lnTo>
                    <a:pt x="32" y="830"/>
                  </a:lnTo>
                  <a:lnTo>
                    <a:pt x="34" y="810"/>
                  </a:lnTo>
                  <a:lnTo>
                    <a:pt x="39" y="791"/>
                  </a:lnTo>
                  <a:lnTo>
                    <a:pt x="46" y="772"/>
                  </a:lnTo>
                  <a:lnTo>
                    <a:pt x="55" y="753"/>
                  </a:lnTo>
                  <a:lnTo>
                    <a:pt x="63" y="736"/>
                  </a:lnTo>
                  <a:lnTo>
                    <a:pt x="76" y="719"/>
                  </a:lnTo>
                  <a:lnTo>
                    <a:pt x="88" y="704"/>
                  </a:lnTo>
                  <a:lnTo>
                    <a:pt x="102" y="689"/>
                  </a:lnTo>
                  <a:lnTo>
                    <a:pt x="117" y="676"/>
                  </a:lnTo>
                  <a:lnTo>
                    <a:pt x="135" y="665"/>
                  </a:lnTo>
                  <a:lnTo>
                    <a:pt x="153" y="654"/>
                  </a:lnTo>
                  <a:lnTo>
                    <a:pt x="172" y="645"/>
                  </a:lnTo>
                  <a:lnTo>
                    <a:pt x="192" y="637"/>
                  </a:lnTo>
                  <a:lnTo>
                    <a:pt x="213" y="631"/>
                  </a:lnTo>
                  <a:lnTo>
                    <a:pt x="234" y="627"/>
                  </a:lnTo>
                  <a:lnTo>
                    <a:pt x="256" y="625"/>
                  </a:lnTo>
                  <a:lnTo>
                    <a:pt x="260" y="603"/>
                  </a:lnTo>
                  <a:lnTo>
                    <a:pt x="268" y="573"/>
                  </a:lnTo>
                  <a:lnTo>
                    <a:pt x="280" y="544"/>
                  </a:lnTo>
                  <a:lnTo>
                    <a:pt x="294" y="515"/>
                  </a:lnTo>
                  <a:lnTo>
                    <a:pt x="310" y="489"/>
                  </a:lnTo>
                  <a:lnTo>
                    <a:pt x="329" y="465"/>
                  </a:lnTo>
                  <a:lnTo>
                    <a:pt x="350" y="441"/>
                  </a:lnTo>
                  <a:lnTo>
                    <a:pt x="373" y="419"/>
                  </a:lnTo>
                  <a:lnTo>
                    <a:pt x="399" y="399"/>
                  </a:lnTo>
                  <a:lnTo>
                    <a:pt x="426" y="382"/>
                  </a:lnTo>
                  <a:lnTo>
                    <a:pt x="455" y="365"/>
                  </a:lnTo>
                  <a:lnTo>
                    <a:pt x="485" y="351"/>
                  </a:lnTo>
                  <a:lnTo>
                    <a:pt x="516" y="340"/>
                  </a:lnTo>
                  <a:lnTo>
                    <a:pt x="550" y="331"/>
                  </a:lnTo>
                  <a:lnTo>
                    <a:pt x="584" y="324"/>
                  </a:lnTo>
                  <a:lnTo>
                    <a:pt x="619" y="320"/>
                  </a:lnTo>
                  <a:lnTo>
                    <a:pt x="655" y="319"/>
                  </a:lnTo>
                  <a:lnTo>
                    <a:pt x="705" y="321"/>
                  </a:lnTo>
                  <a:lnTo>
                    <a:pt x="706" y="317"/>
                  </a:lnTo>
                  <a:lnTo>
                    <a:pt x="710" y="311"/>
                  </a:lnTo>
                  <a:lnTo>
                    <a:pt x="713" y="303"/>
                  </a:lnTo>
                  <a:lnTo>
                    <a:pt x="714" y="301"/>
                  </a:lnTo>
                  <a:lnTo>
                    <a:pt x="729" y="272"/>
                  </a:lnTo>
                  <a:lnTo>
                    <a:pt x="745" y="243"/>
                  </a:lnTo>
                  <a:lnTo>
                    <a:pt x="763" y="217"/>
                  </a:lnTo>
                  <a:lnTo>
                    <a:pt x="783" y="191"/>
                  </a:lnTo>
                  <a:lnTo>
                    <a:pt x="806" y="167"/>
                  </a:lnTo>
                  <a:lnTo>
                    <a:pt x="830" y="146"/>
                  </a:lnTo>
                  <a:lnTo>
                    <a:pt x="855" y="126"/>
                  </a:lnTo>
                  <a:lnTo>
                    <a:pt x="881" y="107"/>
                  </a:lnTo>
                  <a:lnTo>
                    <a:pt x="909" y="91"/>
                  </a:lnTo>
                  <a:lnTo>
                    <a:pt x="938" y="75"/>
                  </a:lnTo>
                  <a:lnTo>
                    <a:pt x="967" y="63"/>
                  </a:lnTo>
                  <a:lnTo>
                    <a:pt x="998" y="53"/>
                  </a:lnTo>
                  <a:lnTo>
                    <a:pt x="1030" y="45"/>
                  </a:lnTo>
                  <a:lnTo>
                    <a:pt x="1061" y="39"/>
                  </a:lnTo>
                  <a:lnTo>
                    <a:pt x="1095" y="35"/>
                  </a:lnTo>
                  <a:lnTo>
                    <a:pt x="1128" y="34"/>
                  </a:lnTo>
                  <a:lnTo>
                    <a:pt x="1152" y="35"/>
                  </a:lnTo>
                  <a:lnTo>
                    <a:pt x="1176" y="36"/>
                  </a:lnTo>
                  <a:lnTo>
                    <a:pt x="1198" y="39"/>
                  </a:lnTo>
                  <a:lnTo>
                    <a:pt x="1222" y="44"/>
                  </a:lnTo>
                  <a:lnTo>
                    <a:pt x="1245" y="49"/>
                  </a:lnTo>
                  <a:lnTo>
                    <a:pt x="1266" y="55"/>
                  </a:lnTo>
                  <a:lnTo>
                    <a:pt x="1289" y="64"/>
                  </a:lnTo>
                  <a:lnTo>
                    <a:pt x="1310" y="72"/>
                  </a:lnTo>
                  <a:lnTo>
                    <a:pt x="1330" y="82"/>
                  </a:lnTo>
                  <a:lnTo>
                    <a:pt x="1350" y="93"/>
                  </a:lnTo>
                  <a:lnTo>
                    <a:pt x="1371" y="104"/>
                  </a:lnTo>
                  <a:lnTo>
                    <a:pt x="1389" y="118"/>
                  </a:lnTo>
                  <a:lnTo>
                    <a:pt x="1408" y="132"/>
                  </a:lnTo>
                  <a:lnTo>
                    <a:pt x="1426" y="146"/>
                  </a:lnTo>
                  <a:lnTo>
                    <a:pt x="1444" y="162"/>
                  </a:lnTo>
                  <a:lnTo>
                    <a:pt x="1460" y="179"/>
                  </a:lnTo>
                  <a:lnTo>
                    <a:pt x="1444" y="159"/>
                  </a:lnTo>
                  <a:lnTo>
                    <a:pt x="1426" y="138"/>
                  </a:lnTo>
                  <a:lnTo>
                    <a:pt x="1407" y="121"/>
                  </a:lnTo>
                  <a:lnTo>
                    <a:pt x="1388" y="103"/>
                  </a:lnTo>
                  <a:lnTo>
                    <a:pt x="1367" y="88"/>
                  </a:lnTo>
                  <a:lnTo>
                    <a:pt x="1345" y="73"/>
                  </a:lnTo>
                  <a:lnTo>
                    <a:pt x="1324" y="59"/>
                  </a:lnTo>
                  <a:lnTo>
                    <a:pt x="1301" y="48"/>
                  </a:lnTo>
                  <a:lnTo>
                    <a:pt x="1277" y="36"/>
                  </a:lnTo>
                  <a:lnTo>
                    <a:pt x="1254" y="26"/>
                  </a:lnTo>
                  <a:lnTo>
                    <a:pt x="1228" y="19"/>
                  </a:lnTo>
                  <a:lnTo>
                    <a:pt x="1203" y="12"/>
                  </a:lnTo>
                  <a:lnTo>
                    <a:pt x="1178" y="6"/>
                  </a:lnTo>
                  <a:lnTo>
                    <a:pt x="1152" y="2"/>
                  </a:lnTo>
                  <a:lnTo>
                    <a:pt x="1125" y="1"/>
                  </a:lnTo>
                  <a:lnTo>
                    <a:pt x="1099" y="0"/>
                  </a:lnTo>
                  <a:lnTo>
                    <a:pt x="1066" y="1"/>
                  </a:lnTo>
                  <a:lnTo>
                    <a:pt x="1032" y="5"/>
                  </a:lnTo>
                  <a:lnTo>
                    <a:pt x="1001" y="11"/>
                  </a:lnTo>
                  <a:lnTo>
                    <a:pt x="969" y="19"/>
                  </a:lnTo>
                  <a:lnTo>
                    <a:pt x="938" y="29"/>
                  </a:lnTo>
                  <a:lnTo>
                    <a:pt x="908" y="41"/>
                  </a:lnTo>
                  <a:lnTo>
                    <a:pt x="880" y="57"/>
                  </a:lnTo>
                  <a:lnTo>
                    <a:pt x="852" y="73"/>
                  </a:lnTo>
                  <a:lnTo>
                    <a:pt x="825" y="91"/>
                  </a:lnTo>
                  <a:lnTo>
                    <a:pt x="799" y="111"/>
                  </a:lnTo>
                  <a:lnTo>
                    <a:pt x="777" y="133"/>
                  </a:lnTo>
                  <a:lnTo>
                    <a:pt x="754" y="156"/>
                  </a:lnTo>
                  <a:lnTo>
                    <a:pt x="734" y="182"/>
                  </a:lnTo>
                  <a:lnTo>
                    <a:pt x="715" y="209"/>
                  </a:lnTo>
                  <a:lnTo>
                    <a:pt x="699" y="237"/>
                  </a:lnTo>
                  <a:lnTo>
                    <a:pt x="684" y="267"/>
                  </a:lnTo>
                  <a:lnTo>
                    <a:pt x="682" y="269"/>
                  </a:lnTo>
                  <a:lnTo>
                    <a:pt x="680" y="276"/>
                  </a:lnTo>
                  <a:lnTo>
                    <a:pt x="677" y="283"/>
                  </a:lnTo>
                  <a:lnTo>
                    <a:pt x="676" y="286"/>
                  </a:lnTo>
                  <a:lnTo>
                    <a:pt x="626" y="283"/>
                  </a:lnTo>
                  <a:lnTo>
                    <a:pt x="591" y="285"/>
                  </a:lnTo>
                  <a:lnTo>
                    <a:pt x="555" y="288"/>
                  </a:lnTo>
                  <a:lnTo>
                    <a:pt x="521" y="296"/>
                  </a:lnTo>
                  <a:lnTo>
                    <a:pt x="487" y="305"/>
                  </a:lnTo>
                  <a:lnTo>
                    <a:pt x="456" y="316"/>
                  </a:lnTo>
                  <a:lnTo>
                    <a:pt x="426" y="330"/>
                  </a:lnTo>
                  <a:lnTo>
                    <a:pt x="397" y="346"/>
                  </a:lnTo>
                  <a:lnTo>
                    <a:pt x="370" y="364"/>
                  </a:lnTo>
                  <a:lnTo>
                    <a:pt x="344" y="384"/>
                  </a:lnTo>
                  <a:lnTo>
                    <a:pt x="321" y="405"/>
                  </a:lnTo>
                  <a:lnTo>
                    <a:pt x="300" y="429"/>
                  </a:lnTo>
                  <a:lnTo>
                    <a:pt x="281" y="453"/>
                  </a:lnTo>
                  <a:lnTo>
                    <a:pt x="265" y="480"/>
                  </a:lnTo>
                  <a:lnTo>
                    <a:pt x="251" y="509"/>
                  </a:lnTo>
                  <a:lnTo>
                    <a:pt x="239" y="538"/>
                  </a:lnTo>
                  <a:lnTo>
                    <a:pt x="231" y="568"/>
                  </a:lnTo>
                  <a:lnTo>
                    <a:pt x="227" y="589"/>
                  </a:lnTo>
                  <a:lnTo>
                    <a:pt x="206" y="592"/>
                  </a:lnTo>
                  <a:lnTo>
                    <a:pt x="184" y="596"/>
                  </a:lnTo>
                  <a:lnTo>
                    <a:pt x="163" y="602"/>
                  </a:lnTo>
                  <a:lnTo>
                    <a:pt x="143" y="610"/>
                  </a:lnTo>
                  <a:lnTo>
                    <a:pt x="124" y="618"/>
                  </a:lnTo>
                  <a:lnTo>
                    <a:pt x="106" y="630"/>
                  </a:lnTo>
                  <a:lnTo>
                    <a:pt x="88" y="641"/>
                  </a:lnTo>
                  <a:lnTo>
                    <a:pt x="73" y="654"/>
                  </a:lnTo>
                  <a:lnTo>
                    <a:pt x="58" y="669"/>
                  </a:lnTo>
                  <a:lnTo>
                    <a:pt x="46" y="684"/>
                  </a:lnTo>
                  <a:lnTo>
                    <a:pt x="34" y="700"/>
                  </a:lnTo>
                  <a:lnTo>
                    <a:pt x="24" y="718"/>
                  </a:lnTo>
                  <a:lnTo>
                    <a:pt x="16" y="737"/>
                  </a:lnTo>
                  <a:lnTo>
                    <a:pt x="9" y="756"/>
                  </a:lnTo>
                  <a:lnTo>
                    <a:pt x="4" y="775"/>
                  </a:lnTo>
                  <a:lnTo>
                    <a:pt x="2" y="795"/>
                  </a:lnTo>
                  <a:lnTo>
                    <a:pt x="0" y="816"/>
                  </a:lnTo>
                  <a:lnTo>
                    <a:pt x="2" y="838"/>
                  </a:lnTo>
                  <a:lnTo>
                    <a:pt x="4" y="859"/>
                  </a:lnTo>
                  <a:lnTo>
                    <a:pt x="10" y="879"/>
                  </a:lnTo>
                  <a:lnTo>
                    <a:pt x="18" y="899"/>
                  </a:lnTo>
                  <a:lnTo>
                    <a:pt x="27" y="919"/>
                  </a:lnTo>
                  <a:lnTo>
                    <a:pt x="38" y="937"/>
                  </a:lnTo>
                  <a:lnTo>
                    <a:pt x="51" y="955"/>
                  </a:lnTo>
                  <a:lnTo>
                    <a:pt x="66" y="971"/>
                  </a:lnTo>
                  <a:lnTo>
                    <a:pt x="67" y="972"/>
                  </a:lnTo>
                  <a:lnTo>
                    <a:pt x="51" y="945"/>
                  </a:lnTo>
                  <a:lnTo>
                    <a:pt x="39" y="914"/>
                  </a:lnTo>
                  <a:lnTo>
                    <a:pt x="33" y="883"/>
                  </a:lnTo>
                  <a:lnTo>
                    <a:pt x="31" y="8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0" name="Freeform 132"/>
            <p:cNvSpPr>
              <a:spLocks/>
            </p:cNvSpPr>
            <p:nvPr/>
          </p:nvSpPr>
          <p:spPr bwMode="auto">
            <a:xfrm>
              <a:off x="1729" y="1206"/>
              <a:ext cx="503" cy="164"/>
            </a:xfrm>
            <a:custGeom>
              <a:avLst/>
              <a:gdLst>
                <a:gd name="T0" fmla="*/ 121 w 1508"/>
                <a:gd name="T1" fmla="*/ 28 h 491"/>
                <a:gd name="T2" fmla="*/ 116 w 1508"/>
                <a:gd name="T3" fmla="*/ 27 h 491"/>
                <a:gd name="T4" fmla="*/ 111 w 1508"/>
                <a:gd name="T5" fmla="*/ 26 h 491"/>
                <a:gd name="T6" fmla="*/ 106 w 1508"/>
                <a:gd name="T7" fmla="*/ 24 h 491"/>
                <a:gd name="T8" fmla="*/ 101 w 1508"/>
                <a:gd name="T9" fmla="*/ 22 h 491"/>
                <a:gd name="T10" fmla="*/ 98 w 1508"/>
                <a:gd name="T11" fmla="*/ 28 h 491"/>
                <a:gd name="T12" fmla="*/ 93 w 1508"/>
                <a:gd name="T13" fmla="*/ 33 h 491"/>
                <a:gd name="T14" fmla="*/ 88 w 1508"/>
                <a:gd name="T15" fmla="*/ 38 h 491"/>
                <a:gd name="T16" fmla="*/ 82 w 1508"/>
                <a:gd name="T17" fmla="*/ 42 h 491"/>
                <a:gd name="T18" fmla="*/ 74 w 1508"/>
                <a:gd name="T19" fmla="*/ 45 h 491"/>
                <a:gd name="T20" fmla="*/ 67 w 1508"/>
                <a:gd name="T21" fmla="*/ 48 h 491"/>
                <a:gd name="T22" fmla="*/ 59 w 1508"/>
                <a:gd name="T23" fmla="*/ 50 h 491"/>
                <a:gd name="T24" fmla="*/ 50 w 1508"/>
                <a:gd name="T25" fmla="*/ 50 h 491"/>
                <a:gd name="T26" fmla="*/ 43 w 1508"/>
                <a:gd name="T27" fmla="*/ 50 h 491"/>
                <a:gd name="T28" fmla="*/ 36 w 1508"/>
                <a:gd name="T29" fmla="*/ 50 h 491"/>
                <a:gd name="T30" fmla="*/ 30 w 1508"/>
                <a:gd name="T31" fmla="*/ 49 h 491"/>
                <a:gd name="T32" fmla="*/ 23 w 1508"/>
                <a:gd name="T33" fmla="*/ 47 h 491"/>
                <a:gd name="T34" fmla="*/ 18 w 1508"/>
                <a:gd name="T35" fmla="*/ 45 h 491"/>
                <a:gd name="T36" fmla="*/ 12 w 1508"/>
                <a:gd name="T37" fmla="*/ 43 h 491"/>
                <a:gd name="T38" fmla="*/ 7 w 1508"/>
                <a:gd name="T39" fmla="*/ 39 h 491"/>
                <a:gd name="T40" fmla="*/ 2 w 1508"/>
                <a:gd name="T41" fmla="*/ 36 h 491"/>
                <a:gd name="T42" fmla="*/ 1 w 1508"/>
                <a:gd name="T43" fmla="*/ 36 h 491"/>
                <a:gd name="T44" fmla="*/ 6 w 1508"/>
                <a:gd name="T45" fmla="*/ 40 h 491"/>
                <a:gd name="T46" fmla="*/ 11 w 1508"/>
                <a:gd name="T47" fmla="*/ 44 h 491"/>
                <a:gd name="T48" fmla="*/ 16 w 1508"/>
                <a:gd name="T49" fmla="*/ 47 h 491"/>
                <a:gd name="T50" fmla="*/ 23 w 1508"/>
                <a:gd name="T51" fmla="*/ 50 h 491"/>
                <a:gd name="T52" fmla="*/ 29 w 1508"/>
                <a:gd name="T53" fmla="*/ 52 h 491"/>
                <a:gd name="T54" fmla="*/ 36 w 1508"/>
                <a:gd name="T55" fmla="*/ 53 h 491"/>
                <a:gd name="T56" fmla="*/ 43 w 1508"/>
                <a:gd name="T57" fmla="*/ 54 h 491"/>
                <a:gd name="T58" fmla="*/ 50 w 1508"/>
                <a:gd name="T59" fmla="*/ 55 h 491"/>
                <a:gd name="T60" fmla="*/ 59 w 1508"/>
                <a:gd name="T61" fmla="*/ 54 h 491"/>
                <a:gd name="T62" fmla="*/ 67 w 1508"/>
                <a:gd name="T63" fmla="*/ 53 h 491"/>
                <a:gd name="T64" fmla="*/ 75 w 1508"/>
                <a:gd name="T65" fmla="*/ 51 h 491"/>
                <a:gd name="T66" fmla="*/ 82 w 1508"/>
                <a:gd name="T67" fmla="*/ 48 h 491"/>
                <a:gd name="T68" fmla="*/ 89 w 1508"/>
                <a:gd name="T69" fmla="*/ 44 h 491"/>
                <a:gd name="T70" fmla="*/ 95 w 1508"/>
                <a:gd name="T71" fmla="*/ 40 h 491"/>
                <a:gd name="T72" fmla="*/ 100 w 1508"/>
                <a:gd name="T73" fmla="*/ 35 h 491"/>
                <a:gd name="T74" fmla="*/ 104 w 1508"/>
                <a:gd name="T75" fmla="*/ 29 h 491"/>
                <a:gd name="T76" fmla="*/ 108 w 1508"/>
                <a:gd name="T77" fmla="*/ 28 h 491"/>
                <a:gd name="T78" fmla="*/ 113 w 1508"/>
                <a:gd name="T79" fmla="*/ 29 h 491"/>
                <a:gd name="T80" fmla="*/ 118 w 1508"/>
                <a:gd name="T81" fmla="*/ 31 h 491"/>
                <a:gd name="T82" fmla="*/ 123 w 1508"/>
                <a:gd name="T83" fmla="*/ 31 h 491"/>
                <a:gd name="T84" fmla="*/ 128 w 1508"/>
                <a:gd name="T85" fmla="*/ 32 h 491"/>
                <a:gd name="T86" fmla="*/ 136 w 1508"/>
                <a:gd name="T87" fmla="*/ 31 h 491"/>
                <a:gd name="T88" fmla="*/ 143 w 1508"/>
                <a:gd name="T89" fmla="*/ 29 h 491"/>
                <a:gd name="T90" fmla="*/ 150 w 1508"/>
                <a:gd name="T91" fmla="*/ 26 h 491"/>
                <a:gd name="T92" fmla="*/ 156 w 1508"/>
                <a:gd name="T93" fmla="*/ 23 h 491"/>
                <a:gd name="T94" fmla="*/ 161 w 1508"/>
                <a:gd name="T95" fmla="*/ 18 h 491"/>
                <a:gd name="T96" fmla="*/ 165 w 1508"/>
                <a:gd name="T97" fmla="*/ 13 h 491"/>
                <a:gd name="T98" fmla="*/ 167 w 1508"/>
                <a:gd name="T99" fmla="*/ 7 h 491"/>
                <a:gd name="T100" fmla="*/ 168 w 1508"/>
                <a:gd name="T101" fmla="*/ 1 h 491"/>
                <a:gd name="T102" fmla="*/ 168 w 1508"/>
                <a:gd name="T103" fmla="*/ 0 h 491"/>
                <a:gd name="T104" fmla="*/ 167 w 1508"/>
                <a:gd name="T105" fmla="*/ 2 h 491"/>
                <a:gd name="T106" fmla="*/ 166 w 1508"/>
                <a:gd name="T107" fmla="*/ 5 h 491"/>
                <a:gd name="T108" fmla="*/ 163 w 1508"/>
                <a:gd name="T109" fmla="*/ 10 h 491"/>
                <a:gd name="T110" fmla="*/ 158 w 1508"/>
                <a:gd name="T111" fmla="*/ 15 h 491"/>
                <a:gd name="T112" fmla="*/ 150 w 1508"/>
                <a:gd name="T113" fmla="*/ 21 h 491"/>
                <a:gd name="T114" fmla="*/ 139 w 1508"/>
                <a:gd name="T115" fmla="*/ 25 h 491"/>
                <a:gd name="T116" fmla="*/ 124 w 1508"/>
                <a:gd name="T117" fmla="*/ 27 h 4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508" h="491">
                  <a:moveTo>
                    <a:pt x="1112" y="246"/>
                  </a:moveTo>
                  <a:lnTo>
                    <a:pt x="1089" y="247"/>
                  </a:lnTo>
                  <a:lnTo>
                    <a:pt x="1066" y="246"/>
                  </a:lnTo>
                  <a:lnTo>
                    <a:pt x="1043" y="243"/>
                  </a:lnTo>
                  <a:lnTo>
                    <a:pt x="1020" y="238"/>
                  </a:lnTo>
                  <a:lnTo>
                    <a:pt x="999" y="233"/>
                  </a:lnTo>
                  <a:lnTo>
                    <a:pt x="976" y="227"/>
                  </a:lnTo>
                  <a:lnTo>
                    <a:pt x="955" y="219"/>
                  </a:lnTo>
                  <a:lnTo>
                    <a:pt x="935" y="210"/>
                  </a:lnTo>
                  <a:lnTo>
                    <a:pt x="912" y="200"/>
                  </a:lnTo>
                  <a:lnTo>
                    <a:pt x="898" y="222"/>
                  </a:lnTo>
                  <a:lnTo>
                    <a:pt x="881" y="248"/>
                  </a:lnTo>
                  <a:lnTo>
                    <a:pt x="862" y="272"/>
                  </a:lnTo>
                  <a:lnTo>
                    <a:pt x="840" y="296"/>
                  </a:lnTo>
                  <a:lnTo>
                    <a:pt x="816" y="317"/>
                  </a:lnTo>
                  <a:lnTo>
                    <a:pt x="791" y="337"/>
                  </a:lnTo>
                  <a:lnTo>
                    <a:pt x="764" y="356"/>
                  </a:lnTo>
                  <a:lnTo>
                    <a:pt x="735" y="374"/>
                  </a:lnTo>
                  <a:lnTo>
                    <a:pt x="703" y="390"/>
                  </a:lnTo>
                  <a:lnTo>
                    <a:pt x="670" y="404"/>
                  </a:lnTo>
                  <a:lnTo>
                    <a:pt x="638" y="417"/>
                  </a:lnTo>
                  <a:lnTo>
                    <a:pt x="603" y="428"/>
                  </a:lnTo>
                  <a:lnTo>
                    <a:pt x="567" y="437"/>
                  </a:lnTo>
                  <a:lnTo>
                    <a:pt x="530" y="445"/>
                  </a:lnTo>
                  <a:lnTo>
                    <a:pt x="492" y="450"/>
                  </a:lnTo>
                  <a:lnTo>
                    <a:pt x="454" y="452"/>
                  </a:lnTo>
                  <a:lnTo>
                    <a:pt x="415" y="453"/>
                  </a:lnTo>
                  <a:lnTo>
                    <a:pt x="385" y="452"/>
                  </a:lnTo>
                  <a:lnTo>
                    <a:pt x="355" y="451"/>
                  </a:lnTo>
                  <a:lnTo>
                    <a:pt x="324" y="448"/>
                  </a:lnTo>
                  <a:lnTo>
                    <a:pt x="296" y="443"/>
                  </a:lnTo>
                  <a:lnTo>
                    <a:pt x="267" y="438"/>
                  </a:lnTo>
                  <a:lnTo>
                    <a:pt x="239" y="431"/>
                  </a:lnTo>
                  <a:lnTo>
                    <a:pt x="211" y="423"/>
                  </a:lnTo>
                  <a:lnTo>
                    <a:pt x="185" y="414"/>
                  </a:lnTo>
                  <a:lnTo>
                    <a:pt x="158" y="404"/>
                  </a:lnTo>
                  <a:lnTo>
                    <a:pt x="133" y="393"/>
                  </a:lnTo>
                  <a:lnTo>
                    <a:pt x="108" y="382"/>
                  </a:lnTo>
                  <a:lnTo>
                    <a:pt x="84" y="368"/>
                  </a:lnTo>
                  <a:lnTo>
                    <a:pt x="62" y="354"/>
                  </a:lnTo>
                  <a:lnTo>
                    <a:pt x="40" y="339"/>
                  </a:lnTo>
                  <a:lnTo>
                    <a:pt x="19" y="322"/>
                  </a:lnTo>
                  <a:lnTo>
                    <a:pt x="0" y="305"/>
                  </a:lnTo>
                  <a:lnTo>
                    <a:pt x="12" y="319"/>
                  </a:lnTo>
                  <a:lnTo>
                    <a:pt x="31" y="339"/>
                  </a:lnTo>
                  <a:lnTo>
                    <a:pt x="53" y="358"/>
                  </a:lnTo>
                  <a:lnTo>
                    <a:pt x="75" y="375"/>
                  </a:lnTo>
                  <a:lnTo>
                    <a:pt x="98" y="392"/>
                  </a:lnTo>
                  <a:lnTo>
                    <a:pt x="123" y="407"/>
                  </a:lnTo>
                  <a:lnTo>
                    <a:pt x="148" y="421"/>
                  </a:lnTo>
                  <a:lnTo>
                    <a:pt x="176" y="433"/>
                  </a:lnTo>
                  <a:lnTo>
                    <a:pt x="204" y="446"/>
                  </a:lnTo>
                  <a:lnTo>
                    <a:pt x="231" y="456"/>
                  </a:lnTo>
                  <a:lnTo>
                    <a:pt x="262" y="465"/>
                  </a:lnTo>
                  <a:lnTo>
                    <a:pt x="292" y="474"/>
                  </a:lnTo>
                  <a:lnTo>
                    <a:pt x="323" y="480"/>
                  </a:lnTo>
                  <a:lnTo>
                    <a:pt x="355" y="485"/>
                  </a:lnTo>
                  <a:lnTo>
                    <a:pt x="386" y="489"/>
                  </a:lnTo>
                  <a:lnTo>
                    <a:pt x="419" y="490"/>
                  </a:lnTo>
                  <a:lnTo>
                    <a:pt x="452" y="491"/>
                  </a:lnTo>
                  <a:lnTo>
                    <a:pt x="491" y="490"/>
                  </a:lnTo>
                  <a:lnTo>
                    <a:pt x="528" y="487"/>
                  </a:lnTo>
                  <a:lnTo>
                    <a:pt x="566" y="482"/>
                  </a:lnTo>
                  <a:lnTo>
                    <a:pt x="604" y="475"/>
                  </a:lnTo>
                  <a:lnTo>
                    <a:pt x="639" y="466"/>
                  </a:lnTo>
                  <a:lnTo>
                    <a:pt x="674" y="455"/>
                  </a:lnTo>
                  <a:lnTo>
                    <a:pt x="707" y="442"/>
                  </a:lnTo>
                  <a:lnTo>
                    <a:pt x="740" y="428"/>
                  </a:lnTo>
                  <a:lnTo>
                    <a:pt x="771" y="412"/>
                  </a:lnTo>
                  <a:lnTo>
                    <a:pt x="800" y="394"/>
                  </a:lnTo>
                  <a:lnTo>
                    <a:pt x="828" y="375"/>
                  </a:lnTo>
                  <a:lnTo>
                    <a:pt x="853" y="355"/>
                  </a:lnTo>
                  <a:lnTo>
                    <a:pt x="877" y="334"/>
                  </a:lnTo>
                  <a:lnTo>
                    <a:pt x="898" y="310"/>
                  </a:lnTo>
                  <a:lnTo>
                    <a:pt x="917" y="286"/>
                  </a:lnTo>
                  <a:lnTo>
                    <a:pt x="935" y="259"/>
                  </a:lnTo>
                  <a:lnTo>
                    <a:pt x="949" y="238"/>
                  </a:lnTo>
                  <a:lnTo>
                    <a:pt x="971" y="248"/>
                  </a:lnTo>
                  <a:lnTo>
                    <a:pt x="991" y="256"/>
                  </a:lnTo>
                  <a:lnTo>
                    <a:pt x="1013" y="263"/>
                  </a:lnTo>
                  <a:lnTo>
                    <a:pt x="1035" y="269"/>
                  </a:lnTo>
                  <a:lnTo>
                    <a:pt x="1057" y="275"/>
                  </a:lnTo>
                  <a:lnTo>
                    <a:pt x="1079" y="278"/>
                  </a:lnTo>
                  <a:lnTo>
                    <a:pt x="1102" y="281"/>
                  </a:lnTo>
                  <a:lnTo>
                    <a:pt x="1126" y="283"/>
                  </a:lnTo>
                  <a:lnTo>
                    <a:pt x="1149" y="283"/>
                  </a:lnTo>
                  <a:lnTo>
                    <a:pt x="1185" y="282"/>
                  </a:lnTo>
                  <a:lnTo>
                    <a:pt x="1222" y="278"/>
                  </a:lnTo>
                  <a:lnTo>
                    <a:pt x="1256" y="271"/>
                  </a:lnTo>
                  <a:lnTo>
                    <a:pt x="1288" y="262"/>
                  </a:lnTo>
                  <a:lnTo>
                    <a:pt x="1320" y="251"/>
                  </a:lnTo>
                  <a:lnTo>
                    <a:pt x="1350" y="237"/>
                  </a:lnTo>
                  <a:lnTo>
                    <a:pt x="1378" y="220"/>
                  </a:lnTo>
                  <a:lnTo>
                    <a:pt x="1403" y="203"/>
                  </a:lnTo>
                  <a:lnTo>
                    <a:pt x="1427" y="184"/>
                  </a:lnTo>
                  <a:lnTo>
                    <a:pt x="1447" y="162"/>
                  </a:lnTo>
                  <a:lnTo>
                    <a:pt x="1464" y="141"/>
                  </a:lnTo>
                  <a:lnTo>
                    <a:pt x="1481" y="117"/>
                  </a:lnTo>
                  <a:lnTo>
                    <a:pt x="1492" y="92"/>
                  </a:lnTo>
                  <a:lnTo>
                    <a:pt x="1501" y="65"/>
                  </a:lnTo>
                  <a:lnTo>
                    <a:pt x="1507" y="38"/>
                  </a:lnTo>
                  <a:lnTo>
                    <a:pt x="1508" y="10"/>
                  </a:lnTo>
                  <a:lnTo>
                    <a:pt x="1508" y="1"/>
                  </a:lnTo>
                  <a:lnTo>
                    <a:pt x="1508" y="0"/>
                  </a:lnTo>
                  <a:lnTo>
                    <a:pt x="1508" y="4"/>
                  </a:lnTo>
                  <a:lnTo>
                    <a:pt x="1506" y="14"/>
                  </a:lnTo>
                  <a:lnTo>
                    <a:pt x="1501" y="28"/>
                  </a:lnTo>
                  <a:lnTo>
                    <a:pt x="1493" y="45"/>
                  </a:lnTo>
                  <a:lnTo>
                    <a:pt x="1483" y="67"/>
                  </a:lnTo>
                  <a:lnTo>
                    <a:pt x="1468" y="89"/>
                  </a:lnTo>
                  <a:lnTo>
                    <a:pt x="1448" y="113"/>
                  </a:lnTo>
                  <a:lnTo>
                    <a:pt x="1422" y="138"/>
                  </a:lnTo>
                  <a:lnTo>
                    <a:pt x="1390" y="162"/>
                  </a:lnTo>
                  <a:lnTo>
                    <a:pt x="1351" y="185"/>
                  </a:lnTo>
                  <a:lnTo>
                    <a:pt x="1305" y="205"/>
                  </a:lnTo>
                  <a:lnTo>
                    <a:pt x="1249" y="223"/>
                  </a:lnTo>
                  <a:lnTo>
                    <a:pt x="1186" y="237"/>
                  </a:lnTo>
                  <a:lnTo>
                    <a:pt x="1112" y="246"/>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1" name="Freeform 133"/>
            <p:cNvSpPr>
              <a:spLocks/>
            </p:cNvSpPr>
            <p:nvPr/>
          </p:nvSpPr>
          <p:spPr bwMode="auto">
            <a:xfrm>
              <a:off x="1478" y="1254"/>
              <a:ext cx="109" cy="30"/>
            </a:xfrm>
            <a:custGeom>
              <a:avLst/>
              <a:gdLst>
                <a:gd name="T0" fmla="*/ 34 w 329"/>
                <a:gd name="T1" fmla="*/ 4 h 91"/>
                <a:gd name="T2" fmla="*/ 32 w 329"/>
                <a:gd name="T3" fmla="*/ 2 h 91"/>
                <a:gd name="T4" fmla="*/ 30 w 329"/>
                <a:gd name="T5" fmla="*/ 3 h 91"/>
                <a:gd name="T6" fmla="*/ 28 w 329"/>
                <a:gd name="T7" fmla="*/ 4 h 91"/>
                <a:gd name="T8" fmla="*/ 27 w 329"/>
                <a:gd name="T9" fmla="*/ 4 h 91"/>
                <a:gd name="T10" fmla="*/ 26 w 329"/>
                <a:gd name="T11" fmla="*/ 5 h 91"/>
                <a:gd name="T12" fmla="*/ 24 w 329"/>
                <a:gd name="T13" fmla="*/ 5 h 91"/>
                <a:gd name="T14" fmla="*/ 22 w 329"/>
                <a:gd name="T15" fmla="*/ 5 h 91"/>
                <a:gd name="T16" fmla="*/ 21 w 329"/>
                <a:gd name="T17" fmla="*/ 6 h 91"/>
                <a:gd name="T18" fmla="*/ 19 w 329"/>
                <a:gd name="T19" fmla="*/ 6 h 91"/>
                <a:gd name="T20" fmla="*/ 17 w 329"/>
                <a:gd name="T21" fmla="*/ 6 h 91"/>
                <a:gd name="T22" fmla="*/ 15 w 329"/>
                <a:gd name="T23" fmla="*/ 6 h 91"/>
                <a:gd name="T24" fmla="*/ 13 w 329"/>
                <a:gd name="T25" fmla="*/ 5 h 91"/>
                <a:gd name="T26" fmla="*/ 10 w 329"/>
                <a:gd name="T27" fmla="*/ 5 h 91"/>
                <a:gd name="T28" fmla="*/ 8 w 329"/>
                <a:gd name="T29" fmla="*/ 4 h 91"/>
                <a:gd name="T30" fmla="*/ 6 w 329"/>
                <a:gd name="T31" fmla="*/ 4 h 91"/>
                <a:gd name="T32" fmla="*/ 4 w 329"/>
                <a:gd name="T33" fmla="*/ 3 h 91"/>
                <a:gd name="T34" fmla="*/ 2 w 329"/>
                <a:gd name="T35" fmla="*/ 1 h 91"/>
                <a:gd name="T36" fmla="*/ 0 w 329"/>
                <a:gd name="T37" fmla="*/ 0 h 91"/>
                <a:gd name="T38" fmla="*/ 1 w 329"/>
                <a:gd name="T39" fmla="*/ 1 h 91"/>
                <a:gd name="T40" fmla="*/ 1 w 329"/>
                <a:gd name="T41" fmla="*/ 1 h 91"/>
                <a:gd name="T42" fmla="*/ 1 w 329"/>
                <a:gd name="T43" fmla="*/ 2 h 91"/>
                <a:gd name="T44" fmla="*/ 2 w 329"/>
                <a:gd name="T45" fmla="*/ 2 h 91"/>
                <a:gd name="T46" fmla="*/ 4 w 329"/>
                <a:gd name="T47" fmla="*/ 4 h 91"/>
                <a:gd name="T48" fmla="*/ 6 w 329"/>
                <a:gd name="T49" fmla="*/ 6 h 91"/>
                <a:gd name="T50" fmla="*/ 9 w 329"/>
                <a:gd name="T51" fmla="*/ 7 h 91"/>
                <a:gd name="T52" fmla="*/ 11 w 329"/>
                <a:gd name="T53" fmla="*/ 8 h 91"/>
                <a:gd name="T54" fmla="*/ 13 w 329"/>
                <a:gd name="T55" fmla="*/ 9 h 91"/>
                <a:gd name="T56" fmla="*/ 16 w 329"/>
                <a:gd name="T57" fmla="*/ 9 h 91"/>
                <a:gd name="T58" fmla="*/ 19 w 329"/>
                <a:gd name="T59" fmla="*/ 10 h 91"/>
                <a:gd name="T60" fmla="*/ 22 w 329"/>
                <a:gd name="T61" fmla="*/ 10 h 91"/>
                <a:gd name="T62" fmla="*/ 23 w 329"/>
                <a:gd name="T63" fmla="*/ 10 h 91"/>
                <a:gd name="T64" fmla="*/ 25 w 329"/>
                <a:gd name="T65" fmla="*/ 10 h 91"/>
                <a:gd name="T66" fmla="*/ 27 w 329"/>
                <a:gd name="T67" fmla="*/ 10 h 91"/>
                <a:gd name="T68" fmla="*/ 28 w 329"/>
                <a:gd name="T69" fmla="*/ 9 h 91"/>
                <a:gd name="T70" fmla="*/ 29 w 329"/>
                <a:gd name="T71" fmla="*/ 9 h 91"/>
                <a:gd name="T72" fmla="*/ 31 w 329"/>
                <a:gd name="T73" fmla="*/ 8 h 91"/>
                <a:gd name="T74" fmla="*/ 32 w 329"/>
                <a:gd name="T75" fmla="*/ 8 h 91"/>
                <a:gd name="T76" fmla="*/ 34 w 329"/>
                <a:gd name="T77" fmla="*/ 7 h 91"/>
                <a:gd name="T78" fmla="*/ 36 w 329"/>
                <a:gd name="T79" fmla="*/ 6 h 91"/>
                <a:gd name="T80" fmla="*/ 35 w 329"/>
                <a:gd name="T81" fmla="*/ 5 h 91"/>
                <a:gd name="T82" fmla="*/ 35 w 329"/>
                <a:gd name="T83" fmla="*/ 5 h 91"/>
                <a:gd name="T84" fmla="*/ 34 w 329"/>
                <a:gd name="T85" fmla="*/ 4 h 91"/>
                <a:gd name="T86" fmla="*/ 34 w 329"/>
                <a:gd name="T87" fmla="*/ 4 h 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29" h="91">
                  <a:moveTo>
                    <a:pt x="310" y="34"/>
                  </a:moveTo>
                  <a:lnTo>
                    <a:pt x="295" y="15"/>
                  </a:lnTo>
                  <a:lnTo>
                    <a:pt x="273" y="27"/>
                  </a:lnTo>
                  <a:lnTo>
                    <a:pt x="259" y="33"/>
                  </a:lnTo>
                  <a:lnTo>
                    <a:pt x="246" y="38"/>
                  </a:lnTo>
                  <a:lnTo>
                    <a:pt x="232" y="43"/>
                  </a:lnTo>
                  <a:lnTo>
                    <a:pt x="218" y="47"/>
                  </a:lnTo>
                  <a:lnTo>
                    <a:pt x="203" y="49"/>
                  </a:lnTo>
                  <a:lnTo>
                    <a:pt x="188" y="52"/>
                  </a:lnTo>
                  <a:lnTo>
                    <a:pt x="173" y="53"/>
                  </a:lnTo>
                  <a:lnTo>
                    <a:pt x="158" y="53"/>
                  </a:lnTo>
                  <a:lnTo>
                    <a:pt x="136" y="52"/>
                  </a:lnTo>
                  <a:lnTo>
                    <a:pt x="115" y="49"/>
                  </a:lnTo>
                  <a:lnTo>
                    <a:pt x="93" y="46"/>
                  </a:lnTo>
                  <a:lnTo>
                    <a:pt x="73" y="39"/>
                  </a:lnTo>
                  <a:lnTo>
                    <a:pt x="54" y="32"/>
                  </a:lnTo>
                  <a:lnTo>
                    <a:pt x="35" y="23"/>
                  </a:lnTo>
                  <a:lnTo>
                    <a:pt x="18" y="13"/>
                  </a:lnTo>
                  <a:lnTo>
                    <a:pt x="0" y="0"/>
                  </a:lnTo>
                  <a:lnTo>
                    <a:pt x="5" y="5"/>
                  </a:lnTo>
                  <a:lnTo>
                    <a:pt x="9" y="9"/>
                  </a:lnTo>
                  <a:lnTo>
                    <a:pt x="13" y="14"/>
                  </a:lnTo>
                  <a:lnTo>
                    <a:pt x="18" y="19"/>
                  </a:lnTo>
                  <a:lnTo>
                    <a:pt x="35" y="35"/>
                  </a:lnTo>
                  <a:lnTo>
                    <a:pt x="56" y="51"/>
                  </a:lnTo>
                  <a:lnTo>
                    <a:pt x="77" y="62"/>
                  </a:lnTo>
                  <a:lnTo>
                    <a:pt x="98" y="72"/>
                  </a:lnTo>
                  <a:lnTo>
                    <a:pt x="121" y="81"/>
                  </a:lnTo>
                  <a:lnTo>
                    <a:pt x="145" y="86"/>
                  </a:lnTo>
                  <a:lnTo>
                    <a:pt x="170" y="90"/>
                  </a:lnTo>
                  <a:lnTo>
                    <a:pt x="195" y="91"/>
                  </a:lnTo>
                  <a:lnTo>
                    <a:pt x="210" y="91"/>
                  </a:lnTo>
                  <a:lnTo>
                    <a:pt x="225" y="90"/>
                  </a:lnTo>
                  <a:lnTo>
                    <a:pt x="241" y="87"/>
                  </a:lnTo>
                  <a:lnTo>
                    <a:pt x="256" y="85"/>
                  </a:lnTo>
                  <a:lnTo>
                    <a:pt x="269" y="81"/>
                  </a:lnTo>
                  <a:lnTo>
                    <a:pt x="283" y="76"/>
                  </a:lnTo>
                  <a:lnTo>
                    <a:pt x="297" y="71"/>
                  </a:lnTo>
                  <a:lnTo>
                    <a:pt x="311" y="64"/>
                  </a:lnTo>
                  <a:lnTo>
                    <a:pt x="329" y="54"/>
                  </a:lnTo>
                  <a:lnTo>
                    <a:pt x="324" y="49"/>
                  </a:lnTo>
                  <a:lnTo>
                    <a:pt x="320" y="44"/>
                  </a:lnTo>
                  <a:lnTo>
                    <a:pt x="315" y="39"/>
                  </a:lnTo>
                  <a:lnTo>
                    <a:pt x="310" y="34"/>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2" name="Freeform 134"/>
            <p:cNvSpPr>
              <a:spLocks/>
            </p:cNvSpPr>
            <p:nvPr/>
          </p:nvSpPr>
          <p:spPr bwMode="auto">
            <a:xfrm>
              <a:off x="1593" y="1278"/>
              <a:ext cx="128" cy="37"/>
            </a:xfrm>
            <a:custGeom>
              <a:avLst/>
              <a:gdLst>
                <a:gd name="T0" fmla="*/ 40 w 382"/>
                <a:gd name="T1" fmla="*/ 7 h 113"/>
                <a:gd name="T2" fmla="*/ 39 w 382"/>
                <a:gd name="T3" fmla="*/ 6 h 113"/>
                <a:gd name="T4" fmla="*/ 37 w 382"/>
                <a:gd name="T5" fmla="*/ 6 h 113"/>
                <a:gd name="T6" fmla="*/ 35 w 382"/>
                <a:gd name="T7" fmla="*/ 7 h 113"/>
                <a:gd name="T8" fmla="*/ 34 w 382"/>
                <a:gd name="T9" fmla="*/ 7 h 113"/>
                <a:gd name="T10" fmla="*/ 32 w 382"/>
                <a:gd name="T11" fmla="*/ 8 h 113"/>
                <a:gd name="T12" fmla="*/ 30 w 382"/>
                <a:gd name="T13" fmla="*/ 8 h 113"/>
                <a:gd name="T14" fmla="*/ 29 w 382"/>
                <a:gd name="T15" fmla="*/ 8 h 113"/>
                <a:gd name="T16" fmla="*/ 27 w 382"/>
                <a:gd name="T17" fmla="*/ 8 h 113"/>
                <a:gd name="T18" fmla="*/ 26 w 382"/>
                <a:gd name="T19" fmla="*/ 8 h 113"/>
                <a:gd name="T20" fmla="*/ 24 w 382"/>
                <a:gd name="T21" fmla="*/ 8 h 113"/>
                <a:gd name="T22" fmla="*/ 23 w 382"/>
                <a:gd name="T23" fmla="*/ 8 h 113"/>
                <a:gd name="T24" fmla="*/ 21 w 382"/>
                <a:gd name="T25" fmla="*/ 8 h 113"/>
                <a:gd name="T26" fmla="*/ 19 w 382"/>
                <a:gd name="T27" fmla="*/ 8 h 113"/>
                <a:gd name="T28" fmla="*/ 18 w 382"/>
                <a:gd name="T29" fmla="*/ 8 h 113"/>
                <a:gd name="T30" fmla="*/ 16 w 382"/>
                <a:gd name="T31" fmla="*/ 7 h 113"/>
                <a:gd name="T32" fmla="*/ 14 w 382"/>
                <a:gd name="T33" fmla="*/ 7 h 113"/>
                <a:gd name="T34" fmla="*/ 13 w 382"/>
                <a:gd name="T35" fmla="*/ 7 h 113"/>
                <a:gd name="T36" fmla="*/ 11 w 382"/>
                <a:gd name="T37" fmla="*/ 6 h 113"/>
                <a:gd name="T38" fmla="*/ 10 w 382"/>
                <a:gd name="T39" fmla="*/ 5 h 113"/>
                <a:gd name="T40" fmla="*/ 8 w 382"/>
                <a:gd name="T41" fmla="*/ 5 h 113"/>
                <a:gd name="T42" fmla="*/ 7 w 382"/>
                <a:gd name="T43" fmla="*/ 4 h 113"/>
                <a:gd name="T44" fmla="*/ 5 w 382"/>
                <a:gd name="T45" fmla="*/ 3 h 113"/>
                <a:gd name="T46" fmla="*/ 4 w 382"/>
                <a:gd name="T47" fmla="*/ 3 h 113"/>
                <a:gd name="T48" fmla="*/ 3 w 382"/>
                <a:gd name="T49" fmla="*/ 2 h 113"/>
                <a:gd name="T50" fmla="*/ 1 w 382"/>
                <a:gd name="T51" fmla="*/ 1 h 113"/>
                <a:gd name="T52" fmla="*/ 0 w 382"/>
                <a:gd name="T53" fmla="*/ 0 h 113"/>
                <a:gd name="T54" fmla="*/ 0 w 382"/>
                <a:gd name="T55" fmla="*/ 0 h 113"/>
                <a:gd name="T56" fmla="*/ 1 w 382"/>
                <a:gd name="T57" fmla="*/ 1 h 113"/>
                <a:gd name="T58" fmla="*/ 3 w 382"/>
                <a:gd name="T59" fmla="*/ 3 h 113"/>
                <a:gd name="T60" fmla="*/ 4 w 382"/>
                <a:gd name="T61" fmla="*/ 4 h 113"/>
                <a:gd name="T62" fmla="*/ 6 w 382"/>
                <a:gd name="T63" fmla="*/ 5 h 113"/>
                <a:gd name="T64" fmla="*/ 7 w 382"/>
                <a:gd name="T65" fmla="*/ 6 h 113"/>
                <a:gd name="T66" fmla="*/ 9 w 382"/>
                <a:gd name="T67" fmla="*/ 7 h 113"/>
                <a:gd name="T68" fmla="*/ 11 w 382"/>
                <a:gd name="T69" fmla="*/ 8 h 113"/>
                <a:gd name="T70" fmla="*/ 12 w 382"/>
                <a:gd name="T71" fmla="*/ 9 h 113"/>
                <a:gd name="T72" fmla="*/ 14 w 382"/>
                <a:gd name="T73" fmla="*/ 9 h 113"/>
                <a:gd name="T74" fmla="*/ 16 w 382"/>
                <a:gd name="T75" fmla="*/ 10 h 113"/>
                <a:gd name="T76" fmla="*/ 18 w 382"/>
                <a:gd name="T77" fmla="*/ 11 h 113"/>
                <a:gd name="T78" fmla="*/ 20 w 382"/>
                <a:gd name="T79" fmla="*/ 11 h 113"/>
                <a:gd name="T80" fmla="*/ 22 w 382"/>
                <a:gd name="T81" fmla="*/ 11 h 113"/>
                <a:gd name="T82" fmla="*/ 24 w 382"/>
                <a:gd name="T83" fmla="*/ 12 h 113"/>
                <a:gd name="T84" fmla="*/ 26 w 382"/>
                <a:gd name="T85" fmla="*/ 12 h 113"/>
                <a:gd name="T86" fmla="*/ 29 w 382"/>
                <a:gd name="T87" fmla="*/ 12 h 113"/>
                <a:gd name="T88" fmla="*/ 30 w 382"/>
                <a:gd name="T89" fmla="*/ 12 h 113"/>
                <a:gd name="T90" fmla="*/ 32 w 382"/>
                <a:gd name="T91" fmla="*/ 12 h 113"/>
                <a:gd name="T92" fmla="*/ 34 w 382"/>
                <a:gd name="T93" fmla="*/ 12 h 113"/>
                <a:gd name="T94" fmla="*/ 35 w 382"/>
                <a:gd name="T95" fmla="*/ 11 h 113"/>
                <a:gd name="T96" fmla="*/ 37 w 382"/>
                <a:gd name="T97" fmla="*/ 11 h 113"/>
                <a:gd name="T98" fmla="*/ 38 w 382"/>
                <a:gd name="T99" fmla="*/ 11 h 113"/>
                <a:gd name="T100" fmla="*/ 39 w 382"/>
                <a:gd name="T101" fmla="*/ 11 h 113"/>
                <a:gd name="T102" fmla="*/ 41 w 382"/>
                <a:gd name="T103" fmla="*/ 10 h 113"/>
                <a:gd name="T104" fmla="*/ 43 w 382"/>
                <a:gd name="T105" fmla="*/ 10 h 113"/>
                <a:gd name="T106" fmla="*/ 42 w 382"/>
                <a:gd name="T107" fmla="*/ 9 h 113"/>
                <a:gd name="T108" fmla="*/ 42 w 382"/>
                <a:gd name="T109" fmla="*/ 9 h 113"/>
                <a:gd name="T110" fmla="*/ 41 w 382"/>
                <a:gd name="T111" fmla="*/ 8 h 113"/>
                <a:gd name="T112" fmla="*/ 40 w 382"/>
                <a:gd name="T113" fmla="*/ 7 h 1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2" h="113">
                  <a:moveTo>
                    <a:pt x="357" y="67"/>
                  </a:moveTo>
                  <a:lnTo>
                    <a:pt x="344" y="53"/>
                  </a:lnTo>
                  <a:lnTo>
                    <a:pt x="326" y="59"/>
                  </a:lnTo>
                  <a:lnTo>
                    <a:pt x="313" y="63"/>
                  </a:lnTo>
                  <a:lnTo>
                    <a:pt x="300" y="66"/>
                  </a:lnTo>
                  <a:lnTo>
                    <a:pt x="286" y="69"/>
                  </a:lnTo>
                  <a:lnTo>
                    <a:pt x="272" y="71"/>
                  </a:lnTo>
                  <a:lnTo>
                    <a:pt x="260" y="73"/>
                  </a:lnTo>
                  <a:lnTo>
                    <a:pt x="246" y="74"/>
                  </a:lnTo>
                  <a:lnTo>
                    <a:pt x="232" y="76"/>
                  </a:lnTo>
                  <a:lnTo>
                    <a:pt x="218" y="76"/>
                  </a:lnTo>
                  <a:lnTo>
                    <a:pt x="203" y="76"/>
                  </a:lnTo>
                  <a:lnTo>
                    <a:pt x="187" y="74"/>
                  </a:lnTo>
                  <a:lnTo>
                    <a:pt x="172" y="73"/>
                  </a:lnTo>
                  <a:lnTo>
                    <a:pt x="157" y="71"/>
                  </a:lnTo>
                  <a:lnTo>
                    <a:pt x="143" y="68"/>
                  </a:lnTo>
                  <a:lnTo>
                    <a:pt x="128" y="64"/>
                  </a:lnTo>
                  <a:lnTo>
                    <a:pt x="114" y="61"/>
                  </a:lnTo>
                  <a:lnTo>
                    <a:pt x="100" y="55"/>
                  </a:lnTo>
                  <a:lnTo>
                    <a:pt x="86" y="50"/>
                  </a:lnTo>
                  <a:lnTo>
                    <a:pt x="72" y="45"/>
                  </a:lnTo>
                  <a:lnTo>
                    <a:pt x="60" y="39"/>
                  </a:lnTo>
                  <a:lnTo>
                    <a:pt x="47" y="32"/>
                  </a:lnTo>
                  <a:lnTo>
                    <a:pt x="34" y="25"/>
                  </a:lnTo>
                  <a:lnTo>
                    <a:pt x="23" y="16"/>
                  </a:lnTo>
                  <a:lnTo>
                    <a:pt x="12" y="9"/>
                  </a:lnTo>
                  <a:lnTo>
                    <a:pt x="0" y="0"/>
                  </a:lnTo>
                  <a:lnTo>
                    <a:pt x="2" y="0"/>
                  </a:lnTo>
                  <a:lnTo>
                    <a:pt x="13" y="13"/>
                  </a:lnTo>
                  <a:lnTo>
                    <a:pt x="24" y="25"/>
                  </a:lnTo>
                  <a:lnTo>
                    <a:pt x="37" y="37"/>
                  </a:lnTo>
                  <a:lnTo>
                    <a:pt x="51" y="48"/>
                  </a:lnTo>
                  <a:lnTo>
                    <a:pt x="65" y="58"/>
                  </a:lnTo>
                  <a:lnTo>
                    <a:pt x="80" y="67"/>
                  </a:lnTo>
                  <a:lnTo>
                    <a:pt x="95" y="76"/>
                  </a:lnTo>
                  <a:lnTo>
                    <a:pt x="111" y="83"/>
                  </a:lnTo>
                  <a:lnTo>
                    <a:pt x="128" y="89"/>
                  </a:lnTo>
                  <a:lnTo>
                    <a:pt x="145" y="96"/>
                  </a:lnTo>
                  <a:lnTo>
                    <a:pt x="163" y="101"/>
                  </a:lnTo>
                  <a:lnTo>
                    <a:pt x="180" y="106"/>
                  </a:lnTo>
                  <a:lnTo>
                    <a:pt x="199" y="108"/>
                  </a:lnTo>
                  <a:lnTo>
                    <a:pt x="218" y="111"/>
                  </a:lnTo>
                  <a:lnTo>
                    <a:pt x="237" y="113"/>
                  </a:lnTo>
                  <a:lnTo>
                    <a:pt x="256" y="113"/>
                  </a:lnTo>
                  <a:lnTo>
                    <a:pt x="270" y="113"/>
                  </a:lnTo>
                  <a:lnTo>
                    <a:pt x="284" y="112"/>
                  </a:lnTo>
                  <a:lnTo>
                    <a:pt x="297" y="111"/>
                  </a:lnTo>
                  <a:lnTo>
                    <a:pt x="310" y="108"/>
                  </a:lnTo>
                  <a:lnTo>
                    <a:pt x="324" y="107"/>
                  </a:lnTo>
                  <a:lnTo>
                    <a:pt x="338" y="103"/>
                  </a:lnTo>
                  <a:lnTo>
                    <a:pt x="350" y="101"/>
                  </a:lnTo>
                  <a:lnTo>
                    <a:pt x="364" y="97"/>
                  </a:lnTo>
                  <a:lnTo>
                    <a:pt x="382" y="91"/>
                  </a:lnTo>
                  <a:lnTo>
                    <a:pt x="375" y="84"/>
                  </a:lnTo>
                  <a:lnTo>
                    <a:pt x="369" y="79"/>
                  </a:lnTo>
                  <a:lnTo>
                    <a:pt x="363" y="73"/>
                  </a:lnTo>
                  <a:lnTo>
                    <a:pt x="357" y="67"/>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3" name="Freeform 135"/>
            <p:cNvSpPr>
              <a:spLocks/>
            </p:cNvSpPr>
            <p:nvPr/>
          </p:nvSpPr>
          <p:spPr bwMode="auto">
            <a:xfrm rot="860566">
              <a:off x="1686" y="1179"/>
              <a:ext cx="233" cy="645"/>
            </a:xfrm>
            <a:custGeom>
              <a:avLst/>
              <a:gdLst>
                <a:gd name="T0" fmla="*/ 44 w 698"/>
                <a:gd name="T1" fmla="*/ 92 h 1935"/>
                <a:gd name="T2" fmla="*/ 61 w 698"/>
                <a:gd name="T3" fmla="*/ 1 h 1935"/>
                <a:gd name="T4" fmla="*/ 59 w 698"/>
                <a:gd name="T5" fmla="*/ 0 h 1935"/>
                <a:gd name="T6" fmla="*/ 0 w 698"/>
                <a:gd name="T7" fmla="*/ 127 h 1935"/>
                <a:gd name="T8" fmla="*/ 27 w 698"/>
                <a:gd name="T9" fmla="*/ 124 h 1935"/>
                <a:gd name="T10" fmla="*/ 5 w 698"/>
                <a:gd name="T11" fmla="*/ 214 h 1935"/>
                <a:gd name="T12" fmla="*/ 7 w 698"/>
                <a:gd name="T13" fmla="*/ 215 h 1935"/>
                <a:gd name="T14" fmla="*/ 78 w 698"/>
                <a:gd name="T15" fmla="*/ 86 h 1935"/>
                <a:gd name="T16" fmla="*/ 44 w 698"/>
                <a:gd name="T17" fmla="*/ 92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98" h="1935">
                  <a:moveTo>
                    <a:pt x="392" y="831"/>
                  </a:moveTo>
                  <a:lnTo>
                    <a:pt x="548" y="5"/>
                  </a:lnTo>
                  <a:lnTo>
                    <a:pt x="532" y="0"/>
                  </a:lnTo>
                  <a:lnTo>
                    <a:pt x="0" y="1140"/>
                  </a:lnTo>
                  <a:lnTo>
                    <a:pt x="246" y="1117"/>
                  </a:lnTo>
                  <a:lnTo>
                    <a:pt x="46" y="1929"/>
                  </a:lnTo>
                  <a:lnTo>
                    <a:pt x="62" y="1935"/>
                  </a:lnTo>
                  <a:lnTo>
                    <a:pt x="698" y="775"/>
                  </a:lnTo>
                  <a:lnTo>
                    <a:pt x="392" y="8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4" name="Freeform 136"/>
            <p:cNvSpPr>
              <a:spLocks/>
            </p:cNvSpPr>
            <p:nvPr/>
          </p:nvSpPr>
          <p:spPr bwMode="auto">
            <a:xfrm rot="988226">
              <a:off x="1714" y="1252"/>
              <a:ext cx="172" cy="480"/>
            </a:xfrm>
            <a:custGeom>
              <a:avLst/>
              <a:gdLst>
                <a:gd name="T0" fmla="*/ 43 w 516"/>
                <a:gd name="T1" fmla="*/ 0 h 1442"/>
                <a:gd name="T2" fmla="*/ 0 w 516"/>
                <a:gd name="T3" fmla="*/ 96 h 1442"/>
                <a:gd name="T4" fmla="*/ 26 w 516"/>
                <a:gd name="T5" fmla="*/ 93 h 1442"/>
                <a:gd name="T6" fmla="*/ 8 w 516"/>
                <a:gd name="T7" fmla="*/ 160 h 1442"/>
                <a:gd name="T8" fmla="*/ 57 w 516"/>
                <a:gd name="T9" fmla="*/ 70 h 1442"/>
                <a:gd name="T10" fmla="*/ 27 w 516"/>
                <a:gd name="T11" fmla="*/ 75 h 1442"/>
                <a:gd name="T12" fmla="*/ 43 w 516"/>
                <a:gd name="T13" fmla="*/ 0 h 1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6" h="1442">
                  <a:moveTo>
                    <a:pt x="385" y="0"/>
                  </a:moveTo>
                  <a:lnTo>
                    <a:pt x="0" y="862"/>
                  </a:lnTo>
                  <a:lnTo>
                    <a:pt x="233" y="840"/>
                  </a:lnTo>
                  <a:lnTo>
                    <a:pt x="75" y="1442"/>
                  </a:lnTo>
                  <a:lnTo>
                    <a:pt x="516" y="629"/>
                  </a:lnTo>
                  <a:lnTo>
                    <a:pt x="240" y="679"/>
                  </a:lnTo>
                  <a:lnTo>
                    <a:pt x="385" y="0"/>
                  </a:lnTo>
                  <a:close/>
                </a:path>
              </a:pathLst>
            </a:custGeom>
            <a:solidFill>
              <a:srgbClr val="F2CC0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5" name="Freeform 137"/>
            <p:cNvSpPr>
              <a:spLocks/>
            </p:cNvSpPr>
            <p:nvPr/>
          </p:nvSpPr>
          <p:spPr bwMode="auto">
            <a:xfrm>
              <a:off x="1496" y="1154"/>
              <a:ext cx="130" cy="55"/>
            </a:xfrm>
            <a:custGeom>
              <a:avLst/>
              <a:gdLst>
                <a:gd name="T0" fmla="*/ 0 w 390"/>
                <a:gd name="T1" fmla="*/ 10 h 167"/>
                <a:gd name="T2" fmla="*/ 0 w 390"/>
                <a:gd name="T3" fmla="*/ 10 h 167"/>
                <a:gd name="T4" fmla="*/ 1 w 390"/>
                <a:gd name="T5" fmla="*/ 9 h 167"/>
                <a:gd name="T6" fmla="*/ 2 w 390"/>
                <a:gd name="T7" fmla="*/ 8 h 167"/>
                <a:gd name="T8" fmla="*/ 4 w 390"/>
                <a:gd name="T9" fmla="*/ 8 h 167"/>
                <a:gd name="T10" fmla="*/ 6 w 390"/>
                <a:gd name="T11" fmla="*/ 7 h 167"/>
                <a:gd name="T12" fmla="*/ 8 w 390"/>
                <a:gd name="T13" fmla="*/ 6 h 167"/>
                <a:gd name="T14" fmla="*/ 11 w 390"/>
                <a:gd name="T15" fmla="*/ 5 h 167"/>
                <a:gd name="T16" fmla="*/ 14 w 390"/>
                <a:gd name="T17" fmla="*/ 4 h 167"/>
                <a:gd name="T18" fmla="*/ 17 w 390"/>
                <a:gd name="T19" fmla="*/ 4 h 167"/>
                <a:gd name="T20" fmla="*/ 20 w 390"/>
                <a:gd name="T21" fmla="*/ 4 h 167"/>
                <a:gd name="T22" fmla="*/ 24 w 390"/>
                <a:gd name="T23" fmla="*/ 5 h 167"/>
                <a:gd name="T24" fmla="*/ 27 w 390"/>
                <a:gd name="T25" fmla="*/ 6 h 167"/>
                <a:gd name="T26" fmla="*/ 31 w 390"/>
                <a:gd name="T27" fmla="*/ 8 h 167"/>
                <a:gd name="T28" fmla="*/ 35 w 390"/>
                <a:gd name="T29" fmla="*/ 10 h 167"/>
                <a:gd name="T30" fmla="*/ 39 w 390"/>
                <a:gd name="T31" fmla="*/ 14 h 167"/>
                <a:gd name="T32" fmla="*/ 43 w 390"/>
                <a:gd name="T33" fmla="*/ 18 h 167"/>
                <a:gd name="T34" fmla="*/ 43 w 390"/>
                <a:gd name="T35" fmla="*/ 18 h 167"/>
                <a:gd name="T36" fmla="*/ 43 w 390"/>
                <a:gd name="T37" fmla="*/ 16 h 167"/>
                <a:gd name="T38" fmla="*/ 42 w 390"/>
                <a:gd name="T39" fmla="*/ 15 h 167"/>
                <a:gd name="T40" fmla="*/ 41 w 390"/>
                <a:gd name="T41" fmla="*/ 13 h 167"/>
                <a:gd name="T42" fmla="*/ 39 w 390"/>
                <a:gd name="T43" fmla="*/ 11 h 167"/>
                <a:gd name="T44" fmla="*/ 38 w 390"/>
                <a:gd name="T45" fmla="*/ 9 h 167"/>
                <a:gd name="T46" fmla="*/ 35 w 390"/>
                <a:gd name="T47" fmla="*/ 6 h 167"/>
                <a:gd name="T48" fmla="*/ 33 w 390"/>
                <a:gd name="T49" fmla="*/ 4 h 167"/>
                <a:gd name="T50" fmla="*/ 30 w 390"/>
                <a:gd name="T51" fmla="*/ 2 h 167"/>
                <a:gd name="T52" fmla="*/ 27 w 390"/>
                <a:gd name="T53" fmla="*/ 1 h 167"/>
                <a:gd name="T54" fmla="*/ 23 w 390"/>
                <a:gd name="T55" fmla="*/ 0 h 167"/>
                <a:gd name="T56" fmla="*/ 20 w 390"/>
                <a:gd name="T57" fmla="*/ 0 h 167"/>
                <a:gd name="T58" fmla="*/ 15 w 390"/>
                <a:gd name="T59" fmla="*/ 1 h 167"/>
                <a:gd name="T60" fmla="*/ 11 w 390"/>
                <a:gd name="T61" fmla="*/ 3 h 167"/>
                <a:gd name="T62" fmla="*/ 5 w 390"/>
                <a:gd name="T63" fmla="*/ 6 h 167"/>
                <a:gd name="T64" fmla="*/ 0 w 390"/>
                <a:gd name="T65" fmla="*/ 10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0" h="167">
                  <a:moveTo>
                    <a:pt x="0" y="91"/>
                  </a:moveTo>
                  <a:lnTo>
                    <a:pt x="2" y="90"/>
                  </a:lnTo>
                  <a:lnTo>
                    <a:pt x="8" y="85"/>
                  </a:lnTo>
                  <a:lnTo>
                    <a:pt x="20" y="77"/>
                  </a:lnTo>
                  <a:lnTo>
                    <a:pt x="34" y="70"/>
                  </a:lnTo>
                  <a:lnTo>
                    <a:pt x="51" y="61"/>
                  </a:lnTo>
                  <a:lnTo>
                    <a:pt x="73" y="52"/>
                  </a:lnTo>
                  <a:lnTo>
                    <a:pt x="96" y="44"/>
                  </a:lnTo>
                  <a:lnTo>
                    <a:pt x="123" y="39"/>
                  </a:lnTo>
                  <a:lnTo>
                    <a:pt x="152" y="37"/>
                  </a:lnTo>
                  <a:lnTo>
                    <a:pt x="182" y="38"/>
                  </a:lnTo>
                  <a:lnTo>
                    <a:pt x="215" y="43"/>
                  </a:lnTo>
                  <a:lnTo>
                    <a:pt x="247" y="53"/>
                  </a:lnTo>
                  <a:lnTo>
                    <a:pt x="283" y="71"/>
                  </a:lnTo>
                  <a:lnTo>
                    <a:pt x="318" y="95"/>
                  </a:lnTo>
                  <a:lnTo>
                    <a:pt x="353" y="126"/>
                  </a:lnTo>
                  <a:lnTo>
                    <a:pt x="390" y="167"/>
                  </a:lnTo>
                  <a:lnTo>
                    <a:pt x="388" y="163"/>
                  </a:lnTo>
                  <a:lnTo>
                    <a:pt x="385" y="153"/>
                  </a:lnTo>
                  <a:lnTo>
                    <a:pt x="377" y="139"/>
                  </a:lnTo>
                  <a:lnTo>
                    <a:pt x="367" y="120"/>
                  </a:lnTo>
                  <a:lnTo>
                    <a:pt x="354" y="100"/>
                  </a:lnTo>
                  <a:lnTo>
                    <a:pt x="338" y="79"/>
                  </a:lnTo>
                  <a:lnTo>
                    <a:pt x="319" y="57"/>
                  </a:lnTo>
                  <a:lnTo>
                    <a:pt x="298" y="37"/>
                  </a:lnTo>
                  <a:lnTo>
                    <a:pt x="273" y="21"/>
                  </a:lnTo>
                  <a:lnTo>
                    <a:pt x="244" y="8"/>
                  </a:lnTo>
                  <a:lnTo>
                    <a:pt x="211" y="0"/>
                  </a:lnTo>
                  <a:lnTo>
                    <a:pt x="176" y="0"/>
                  </a:lnTo>
                  <a:lnTo>
                    <a:pt x="138" y="7"/>
                  </a:lnTo>
                  <a:lnTo>
                    <a:pt x="95" y="24"/>
                  </a:lnTo>
                  <a:lnTo>
                    <a:pt x="49" y="52"/>
                  </a:lnTo>
                  <a:lnTo>
                    <a:pt x="0" y="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6" name="Freeform 138"/>
            <p:cNvSpPr>
              <a:spLocks/>
            </p:cNvSpPr>
            <p:nvPr/>
          </p:nvSpPr>
          <p:spPr bwMode="auto">
            <a:xfrm>
              <a:off x="1877" y="1050"/>
              <a:ext cx="192" cy="72"/>
            </a:xfrm>
            <a:custGeom>
              <a:avLst/>
              <a:gdLst>
                <a:gd name="T0" fmla="*/ 0 w 576"/>
                <a:gd name="T1" fmla="*/ 18 h 216"/>
                <a:gd name="T2" fmla="*/ 0 w 576"/>
                <a:gd name="T3" fmla="*/ 17 h 216"/>
                <a:gd name="T4" fmla="*/ 1 w 576"/>
                <a:gd name="T5" fmla="*/ 16 h 216"/>
                <a:gd name="T6" fmla="*/ 3 w 576"/>
                <a:gd name="T7" fmla="*/ 14 h 216"/>
                <a:gd name="T8" fmla="*/ 5 w 576"/>
                <a:gd name="T9" fmla="*/ 12 h 216"/>
                <a:gd name="T10" fmla="*/ 7 w 576"/>
                <a:gd name="T11" fmla="*/ 9 h 216"/>
                <a:gd name="T12" fmla="*/ 10 w 576"/>
                <a:gd name="T13" fmla="*/ 6 h 216"/>
                <a:gd name="T14" fmla="*/ 14 w 576"/>
                <a:gd name="T15" fmla="*/ 4 h 216"/>
                <a:gd name="T16" fmla="*/ 18 w 576"/>
                <a:gd name="T17" fmla="*/ 2 h 216"/>
                <a:gd name="T18" fmla="*/ 23 w 576"/>
                <a:gd name="T19" fmla="*/ 1 h 216"/>
                <a:gd name="T20" fmla="*/ 28 w 576"/>
                <a:gd name="T21" fmla="*/ 0 h 216"/>
                <a:gd name="T22" fmla="*/ 33 w 576"/>
                <a:gd name="T23" fmla="*/ 0 h 216"/>
                <a:gd name="T24" fmla="*/ 38 w 576"/>
                <a:gd name="T25" fmla="*/ 2 h 216"/>
                <a:gd name="T26" fmla="*/ 44 w 576"/>
                <a:gd name="T27" fmla="*/ 5 h 216"/>
                <a:gd name="T28" fmla="*/ 51 w 576"/>
                <a:gd name="T29" fmla="*/ 9 h 216"/>
                <a:gd name="T30" fmla="*/ 57 w 576"/>
                <a:gd name="T31" fmla="*/ 16 h 216"/>
                <a:gd name="T32" fmla="*/ 64 w 576"/>
                <a:gd name="T33" fmla="*/ 24 h 216"/>
                <a:gd name="T34" fmla="*/ 64 w 576"/>
                <a:gd name="T35" fmla="*/ 24 h 216"/>
                <a:gd name="T36" fmla="*/ 63 w 576"/>
                <a:gd name="T37" fmla="*/ 22 h 216"/>
                <a:gd name="T38" fmla="*/ 61 w 576"/>
                <a:gd name="T39" fmla="*/ 21 h 216"/>
                <a:gd name="T40" fmla="*/ 59 w 576"/>
                <a:gd name="T41" fmla="*/ 19 h 216"/>
                <a:gd name="T42" fmla="*/ 56 w 576"/>
                <a:gd name="T43" fmla="*/ 16 h 216"/>
                <a:gd name="T44" fmla="*/ 52 w 576"/>
                <a:gd name="T45" fmla="*/ 14 h 216"/>
                <a:gd name="T46" fmla="*/ 48 w 576"/>
                <a:gd name="T47" fmla="*/ 12 h 216"/>
                <a:gd name="T48" fmla="*/ 44 w 576"/>
                <a:gd name="T49" fmla="*/ 9 h 216"/>
                <a:gd name="T50" fmla="*/ 39 w 576"/>
                <a:gd name="T51" fmla="*/ 7 h 216"/>
                <a:gd name="T52" fmla="*/ 34 w 576"/>
                <a:gd name="T53" fmla="*/ 6 h 216"/>
                <a:gd name="T54" fmla="*/ 29 w 576"/>
                <a:gd name="T55" fmla="*/ 6 h 216"/>
                <a:gd name="T56" fmla="*/ 24 w 576"/>
                <a:gd name="T57" fmla="*/ 6 h 216"/>
                <a:gd name="T58" fmla="*/ 18 w 576"/>
                <a:gd name="T59" fmla="*/ 7 h 216"/>
                <a:gd name="T60" fmla="*/ 12 w 576"/>
                <a:gd name="T61" fmla="*/ 9 h 216"/>
                <a:gd name="T62" fmla="*/ 6 w 576"/>
                <a:gd name="T63" fmla="*/ 13 h 216"/>
                <a:gd name="T64" fmla="*/ 0 w 576"/>
                <a:gd name="T65" fmla="*/ 18 h 2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76" h="216">
                  <a:moveTo>
                    <a:pt x="0" y="158"/>
                  </a:moveTo>
                  <a:lnTo>
                    <a:pt x="3" y="154"/>
                  </a:lnTo>
                  <a:lnTo>
                    <a:pt x="11" y="142"/>
                  </a:lnTo>
                  <a:lnTo>
                    <a:pt x="25" y="125"/>
                  </a:lnTo>
                  <a:lnTo>
                    <a:pt x="43" y="104"/>
                  </a:lnTo>
                  <a:lnTo>
                    <a:pt x="67" y="81"/>
                  </a:lnTo>
                  <a:lnTo>
                    <a:pt x="94" y="58"/>
                  </a:lnTo>
                  <a:lnTo>
                    <a:pt x="127" y="37"/>
                  </a:lnTo>
                  <a:lnTo>
                    <a:pt x="164" y="18"/>
                  </a:lnTo>
                  <a:lnTo>
                    <a:pt x="204" y="6"/>
                  </a:lnTo>
                  <a:lnTo>
                    <a:pt x="248" y="0"/>
                  </a:lnTo>
                  <a:lnTo>
                    <a:pt x="296" y="4"/>
                  </a:lnTo>
                  <a:lnTo>
                    <a:pt x="346" y="18"/>
                  </a:lnTo>
                  <a:lnTo>
                    <a:pt x="400" y="45"/>
                  </a:lnTo>
                  <a:lnTo>
                    <a:pt x="457" y="85"/>
                  </a:lnTo>
                  <a:lnTo>
                    <a:pt x="515" y="142"/>
                  </a:lnTo>
                  <a:lnTo>
                    <a:pt x="576" y="216"/>
                  </a:lnTo>
                  <a:lnTo>
                    <a:pt x="572" y="212"/>
                  </a:lnTo>
                  <a:lnTo>
                    <a:pt x="564" y="202"/>
                  </a:lnTo>
                  <a:lnTo>
                    <a:pt x="549" y="187"/>
                  </a:lnTo>
                  <a:lnTo>
                    <a:pt x="527" y="168"/>
                  </a:lnTo>
                  <a:lnTo>
                    <a:pt x="501" y="147"/>
                  </a:lnTo>
                  <a:lnTo>
                    <a:pt x="471" y="125"/>
                  </a:lnTo>
                  <a:lnTo>
                    <a:pt x="435" y="104"/>
                  </a:lnTo>
                  <a:lnTo>
                    <a:pt x="398" y="84"/>
                  </a:lnTo>
                  <a:lnTo>
                    <a:pt x="355" y="67"/>
                  </a:lnTo>
                  <a:lnTo>
                    <a:pt x="310" y="56"/>
                  </a:lnTo>
                  <a:lnTo>
                    <a:pt x="263" y="50"/>
                  </a:lnTo>
                  <a:lnTo>
                    <a:pt x="213" y="51"/>
                  </a:lnTo>
                  <a:lnTo>
                    <a:pt x="161" y="61"/>
                  </a:lnTo>
                  <a:lnTo>
                    <a:pt x="108" y="81"/>
                  </a:lnTo>
                  <a:lnTo>
                    <a:pt x="54" y="114"/>
                  </a:lnTo>
                  <a:lnTo>
                    <a:pt x="0" y="1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7" name="Freeform 139"/>
            <p:cNvSpPr>
              <a:spLocks/>
            </p:cNvSpPr>
            <p:nvPr/>
          </p:nvSpPr>
          <p:spPr bwMode="auto">
            <a:xfrm>
              <a:off x="1677" y="1056"/>
              <a:ext cx="114" cy="40"/>
            </a:xfrm>
            <a:custGeom>
              <a:avLst/>
              <a:gdLst>
                <a:gd name="T0" fmla="*/ 0 w 343"/>
                <a:gd name="T1" fmla="*/ 10 h 121"/>
                <a:gd name="T2" fmla="*/ 0 w 343"/>
                <a:gd name="T3" fmla="*/ 10 h 121"/>
                <a:gd name="T4" fmla="*/ 1 w 343"/>
                <a:gd name="T5" fmla="*/ 9 h 121"/>
                <a:gd name="T6" fmla="*/ 2 w 343"/>
                <a:gd name="T7" fmla="*/ 8 h 121"/>
                <a:gd name="T8" fmla="*/ 3 w 343"/>
                <a:gd name="T9" fmla="*/ 7 h 121"/>
                <a:gd name="T10" fmla="*/ 5 w 343"/>
                <a:gd name="T11" fmla="*/ 5 h 121"/>
                <a:gd name="T12" fmla="*/ 7 w 343"/>
                <a:gd name="T13" fmla="*/ 4 h 121"/>
                <a:gd name="T14" fmla="*/ 9 w 343"/>
                <a:gd name="T15" fmla="*/ 2 h 121"/>
                <a:gd name="T16" fmla="*/ 11 w 343"/>
                <a:gd name="T17" fmla="*/ 1 h 121"/>
                <a:gd name="T18" fmla="*/ 14 w 343"/>
                <a:gd name="T19" fmla="*/ 0 h 121"/>
                <a:gd name="T20" fmla="*/ 17 w 343"/>
                <a:gd name="T21" fmla="*/ 0 h 121"/>
                <a:gd name="T22" fmla="*/ 20 w 343"/>
                <a:gd name="T23" fmla="*/ 0 h 121"/>
                <a:gd name="T24" fmla="*/ 23 w 343"/>
                <a:gd name="T25" fmla="*/ 1 h 121"/>
                <a:gd name="T26" fmla="*/ 27 w 343"/>
                <a:gd name="T27" fmla="*/ 2 h 121"/>
                <a:gd name="T28" fmla="*/ 30 w 343"/>
                <a:gd name="T29" fmla="*/ 5 h 121"/>
                <a:gd name="T30" fmla="*/ 34 w 343"/>
                <a:gd name="T31" fmla="*/ 9 h 121"/>
                <a:gd name="T32" fmla="*/ 38 w 343"/>
                <a:gd name="T33" fmla="*/ 13 h 121"/>
                <a:gd name="T34" fmla="*/ 38 w 343"/>
                <a:gd name="T35" fmla="*/ 13 h 121"/>
                <a:gd name="T36" fmla="*/ 37 w 343"/>
                <a:gd name="T37" fmla="*/ 12 h 121"/>
                <a:gd name="T38" fmla="*/ 37 w 343"/>
                <a:gd name="T39" fmla="*/ 12 h 121"/>
                <a:gd name="T40" fmla="*/ 35 w 343"/>
                <a:gd name="T41" fmla="*/ 10 h 121"/>
                <a:gd name="T42" fmla="*/ 34 w 343"/>
                <a:gd name="T43" fmla="*/ 9 h 121"/>
                <a:gd name="T44" fmla="*/ 32 w 343"/>
                <a:gd name="T45" fmla="*/ 8 h 121"/>
                <a:gd name="T46" fmla="*/ 30 w 343"/>
                <a:gd name="T47" fmla="*/ 7 h 121"/>
                <a:gd name="T48" fmla="*/ 28 w 343"/>
                <a:gd name="T49" fmla="*/ 6 h 121"/>
                <a:gd name="T50" fmla="*/ 26 w 343"/>
                <a:gd name="T51" fmla="*/ 5 h 121"/>
                <a:gd name="T52" fmla="*/ 23 w 343"/>
                <a:gd name="T53" fmla="*/ 4 h 121"/>
                <a:gd name="T54" fmla="*/ 20 w 343"/>
                <a:gd name="T55" fmla="*/ 4 h 121"/>
                <a:gd name="T56" fmla="*/ 16 w 343"/>
                <a:gd name="T57" fmla="*/ 4 h 121"/>
                <a:gd name="T58" fmla="*/ 13 w 343"/>
                <a:gd name="T59" fmla="*/ 4 h 121"/>
                <a:gd name="T60" fmla="*/ 9 w 343"/>
                <a:gd name="T61" fmla="*/ 6 h 121"/>
                <a:gd name="T62" fmla="*/ 4 w 343"/>
                <a:gd name="T63" fmla="*/ 7 h 121"/>
                <a:gd name="T64" fmla="*/ 0 w 343"/>
                <a:gd name="T65" fmla="*/ 10 h 1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43" h="121">
                  <a:moveTo>
                    <a:pt x="0" y="92"/>
                  </a:moveTo>
                  <a:lnTo>
                    <a:pt x="1" y="89"/>
                  </a:lnTo>
                  <a:lnTo>
                    <a:pt x="7" y="83"/>
                  </a:lnTo>
                  <a:lnTo>
                    <a:pt x="16" y="73"/>
                  </a:lnTo>
                  <a:lnTo>
                    <a:pt x="27" y="60"/>
                  </a:lnTo>
                  <a:lnTo>
                    <a:pt x="42" y="46"/>
                  </a:lnTo>
                  <a:lnTo>
                    <a:pt x="59" y="34"/>
                  </a:lnTo>
                  <a:lnTo>
                    <a:pt x="79" y="21"/>
                  </a:lnTo>
                  <a:lnTo>
                    <a:pt x="102" y="10"/>
                  </a:lnTo>
                  <a:lnTo>
                    <a:pt x="125" y="2"/>
                  </a:lnTo>
                  <a:lnTo>
                    <a:pt x="153" y="0"/>
                  </a:lnTo>
                  <a:lnTo>
                    <a:pt x="181" y="1"/>
                  </a:lnTo>
                  <a:lnTo>
                    <a:pt x="211" y="8"/>
                  </a:lnTo>
                  <a:lnTo>
                    <a:pt x="242" y="22"/>
                  </a:lnTo>
                  <a:lnTo>
                    <a:pt x="275" y="46"/>
                  </a:lnTo>
                  <a:lnTo>
                    <a:pt x="309" y="78"/>
                  </a:lnTo>
                  <a:lnTo>
                    <a:pt x="343" y="121"/>
                  </a:lnTo>
                  <a:lnTo>
                    <a:pt x="342" y="118"/>
                  </a:lnTo>
                  <a:lnTo>
                    <a:pt x="337" y="113"/>
                  </a:lnTo>
                  <a:lnTo>
                    <a:pt x="331" y="105"/>
                  </a:lnTo>
                  <a:lnTo>
                    <a:pt x="320" y="95"/>
                  </a:lnTo>
                  <a:lnTo>
                    <a:pt x="308" y="84"/>
                  </a:lnTo>
                  <a:lnTo>
                    <a:pt x="293" y="73"/>
                  </a:lnTo>
                  <a:lnTo>
                    <a:pt x="275" y="61"/>
                  </a:lnTo>
                  <a:lnTo>
                    <a:pt x="255" y="51"/>
                  </a:lnTo>
                  <a:lnTo>
                    <a:pt x="231" y="42"/>
                  </a:lnTo>
                  <a:lnTo>
                    <a:pt x="206" y="36"/>
                  </a:lnTo>
                  <a:lnTo>
                    <a:pt x="177" y="34"/>
                  </a:lnTo>
                  <a:lnTo>
                    <a:pt x="147" y="35"/>
                  </a:lnTo>
                  <a:lnTo>
                    <a:pt x="114" y="40"/>
                  </a:lnTo>
                  <a:lnTo>
                    <a:pt x="78" y="51"/>
                  </a:lnTo>
                  <a:lnTo>
                    <a:pt x="40" y="68"/>
                  </a:lnTo>
                  <a:lnTo>
                    <a:pt x="0"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8" name="Freeform 140"/>
            <p:cNvSpPr>
              <a:spLocks/>
            </p:cNvSpPr>
            <p:nvPr/>
          </p:nvSpPr>
          <p:spPr bwMode="auto">
            <a:xfrm>
              <a:off x="2024" y="1120"/>
              <a:ext cx="119" cy="43"/>
            </a:xfrm>
            <a:custGeom>
              <a:avLst/>
              <a:gdLst>
                <a:gd name="T0" fmla="*/ 0 w 356"/>
                <a:gd name="T1" fmla="*/ 13 h 130"/>
                <a:gd name="T2" fmla="*/ 0 w 356"/>
                <a:gd name="T3" fmla="*/ 13 h 130"/>
                <a:gd name="T4" fmla="*/ 1 w 356"/>
                <a:gd name="T5" fmla="*/ 12 h 130"/>
                <a:gd name="T6" fmla="*/ 1 w 356"/>
                <a:gd name="T7" fmla="*/ 10 h 130"/>
                <a:gd name="T8" fmla="*/ 3 w 356"/>
                <a:gd name="T9" fmla="*/ 9 h 130"/>
                <a:gd name="T10" fmla="*/ 4 w 356"/>
                <a:gd name="T11" fmla="*/ 7 h 130"/>
                <a:gd name="T12" fmla="*/ 6 w 356"/>
                <a:gd name="T13" fmla="*/ 5 h 130"/>
                <a:gd name="T14" fmla="*/ 8 w 356"/>
                <a:gd name="T15" fmla="*/ 3 h 130"/>
                <a:gd name="T16" fmla="*/ 11 w 356"/>
                <a:gd name="T17" fmla="*/ 2 h 130"/>
                <a:gd name="T18" fmla="*/ 13 w 356"/>
                <a:gd name="T19" fmla="*/ 1 h 130"/>
                <a:gd name="T20" fmla="*/ 16 w 356"/>
                <a:gd name="T21" fmla="*/ 0 h 130"/>
                <a:gd name="T22" fmla="*/ 20 w 356"/>
                <a:gd name="T23" fmla="*/ 0 h 130"/>
                <a:gd name="T24" fmla="*/ 23 w 356"/>
                <a:gd name="T25" fmla="*/ 1 h 130"/>
                <a:gd name="T26" fmla="*/ 27 w 356"/>
                <a:gd name="T27" fmla="*/ 3 h 130"/>
                <a:gd name="T28" fmla="*/ 31 w 356"/>
                <a:gd name="T29" fmla="*/ 5 h 130"/>
                <a:gd name="T30" fmla="*/ 35 w 356"/>
                <a:gd name="T31" fmla="*/ 9 h 130"/>
                <a:gd name="T32" fmla="*/ 40 w 356"/>
                <a:gd name="T33" fmla="*/ 14 h 130"/>
                <a:gd name="T34" fmla="*/ 39 w 356"/>
                <a:gd name="T35" fmla="*/ 14 h 130"/>
                <a:gd name="T36" fmla="*/ 39 w 356"/>
                <a:gd name="T37" fmla="*/ 13 h 130"/>
                <a:gd name="T38" fmla="*/ 38 w 356"/>
                <a:gd name="T39" fmla="*/ 12 h 130"/>
                <a:gd name="T40" fmla="*/ 36 w 356"/>
                <a:gd name="T41" fmla="*/ 11 h 130"/>
                <a:gd name="T42" fmla="*/ 35 w 356"/>
                <a:gd name="T43" fmla="*/ 10 h 130"/>
                <a:gd name="T44" fmla="*/ 33 w 356"/>
                <a:gd name="T45" fmla="*/ 8 h 130"/>
                <a:gd name="T46" fmla="*/ 30 w 356"/>
                <a:gd name="T47" fmla="*/ 7 h 130"/>
                <a:gd name="T48" fmla="*/ 28 w 356"/>
                <a:gd name="T49" fmla="*/ 6 h 130"/>
                <a:gd name="T50" fmla="*/ 25 w 356"/>
                <a:gd name="T51" fmla="*/ 5 h 130"/>
                <a:gd name="T52" fmla="*/ 22 w 356"/>
                <a:gd name="T53" fmla="*/ 4 h 130"/>
                <a:gd name="T54" fmla="*/ 18 w 356"/>
                <a:gd name="T55" fmla="*/ 4 h 130"/>
                <a:gd name="T56" fmla="*/ 15 w 356"/>
                <a:gd name="T57" fmla="*/ 4 h 130"/>
                <a:gd name="T58" fmla="*/ 11 w 356"/>
                <a:gd name="T59" fmla="*/ 5 h 130"/>
                <a:gd name="T60" fmla="*/ 8 w 356"/>
                <a:gd name="T61" fmla="*/ 7 h 130"/>
                <a:gd name="T62" fmla="*/ 4 w 356"/>
                <a:gd name="T63" fmla="*/ 9 h 130"/>
                <a:gd name="T64" fmla="*/ 0 w 356"/>
                <a:gd name="T65" fmla="*/ 13 h 1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56" h="130">
                  <a:moveTo>
                    <a:pt x="0" y="119"/>
                  </a:moveTo>
                  <a:lnTo>
                    <a:pt x="1" y="116"/>
                  </a:lnTo>
                  <a:lnTo>
                    <a:pt x="6" y="107"/>
                  </a:lnTo>
                  <a:lnTo>
                    <a:pt x="13" y="95"/>
                  </a:lnTo>
                  <a:lnTo>
                    <a:pt x="25" y="80"/>
                  </a:lnTo>
                  <a:lnTo>
                    <a:pt x="39" y="63"/>
                  </a:lnTo>
                  <a:lnTo>
                    <a:pt x="55" y="47"/>
                  </a:lnTo>
                  <a:lnTo>
                    <a:pt x="75" y="31"/>
                  </a:lnTo>
                  <a:lnTo>
                    <a:pt x="96" y="17"/>
                  </a:lnTo>
                  <a:lnTo>
                    <a:pt x="120" y="7"/>
                  </a:lnTo>
                  <a:lnTo>
                    <a:pt x="148" y="0"/>
                  </a:lnTo>
                  <a:lnTo>
                    <a:pt x="177" y="0"/>
                  </a:lnTo>
                  <a:lnTo>
                    <a:pt x="208" y="8"/>
                  </a:lnTo>
                  <a:lnTo>
                    <a:pt x="242" y="23"/>
                  </a:lnTo>
                  <a:lnTo>
                    <a:pt x="278" y="47"/>
                  </a:lnTo>
                  <a:lnTo>
                    <a:pt x="315" y="82"/>
                  </a:lnTo>
                  <a:lnTo>
                    <a:pt x="356" y="130"/>
                  </a:lnTo>
                  <a:lnTo>
                    <a:pt x="353" y="128"/>
                  </a:lnTo>
                  <a:lnTo>
                    <a:pt x="348" y="121"/>
                  </a:lnTo>
                  <a:lnTo>
                    <a:pt x="339" y="112"/>
                  </a:lnTo>
                  <a:lnTo>
                    <a:pt x="327" y="101"/>
                  </a:lnTo>
                  <a:lnTo>
                    <a:pt x="310" y="87"/>
                  </a:lnTo>
                  <a:lnTo>
                    <a:pt x="293" y="75"/>
                  </a:lnTo>
                  <a:lnTo>
                    <a:pt x="271" y="62"/>
                  </a:lnTo>
                  <a:lnTo>
                    <a:pt x="247" y="51"/>
                  </a:lnTo>
                  <a:lnTo>
                    <a:pt x="222" y="41"/>
                  </a:lnTo>
                  <a:lnTo>
                    <a:pt x="195" y="36"/>
                  </a:lnTo>
                  <a:lnTo>
                    <a:pt x="166" y="34"/>
                  </a:lnTo>
                  <a:lnTo>
                    <a:pt x="134" y="37"/>
                  </a:lnTo>
                  <a:lnTo>
                    <a:pt x="102" y="47"/>
                  </a:lnTo>
                  <a:lnTo>
                    <a:pt x="69" y="62"/>
                  </a:lnTo>
                  <a:lnTo>
                    <a:pt x="35" y="86"/>
                  </a:lnTo>
                  <a:lnTo>
                    <a:pt x="0" y="1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79" name="Freeform 141"/>
            <p:cNvSpPr>
              <a:spLocks/>
            </p:cNvSpPr>
            <p:nvPr/>
          </p:nvSpPr>
          <p:spPr bwMode="auto">
            <a:xfrm>
              <a:off x="1717" y="1106"/>
              <a:ext cx="186" cy="83"/>
            </a:xfrm>
            <a:custGeom>
              <a:avLst/>
              <a:gdLst>
                <a:gd name="T0" fmla="*/ 0 w 558"/>
                <a:gd name="T1" fmla="*/ 20 h 248"/>
                <a:gd name="T2" fmla="*/ 0 w 558"/>
                <a:gd name="T3" fmla="*/ 19 h 248"/>
                <a:gd name="T4" fmla="*/ 1 w 558"/>
                <a:gd name="T5" fmla="*/ 18 h 248"/>
                <a:gd name="T6" fmla="*/ 3 w 558"/>
                <a:gd name="T7" fmla="*/ 16 h 248"/>
                <a:gd name="T8" fmla="*/ 5 w 558"/>
                <a:gd name="T9" fmla="*/ 13 h 248"/>
                <a:gd name="T10" fmla="*/ 7 w 558"/>
                <a:gd name="T11" fmla="*/ 10 h 248"/>
                <a:gd name="T12" fmla="*/ 10 w 558"/>
                <a:gd name="T13" fmla="*/ 7 h 248"/>
                <a:gd name="T14" fmla="*/ 14 w 558"/>
                <a:gd name="T15" fmla="*/ 4 h 248"/>
                <a:gd name="T16" fmla="*/ 18 w 558"/>
                <a:gd name="T17" fmla="*/ 2 h 248"/>
                <a:gd name="T18" fmla="*/ 22 w 558"/>
                <a:gd name="T19" fmla="*/ 1 h 248"/>
                <a:gd name="T20" fmla="*/ 26 w 558"/>
                <a:gd name="T21" fmla="*/ 0 h 248"/>
                <a:gd name="T22" fmla="*/ 32 w 558"/>
                <a:gd name="T23" fmla="*/ 0 h 248"/>
                <a:gd name="T24" fmla="*/ 37 w 558"/>
                <a:gd name="T25" fmla="*/ 2 h 248"/>
                <a:gd name="T26" fmla="*/ 43 w 558"/>
                <a:gd name="T27" fmla="*/ 6 h 248"/>
                <a:gd name="T28" fmla="*/ 49 w 558"/>
                <a:gd name="T29" fmla="*/ 11 h 248"/>
                <a:gd name="T30" fmla="*/ 55 w 558"/>
                <a:gd name="T31" fmla="*/ 18 h 248"/>
                <a:gd name="T32" fmla="*/ 62 w 558"/>
                <a:gd name="T33" fmla="*/ 28 h 248"/>
                <a:gd name="T34" fmla="*/ 62 w 558"/>
                <a:gd name="T35" fmla="*/ 27 h 248"/>
                <a:gd name="T36" fmla="*/ 61 w 558"/>
                <a:gd name="T37" fmla="*/ 26 h 248"/>
                <a:gd name="T38" fmla="*/ 59 w 558"/>
                <a:gd name="T39" fmla="*/ 24 h 248"/>
                <a:gd name="T40" fmla="*/ 57 w 558"/>
                <a:gd name="T41" fmla="*/ 21 h 248"/>
                <a:gd name="T42" fmla="*/ 54 w 558"/>
                <a:gd name="T43" fmla="*/ 18 h 248"/>
                <a:gd name="T44" fmla="*/ 51 w 558"/>
                <a:gd name="T45" fmla="*/ 15 h 248"/>
                <a:gd name="T46" fmla="*/ 47 w 558"/>
                <a:gd name="T47" fmla="*/ 12 h 248"/>
                <a:gd name="T48" fmla="*/ 43 w 558"/>
                <a:gd name="T49" fmla="*/ 10 h 248"/>
                <a:gd name="T50" fmla="*/ 39 w 558"/>
                <a:gd name="T51" fmla="*/ 8 h 248"/>
                <a:gd name="T52" fmla="*/ 34 w 558"/>
                <a:gd name="T53" fmla="*/ 6 h 248"/>
                <a:gd name="T54" fmla="*/ 29 w 558"/>
                <a:gd name="T55" fmla="*/ 5 h 248"/>
                <a:gd name="T56" fmla="*/ 23 w 558"/>
                <a:gd name="T57" fmla="*/ 5 h 248"/>
                <a:gd name="T58" fmla="*/ 18 w 558"/>
                <a:gd name="T59" fmla="*/ 7 h 248"/>
                <a:gd name="T60" fmla="*/ 12 w 558"/>
                <a:gd name="T61" fmla="*/ 9 h 248"/>
                <a:gd name="T62" fmla="*/ 6 w 558"/>
                <a:gd name="T63" fmla="*/ 14 h 248"/>
                <a:gd name="T64" fmla="*/ 0 w 558"/>
                <a:gd name="T65" fmla="*/ 20 h 2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58" h="248">
                  <a:moveTo>
                    <a:pt x="0" y="177"/>
                  </a:moveTo>
                  <a:lnTo>
                    <a:pt x="3" y="172"/>
                  </a:lnTo>
                  <a:lnTo>
                    <a:pt x="10" y="160"/>
                  </a:lnTo>
                  <a:lnTo>
                    <a:pt x="24" y="140"/>
                  </a:lnTo>
                  <a:lnTo>
                    <a:pt x="42" y="116"/>
                  </a:lnTo>
                  <a:lnTo>
                    <a:pt x="65" y="90"/>
                  </a:lnTo>
                  <a:lnTo>
                    <a:pt x="91" y="64"/>
                  </a:lnTo>
                  <a:lnTo>
                    <a:pt x="122" y="40"/>
                  </a:lnTo>
                  <a:lnTo>
                    <a:pt x="158" y="20"/>
                  </a:lnTo>
                  <a:lnTo>
                    <a:pt x="197" y="6"/>
                  </a:lnTo>
                  <a:lnTo>
                    <a:pt x="238" y="0"/>
                  </a:lnTo>
                  <a:lnTo>
                    <a:pt x="285" y="4"/>
                  </a:lnTo>
                  <a:lnTo>
                    <a:pt x="334" y="20"/>
                  </a:lnTo>
                  <a:lnTo>
                    <a:pt x="385" y="50"/>
                  </a:lnTo>
                  <a:lnTo>
                    <a:pt x="441" y="97"/>
                  </a:lnTo>
                  <a:lnTo>
                    <a:pt x="499" y="162"/>
                  </a:lnTo>
                  <a:lnTo>
                    <a:pt x="558" y="248"/>
                  </a:lnTo>
                  <a:lnTo>
                    <a:pt x="555" y="243"/>
                  </a:lnTo>
                  <a:lnTo>
                    <a:pt x="545" y="232"/>
                  </a:lnTo>
                  <a:lnTo>
                    <a:pt x="531" y="213"/>
                  </a:lnTo>
                  <a:lnTo>
                    <a:pt x="511" y="190"/>
                  </a:lnTo>
                  <a:lnTo>
                    <a:pt x="487" y="165"/>
                  </a:lnTo>
                  <a:lnTo>
                    <a:pt x="458" y="138"/>
                  </a:lnTo>
                  <a:lnTo>
                    <a:pt x="424" y="112"/>
                  </a:lnTo>
                  <a:lnTo>
                    <a:pt x="388" y="88"/>
                  </a:lnTo>
                  <a:lnTo>
                    <a:pt x="348" y="68"/>
                  </a:lnTo>
                  <a:lnTo>
                    <a:pt x="305" y="54"/>
                  </a:lnTo>
                  <a:lnTo>
                    <a:pt x="258" y="46"/>
                  </a:lnTo>
                  <a:lnTo>
                    <a:pt x="211" y="48"/>
                  </a:lnTo>
                  <a:lnTo>
                    <a:pt x="160" y="60"/>
                  </a:lnTo>
                  <a:lnTo>
                    <a:pt x="107" y="85"/>
                  </a:lnTo>
                  <a:lnTo>
                    <a:pt x="54" y="123"/>
                  </a:lnTo>
                  <a:lnTo>
                    <a:pt x="0" y="1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0" name="Freeform 142"/>
            <p:cNvSpPr>
              <a:spLocks/>
            </p:cNvSpPr>
            <p:nvPr/>
          </p:nvSpPr>
          <p:spPr bwMode="auto">
            <a:xfrm>
              <a:off x="2161" y="1215"/>
              <a:ext cx="33" cy="25"/>
            </a:xfrm>
            <a:custGeom>
              <a:avLst/>
              <a:gdLst>
                <a:gd name="T0" fmla="*/ 6 w 98"/>
                <a:gd name="T1" fmla="*/ 8 h 75"/>
                <a:gd name="T2" fmla="*/ 7 w 98"/>
                <a:gd name="T3" fmla="*/ 8 h 75"/>
                <a:gd name="T4" fmla="*/ 8 w 98"/>
                <a:gd name="T5" fmla="*/ 8 h 75"/>
                <a:gd name="T6" fmla="*/ 9 w 98"/>
                <a:gd name="T7" fmla="*/ 8 h 75"/>
                <a:gd name="T8" fmla="*/ 9 w 98"/>
                <a:gd name="T9" fmla="*/ 7 h 75"/>
                <a:gd name="T10" fmla="*/ 10 w 98"/>
                <a:gd name="T11" fmla="*/ 6 h 75"/>
                <a:gd name="T12" fmla="*/ 11 w 98"/>
                <a:gd name="T13" fmla="*/ 6 h 75"/>
                <a:gd name="T14" fmla="*/ 11 w 98"/>
                <a:gd name="T15" fmla="*/ 5 h 75"/>
                <a:gd name="T16" fmla="*/ 11 w 98"/>
                <a:gd name="T17" fmla="*/ 4 h 75"/>
                <a:gd name="T18" fmla="*/ 11 w 98"/>
                <a:gd name="T19" fmla="*/ 3 h 75"/>
                <a:gd name="T20" fmla="*/ 11 w 98"/>
                <a:gd name="T21" fmla="*/ 3 h 75"/>
                <a:gd name="T22" fmla="*/ 10 w 98"/>
                <a:gd name="T23" fmla="*/ 2 h 75"/>
                <a:gd name="T24" fmla="*/ 9 w 98"/>
                <a:gd name="T25" fmla="*/ 1 h 75"/>
                <a:gd name="T26" fmla="*/ 9 w 98"/>
                <a:gd name="T27" fmla="*/ 1 h 75"/>
                <a:gd name="T28" fmla="*/ 8 w 98"/>
                <a:gd name="T29" fmla="*/ 0 h 75"/>
                <a:gd name="T30" fmla="*/ 7 w 98"/>
                <a:gd name="T31" fmla="*/ 0 h 75"/>
                <a:gd name="T32" fmla="*/ 6 w 98"/>
                <a:gd name="T33" fmla="*/ 0 h 75"/>
                <a:gd name="T34" fmla="*/ 4 w 98"/>
                <a:gd name="T35" fmla="*/ 0 h 75"/>
                <a:gd name="T36" fmla="*/ 3 w 98"/>
                <a:gd name="T37" fmla="*/ 0 h 75"/>
                <a:gd name="T38" fmla="*/ 2 w 98"/>
                <a:gd name="T39" fmla="*/ 1 h 75"/>
                <a:gd name="T40" fmla="*/ 2 w 98"/>
                <a:gd name="T41" fmla="*/ 1 h 75"/>
                <a:gd name="T42" fmla="*/ 1 w 98"/>
                <a:gd name="T43" fmla="*/ 2 h 75"/>
                <a:gd name="T44" fmla="*/ 0 w 98"/>
                <a:gd name="T45" fmla="*/ 3 h 75"/>
                <a:gd name="T46" fmla="*/ 0 w 98"/>
                <a:gd name="T47" fmla="*/ 3 h 75"/>
                <a:gd name="T48" fmla="*/ 0 w 98"/>
                <a:gd name="T49" fmla="*/ 4 h 75"/>
                <a:gd name="T50" fmla="*/ 0 w 98"/>
                <a:gd name="T51" fmla="*/ 5 h 75"/>
                <a:gd name="T52" fmla="*/ 0 w 98"/>
                <a:gd name="T53" fmla="*/ 6 h 75"/>
                <a:gd name="T54" fmla="*/ 1 w 98"/>
                <a:gd name="T55" fmla="*/ 6 h 75"/>
                <a:gd name="T56" fmla="*/ 2 w 98"/>
                <a:gd name="T57" fmla="*/ 7 h 75"/>
                <a:gd name="T58" fmla="*/ 2 w 98"/>
                <a:gd name="T59" fmla="*/ 8 h 75"/>
                <a:gd name="T60" fmla="*/ 3 w 98"/>
                <a:gd name="T61" fmla="*/ 8 h 75"/>
                <a:gd name="T62" fmla="*/ 4 w 98"/>
                <a:gd name="T63" fmla="*/ 8 h 75"/>
                <a:gd name="T64" fmla="*/ 6 w 98"/>
                <a:gd name="T65" fmla="*/ 8 h 7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8" h="75">
                  <a:moveTo>
                    <a:pt x="49" y="75"/>
                  </a:moveTo>
                  <a:lnTo>
                    <a:pt x="59" y="73"/>
                  </a:lnTo>
                  <a:lnTo>
                    <a:pt x="68" y="72"/>
                  </a:lnTo>
                  <a:lnTo>
                    <a:pt x="77" y="68"/>
                  </a:lnTo>
                  <a:lnTo>
                    <a:pt x="84" y="63"/>
                  </a:lnTo>
                  <a:lnTo>
                    <a:pt x="89" y="58"/>
                  </a:lnTo>
                  <a:lnTo>
                    <a:pt x="94" y="51"/>
                  </a:lnTo>
                  <a:lnTo>
                    <a:pt x="97" y="44"/>
                  </a:lnTo>
                  <a:lnTo>
                    <a:pt x="98" y="37"/>
                  </a:lnTo>
                  <a:lnTo>
                    <a:pt x="97" y="29"/>
                  </a:lnTo>
                  <a:lnTo>
                    <a:pt x="94" y="23"/>
                  </a:lnTo>
                  <a:lnTo>
                    <a:pt x="89" y="17"/>
                  </a:lnTo>
                  <a:lnTo>
                    <a:pt x="84" y="10"/>
                  </a:lnTo>
                  <a:lnTo>
                    <a:pt x="77" y="7"/>
                  </a:lnTo>
                  <a:lnTo>
                    <a:pt x="68" y="3"/>
                  </a:lnTo>
                  <a:lnTo>
                    <a:pt x="59" y="2"/>
                  </a:lnTo>
                  <a:lnTo>
                    <a:pt x="49" y="0"/>
                  </a:lnTo>
                  <a:lnTo>
                    <a:pt x="39" y="2"/>
                  </a:lnTo>
                  <a:lnTo>
                    <a:pt x="30" y="3"/>
                  </a:lnTo>
                  <a:lnTo>
                    <a:pt x="21" y="7"/>
                  </a:lnTo>
                  <a:lnTo>
                    <a:pt x="14" y="10"/>
                  </a:lnTo>
                  <a:lnTo>
                    <a:pt x="9" y="17"/>
                  </a:lnTo>
                  <a:lnTo>
                    <a:pt x="4" y="23"/>
                  </a:lnTo>
                  <a:lnTo>
                    <a:pt x="1" y="29"/>
                  </a:lnTo>
                  <a:lnTo>
                    <a:pt x="0" y="37"/>
                  </a:lnTo>
                  <a:lnTo>
                    <a:pt x="1" y="44"/>
                  </a:lnTo>
                  <a:lnTo>
                    <a:pt x="4" y="51"/>
                  </a:lnTo>
                  <a:lnTo>
                    <a:pt x="9" y="58"/>
                  </a:lnTo>
                  <a:lnTo>
                    <a:pt x="14" y="63"/>
                  </a:lnTo>
                  <a:lnTo>
                    <a:pt x="21" y="68"/>
                  </a:lnTo>
                  <a:lnTo>
                    <a:pt x="30" y="72"/>
                  </a:lnTo>
                  <a:lnTo>
                    <a:pt x="39" y="73"/>
                  </a:lnTo>
                  <a:lnTo>
                    <a:pt x="49" y="75"/>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1" name="Freeform 143"/>
            <p:cNvSpPr>
              <a:spLocks/>
            </p:cNvSpPr>
            <p:nvPr/>
          </p:nvSpPr>
          <p:spPr bwMode="auto">
            <a:xfrm>
              <a:off x="2115" y="1238"/>
              <a:ext cx="29" cy="25"/>
            </a:xfrm>
            <a:custGeom>
              <a:avLst/>
              <a:gdLst>
                <a:gd name="T0" fmla="*/ 5 w 86"/>
                <a:gd name="T1" fmla="*/ 8 h 74"/>
                <a:gd name="T2" fmla="*/ 6 w 86"/>
                <a:gd name="T3" fmla="*/ 8 h 74"/>
                <a:gd name="T4" fmla="*/ 7 w 86"/>
                <a:gd name="T5" fmla="*/ 8 h 74"/>
                <a:gd name="T6" fmla="*/ 8 w 86"/>
                <a:gd name="T7" fmla="*/ 8 h 74"/>
                <a:gd name="T8" fmla="*/ 8 w 86"/>
                <a:gd name="T9" fmla="*/ 7 h 74"/>
                <a:gd name="T10" fmla="*/ 9 w 86"/>
                <a:gd name="T11" fmla="*/ 7 h 74"/>
                <a:gd name="T12" fmla="*/ 9 w 86"/>
                <a:gd name="T13" fmla="*/ 6 h 74"/>
                <a:gd name="T14" fmla="*/ 10 w 86"/>
                <a:gd name="T15" fmla="*/ 5 h 74"/>
                <a:gd name="T16" fmla="*/ 10 w 86"/>
                <a:gd name="T17" fmla="*/ 4 h 74"/>
                <a:gd name="T18" fmla="*/ 10 w 86"/>
                <a:gd name="T19" fmla="*/ 3 h 74"/>
                <a:gd name="T20" fmla="*/ 9 w 86"/>
                <a:gd name="T21" fmla="*/ 2 h 74"/>
                <a:gd name="T22" fmla="*/ 9 w 86"/>
                <a:gd name="T23" fmla="*/ 2 h 74"/>
                <a:gd name="T24" fmla="*/ 8 w 86"/>
                <a:gd name="T25" fmla="*/ 1 h 74"/>
                <a:gd name="T26" fmla="*/ 8 w 86"/>
                <a:gd name="T27" fmla="*/ 1 h 74"/>
                <a:gd name="T28" fmla="*/ 7 w 86"/>
                <a:gd name="T29" fmla="*/ 0 h 74"/>
                <a:gd name="T30" fmla="*/ 6 w 86"/>
                <a:gd name="T31" fmla="*/ 0 h 74"/>
                <a:gd name="T32" fmla="*/ 5 w 86"/>
                <a:gd name="T33" fmla="*/ 0 h 74"/>
                <a:gd name="T34" fmla="*/ 4 w 86"/>
                <a:gd name="T35" fmla="*/ 0 h 74"/>
                <a:gd name="T36" fmla="*/ 3 w 86"/>
                <a:gd name="T37" fmla="*/ 0 h 74"/>
                <a:gd name="T38" fmla="*/ 2 w 86"/>
                <a:gd name="T39" fmla="*/ 1 h 74"/>
                <a:gd name="T40" fmla="*/ 1 w 86"/>
                <a:gd name="T41" fmla="*/ 1 h 74"/>
                <a:gd name="T42" fmla="*/ 1 w 86"/>
                <a:gd name="T43" fmla="*/ 2 h 74"/>
                <a:gd name="T44" fmla="*/ 0 w 86"/>
                <a:gd name="T45" fmla="*/ 2 h 74"/>
                <a:gd name="T46" fmla="*/ 0 w 86"/>
                <a:gd name="T47" fmla="*/ 3 h 74"/>
                <a:gd name="T48" fmla="*/ 0 w 86"/>
                <a:gd name="T49" fmla="*/ 4 h 74"/>
                <a:gd name="T50" fmla="*/ 0 w 86"/>
                <a:gd name="T51" fmla="*/ 5 h 74"/>
                <a:gd name="T52" fmla="*/ 0 w 86"/>
                <a:gd name="T53" fmla="*/ 6 h 74"/>
                <a:gd name="T54" fmla="*/ 1 w 86"/>
                <a:gd name="T55" fmla="*/ 7 h 74"/>
                <a:gd name="T56" fmla="*/ 1 w 86"/>
                <a:gd name="T57" fmla="*/ 7 h 74"/>
                <a:gd name="T58" fmla="*/ 2 w 86"/>
                <a:gd name="T59" fmla="*/ 8 h 74"/>
                <a:gd name="T60" fmla="*/ 3 w 86"/>
                <a:gd name="T61" fmla="*/ 8 h 74"/>
                <a:gd name="T62" fmla="*/ 4 w 86"/>
                <a:gd name="T63" fmla="*/ 8 h 74"/>
                <a:gd name="T64" fmla="*/ 5 w 86"/>
                <a:gd name="T65" fmla="*/ 8 h 7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6" h="74">
                  <a:moveTo>
                    <a:pt x="44" y="74"/>
                  </a:moveTo>
                  <a:lnTo>
                    <a:pt x="52" y="73"/>
                  </a:lnTo>
                  <a:lnTo>
                    <a:pt x="60" y="71"/>
                  </a:lnTo>
                  <a:lnTo>
                    <a:pt x="68" y="68"/>
                  </a:lnTo>
                  <a:lnTo>
                    <a:pt x="74" y="63"/>
                  </a:lnTo>
                  <a:lnTo>
                    <a:pt x="79" y="58"/>
                  </a:lnTo>
                  <a:lnTo>
                    <a:pt x="83" y="51"/>
                  </a:lnTo>
                  <a:lnTo>
                    <a:pt x="85" y="45"/>
                  </a:lnTo>
                  <a:lnTo>
                    <a:pt x="86" y="37"/>
                  </a:lnTo>
                  <a:lnTo>
                    <a:pt x="85" y="30"/>
                  </a:lnTo>
                  <a:lnTo>
                    <a:pt x="83" y="22"/>
                  </a:lnTo>
                  <a:lnTo>
                    <a:pt x="79" y="16"/>
                  </a:lnTo>
                  <a:lnTo>
                    <a:pt x="74" y="11"/>
                  </a:lnTo>
                  <a:lnTo>
                    <a:pt x="68" y="6"/>
                  </a:lnTo>
                  <a:lnTo>
                    <a:pt x="60" y="2"/>
                  </a:lnTo>
                  <a:lnTo>
                    <a:pt x="52" y="1"/>
                  </a:lnTo>
                  <a:lnTo>
                    <a:pt x="44" y="0"/>
                  </a:lnTo>
                  <a:lnTo>
                    <a:pt x="35" y="1"/>
                  </a:lnTo>
                  <a:lnTo>
                    <a:pt x="27" y="2"/>
                  </a:lnTo>
                  <a:lnTo>
                    <a:pt x="20" y="6"/>
                  </a:lnTo>
                  <a:lnTo>
                    <a:pt x="12" y="11"/>
                  </a:lnTo>
                  <a:lnTo>
                    <a:pt x="7" y="16"/>
                  </a:lnTo>
                  <a:lnTo>
                    <a:pt x="3" y="22"/>
                  </a:lnTo>
                  <a:lnTo>
                    <a:pt x="1" y="30"/>
                  </a:lnTo>
                  <a:lnTo>
                    <a:pt x="0" y="37"/>
                  </a:lnTo>
                  <a:lnTo>
                    <a:pt x="1" y="45"/>
                  </a:lnTo>
                  <a:lnTo>
                    <a:pt x="3" y="51"/>
                  </a:lnTo>
                  <a:lnTo>
                    <a:pt x="7" y="58"/>
                  </a:lnTo>
                  <a:lnTo>
                    <a:pt x="12" y="63"/>
                  </a:lnTo>
                  <a:lnTo>
                    <a:pt x="20" y="68"/>
                  </a:lnTo>
                  <a:lnTo>
                    <a:pt x="27" y="71"/>
                  </a:lnTo>
                  <a:lnTo>
                    <a:pt x="35" y="73"/>
                  </a:lnTo>
                  <a:lnTo>
                    <a:pt x="44" y="74"/>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2" name="Freeform 144"/>
            <p:cNvSpPr>
              <a:spLocks/>
            </p:cNvSpPr>
            <p:nvPr/>
          </p:nvSpPr>
          <p:spPr bwMode="auto">
            <a:xfrm>
              <a:off x="1646" y="1247"/>
              <a:ext cx="37" cy="25"/>
            </a:xfrm>
            <a:custGeom>
              <a:avLst/>
              <a:gdLst>
                <a:gd name="T0" fmla="*/ 6 w 111"/>
                <a:gd name="T1" fmla="*/ 8 h 74"/>
                <a:gd name="T2" fmla="*/ 7 w 111"/>
                <a:gd name="T3" fmla="*/ 8 h 74"/>
                <a:gd name="T4" fmla="*/ 9 w 111"/>
                <a:gd name="T5" fmla="*/ 8 h 74"/>
                <a:gd name="T6" fmla="*/ 10 w 111"/>
                <a:gd name="T7" fmla="*/ 8 h 74"/>
                <a:gd name="T8" fmla="*/ 11 w 111"/>
                <a:gd name="T9" fmla="*/ 7 h 74"/>
                <a:gd name="T10" fmla="*/ 11 w 111"/>
                <a:gd name="T11" fmla="*/ 7 h 74"/>
                <a:gd name="T12" fmla="*/ 12 w 111"/>
                <a:gd name="T13" fmla="*/ 6 h 74"/>
                <a:gd name="T14" fmla="*/ 12 w 111"/>
                <a:gd name="T15" fmla="*/ 5 h 74"/>
                <a:gd name="T16" fmla="*/ 12 w 111"/>
                <a:gd name="T17" fmla="*/ 4 h 74"/>
                <a:gd name="T18" fmla="*/ 12 w 111"/>
                <a:gd name="T19" fmla="*/ 3 h 74"/>
                <a:gd name="T20" fmla="*/ 12 w 111"/>
                <a:gd name="T21" fmla="*/ 3 h 74"/>
                <a:gd name="T22" fmla="*/ 11 w 111"/>
                <a:gd name="T23" fmla="*/ 2 h 74"/>
                <a:gd name="T24" fmla="*/ 11 w 111"/>
                <a:gd name="T25" fmla="*/ 1 h 74"/>
                <a:gd name="T26" fmla="*/ 10 w 111"/>
                <a:gd name="T27" fmla="*/ 1 h 74"/>
                <a:gd name="T28" fmla="*/ 9 w 111"/>
                <a:gd name="T29" fmla="*/ 0 h 74"/>
                <a:gd name="T30" fmla="*/ 7 w 111"/>
                <a:gd name="T31" fmla="*/ 0 h 74"/>
                <a:gd name="T32" fmla="*/ 6 w 111"/>
                <a:gd name="T33" fmla="*/ 0 h 74"/>
                <a:gd name="T34" fmla="*/ 5 w 111"/>
                <a:gd name="T35" fmla="*/ 0 h 74"/>
                <a:gd name="T36" fmla="*/ 4 w 111"/>
                <a:gd name="T37" fmla="*/ 0 h 74"/>
                <a:gd name="T38" fmla="*/ 3 w 111"/>
                <a:gd name="T39" fmla="*/ 1 h 74"/>
                <a:gd name="T40" fmla="*/ 2 w 111"/>
                <a:gd name="T41" fmla="*/ 1 h 74"/>
                <a:gd name="T42" fmla="*/ 1 w 111"/>
                <a:gd name="T43" fmla="*/ 2 h 74"/>
                <a:gd name="T44" fmla="*/ 1 w 111"/>
                <a:gd name="T45" fmla="*/ 3 h 74"/>
                <a:gd name="T46" fmla="*/ 0 w 111"/>
                <a:gd name="T47" fmla="*/ 3 h 74"/>
                <a:gd name="T48" fmla="*/ 0 w 111"/>
                <a:gd name="T49" fmla="*/ 4 h 74"/>
                <a:gd name="T50" fmla="*/ 0 w 111"/>
                <a:gd name="T51" fmla="*/ 5 h 74"/>
                <a:gd name="T52" fmla="*/ 1 w 111"/>
                <a:gd name="T53" fmla="*/ 6 h 74"/>
                <a:gd name="T54" fmla="*/ 1 w 111"/>
                <a:gd name="T55" fmla="*/ 7 h 74"/>
                <a:gd name="T56" fmla="*/ 2 w 111"/>
                <a:gd name="T57" fmla="*/ 7 h 74"/>
                <a:gd name="T58" fmla="*/ 3 w 111"/>
                <a:gd name="T59" fmla="*/ 8 h 74"/>
                <a:gd name="T60" fmla="*/ 4 w 111"/>
                <a:gd name="T61" fmla="*/ 8 h 74"/>
                <a:gd name="T62" fmla="*/ 5 w 111"/>
                <a:gd name="T63" fmla="*/ 8 h 74"/>
                <a:gd name="T64" fmla="*/ 6 w 111"/>
                <a:gd name="T65" fmla="*/ 8 h 7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1" h="74">
                  <a:moveTo>
                    <a:pt x="55" y="74"/>
                  </a:moveTo>
                  <a:lnTo>
                    <a:pt x="66" y="73"/>
                  </a:lnTo>
                  <a:lnTo>
                    <a:pt x="78" y="72"/>
                  </a:lnTo>
                  <a:lnTo>
                    <a:pt x="86" y="68"/>
                  </a:lnTo>
                  <a:lnTo>
                    <a:pt x="95" y="63"/>
                  </a:lnTo>
                  <a:lnTo>
                    <a:pt x="101" y="58"/>
                  </a:lnTo>
                  <a:lnTo>
                    <a:pt x="106" y="52"/>
                  </a:lnTo>
                  <a:lnTo>
                    <a:pt x="110" y="44"/>
                  </a:lnTo>
                  <a:lnTo>
                    <a:pt x="111" y="37"/>
                  </a:lnTo>
                  <a:lnTo>
                    <a:pt x="110" y="29"/>
                  </a:lnTo>
                  <a:lnTo>
                    <a:pt x="106" y="23"/>
                  </a:lnTo>
                  <a:lnTo>
                    <a:pt x="101" y="16"/>
                  </a:lnTo>
                  <a:lnTo>
                    <a:pt x="95" y="10"/>
                  </a:lnTo>
                  <a:lnTo>
                    <a:pt x="86" y="6"/>
                  </a:lnTo>
                  <a:lnTo>
                    <a:pt x="78" y="3"/>
                  </a:lnTo>
                  <a:lnTo>
                    <a:pt x="66" y="1"/>
                  </a:lnTo>
                  <a:lnTo>
                    <a:pt x="55" y="0"/>
                  </a:lnTo>
                  <a:lnTo>
                    <a:pt x="44" y="1"/>
                  </a:lnTo>
                  <a:lnTo>
                    <a:pt x="33" y="3"/>
                  </a:lnTo>
                  <a:lnTo>
                    <a:pt x="25" y="6"/>
                  </a:lnTo>
                  <a:lnTo>
                    <a:pt x="16" y="10"/>
                  </a:lnTo>
                  <a:lnTo>
                    <a:pt x="10" y="16"/>
                  </a:lnTo>
                  <a:lnTo>
                    <a:pt x="5" y="23"/>
                  </a:lnTo>
                  <a:lnTo>
                    <a:pt x="1" y="29"/>
                  </a:lnTo>
                  <a:lnTo>
                    <a:pt x="0" y="37"/>
                  </a:lnTo>
                  <a:lnTo>
                    <a:pt x="1" y="44"/>
                  </a:lnTo>
                  <a:lnTo>
                    <a:pt x="5" y="52"/>
                  </a:lnTo>
                  <a:lnTo>
                    <a:pt x="10" y="58"/>
                  </a:lnTo>
                  <a:lnTo>
                    <a:pt x="16" y="63"/>
                  </a:lnTo>
                  <a:lnTo>
                    <a:pt x="25" y="68"/>
                  </a:lnTo>
                  <a:lnTo>
                    <a:pt x="33" y="72"/>
                  </a:lnTo>
                  <a:lnTo>
                    <a:pt x="44" y="73"/>
                  </a:lnTo>
                  <a:lnTo>
                    <a:pt x="55" y="74"/>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3" name="Freeform 145"/>
            <p:cNvSpPr>
              <a:spLocks/>
            </p:cNvSpPr>
            <p:nvPr/>
          </p:nvSpPr>
          <p:spPr bwMode="auto">
            <a:xfrm>
              <a:off x="1526" y="1237"/>
              <a:ext cx="20" cy="16"/>
            </a:xfrm>
            <a:custGeom>
              <a:avLst/>
              <a:gdLst>
                <a:gd name="T0" fmla="*/ 3 w 61"/>
                <a:gd name="T1" fmla="*/ 5 h 49"/>
                <a:gd name="T2" fmla="*/ 5 w 61"/>
                <a:gd name="T3" fmla="*/ 5 h 49"/>
                <a:gd name="T4" fmla="*/ 6 w 61"/>
                <a:gd name="T5" fmla="*/ 5 h 49"/>
                <a:gd name="T6" fmla="*/ 6 w 61"/>
                <a:gd name="T7" fmla="*/ 4 h 49"/>
                <a:gd name="T8" fmla="*/ 7 w 61"/>
                <a:gd name="T9" fmla="*/ 3 h 49"/>
                <a:gd name="T10" fmla="*/ 6 w 61"/>
                <a:gd name="T11" fmla="*/ 2 h 49"/>
                <a:gd name="T12" fmla="*/ 6 w 61"/>
                <a:gd name="T13" fmla="*/ 1 h 49"/>
                <a:gd name="T14" fmla="*/ 5 w 61"/>
                <a:gd name="T15" fmla="*/ 0 h 49"/>
                <a:gd name="T16" fmla="*/ 3 w 61"/>
                <a:gd name="T17" fmla="*/ 0 h 49"/>
                <a:gd name="T18" fmla="*/ 2 w 61"/>
                <a:gd name="T19" fmla="*/ 0 h 49"/>
                <a:gd name="T20" fmla="*/ 1 w 61"/>
                <a:gd name="T21" fmla="*/ 1 h 49"/>
                <a:gd name="T22" fmla="*/ 0 w 61"/>
                <a:gd name="T23" fmla="*/ 2 h 49"/>
                <a:gd name="T24" fmla="*/ 0 w 61"/>
                <a:gd name="T25" fmla="*/ 3 h 49"/>
                <a:gd name="T26" fmla="*/ 0 w 61"/>
                <a:gd name="T27" fmla="*/ 4 h 49"/>
                <a:gd name="T28" fmla="*/ 1 w 61"/>
                <a:gd name="T29" fmla="*/ 5 h 49"/>
                <a:gd name="T30" fmla="*/ 2 w 61"/>
                <a:gd name="T31" fmla="*/ 5 h 49"/>
                <a:gd name="T32" fmla="*/ 3 w 61"/>
                <a:gd name="T33" fmla="*/ 5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49">
                  <a:moveTo>
                    <a:pt x="31" y="49"/>
                  </a:moveTo>
                  <a:lnTo>
                    <a:pt x="42" y="47"/>
                  </a:lnTo>
                  <a:lnTo>
                    <a:pt x="53" y="42"/>
                  </a:lnTo>
                  <a:lnTo>
                    <a:pt x="59" y="35"/>
                  </a:lnTo>
                  <a:lnTo>
                    <a:pt x="61" y="25"/>
                  </a:lnTo>
                  <a:lnTo>
                    <a:pt x="59" y="15"/>
                  </a:lnTo>
                  <a:lnTo>
                    <a:pt x="53" y="7"/>
                  </a:lnTo>
                  <a:lnTo>
                    <a:pt x="42" y="2"/>
                  </a:lnTo>
                  <a:lnTo>
                    <a:pt x="31" y="0"/>
                  </a:lnTo>
                  <a:lnTo>
                    <a:pt x="19" y="2"/>
                  </a:lnTo>
                  <a:lnTo>
                    <a:pt x="8" y="7"/>
                  </a:lnTo>
                  <a:lnTo>
                    <a:pt x="2" y="15"/>
                  </a:lnTo>
                  <a:lnTo>
                    <a:pt x="0" y="25"/>
                  </a:lnTo>
                  <a:lnTo>
                    <a:pt x="2" y="35"/>
                  </a:lnTo>
                  <a:lnTo>
                    <a:pt x="8" y="42"/>
                  </a:lnTo>
                  <a:lnTo>
                    <a:pt x="19" y="47"/>
                  </a:lnTo>
                  <a:lnTo>
                    <a:pt x="31" y="49"/>
                  </a:lnTo>
                  <a:close/>
                </a:path>
              </a:pathLst>
            </a:custGeom>
            <a:solidFill>
              <a:srgbClr val="8CB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4" name="Freeform 146"/>
            <p:cNvSpPr>
              <a:spLocks/>
            </p:cNvSpPr>
            <p:nvPr/>
          </p:nvSpPr>
          <p:spPr bwMode="auto">
            <a:xfrm>
              <a:off x="1672" y="1420"/>
              <a:ext cx="27" cy="34"/>
            </a:xfrm>
            <a:custGeom>
              <a:avLst/>
              <a:gdLst>
                <a:gd name="T0" fmla="*/ 8 w 83"/>
                <a:gd name="T1" fmla="*/ 8 h 103"/>
                <a:gd name="T2" fmla="*/ 8 w 83"/>
                <a:gd name="T3" fmla="*/ 5 h 103"/>
                <a:gd name="T4" fmla="*/ 9 w 83"/>
                <a:gd name="T5" fmla="*/ 3 h 103"/>
                <a:gd name="T6" fmla="*/ 8 w 83"/>
                <a:gd name="T7" fmla="*/ 2 h 103"/>
                <a:gd name="T8" fmla="*/ 7 w 83"/>
                <a:gd name="T9" fmla="*/ 0 h 103"/>
                <a:gd name="T10" fmla="*/ 6 w 83"/>
                <a:gd name="T11" fmla="*/ 0 h 103"/>
                <a:gd name="T12" fmla="*/ 6 w 83"/>
                <a:gd name="T13" fmla="*/ 0 h 103"/>
                <a:gd name="T14" fmla="*/ 5 w 83"/>
                <a:gd name="T15" fmla="*/ 0 h 103"/>
                <a:gd name="T16" fmla="*/ 4 w 83"/>
                <a:gd name="T17" fmla="*/ 1 h 103"/>
                <a:gd name="T18" fmla="*/ 3 w 83"/>
                <a:gd name="T19" fmla="*/ 1 h 103"/>
                <a:gd name="T20" fmla="*/ 2 w 83"/>
                <a:gd name="T21" fmla="*/ 2 h 103"/>
                <a:gd name="T22" fmla="*/ 2 w 83"/>
                <a:gd name="T23" fmla="*/ 3 h 103"/>
                <a:gd name="T24" fmla="*/ 1 w 83"/>
                <a:gd name="T25" fmla="*/ 4 h 103"/>
                <a:gd name="T26" fmla="*/ 0 w 83"/>
                <a:gd name="T27" fmla="*/ 6 h 103"/>
                <a:gd name="T28" fmla="*/ 0 w 83"/>
                <a:gd name="T29" fmla="*/ 8 h 103"/>
                <a:gd name="T30" fmla="*/ 1 w 83"/>
                <a:gd name="T31" fmla="*/ 10 h 103"/>
                <a:gd name="T32" fmla="*/ 2 w 83"/>
                <a:gd name="T33" fmla="*/ 11 h 103"/>
                <a:gd name="T34" fmla="*/ 2 w 83"/>
                <a:gd name="T35" fmla="*/ 11 h 103"/>
                <a:gd name="T36" fmla="*/ 3 w 83"/>
                <a:gd name="T37" fmla="*/ 11 h 103"/>
                <a:gd name="T38" fmla="*/ 4 w 83"/>
                <a:gd name="T39" fmla="*/ 11 h 103"/>
                <a:gd name="T40" fmla="*/ 5 w 83"/>
                <a:gd name="T41" fmla="*/ 11 h 103"/>
                <a:gd name="T42" fmla="*/ 6 w 83"/>
                <a:gd name="T43" fmla="*/ 10 h 103"/>
                <a:gd name="T44" fmla="*/ 7 w 83"/>
                <a:gd name="T45" fmla="*/ 10 h 103"/>
                <a:gd name="T46" fmla="*/ 7 w 83"/>
                <a:gd name="T47" fmla="*/ 9 h 103"/>
                <a:gd name="T48" fmla="*/ 8 w 83"/>
                <a:gd name="T49" fmla="*/ 8 h 10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3">
                  <a:moveTo>
                    <a:pt x="74" y="69"/>
                  </a:moveTo>
                  <a:lnTo>
                    <a:pt x="81" y="49"/>
                  </a:lnTo>
                  <a:lnTo>
                    <a:pt x="83" y="29"/>
                  </a:lnTo>
                  <a:lnTo>
                    <a:pt x="78" y="14"/>
                  </a:lnTo>
                  <a:lnTo>
                    <a:pt x="66" y="2"/>
                  </a:lnTo>
                  <a:lnTo>
                    <a:pt x="59" y="0"/>
                  </a:lnTo>
                  <a:lnTo>
                    <a:pt x="51" y="0"/>
                  </a:lnTo>
                  <a:lnTo>
                    <a:pt x="44" y="1"/>
                  </a:lnTo>
                  <a:lnTo>
                    <a:pt x="36" y="5"/>
                  </a:lnTo>
                  <a:lnTo>
                    <a:pt x="28" y="10"/>
                  </a:lnTo>
                  <a:lnTo>
                    <a:pt x="21" y="16"/>
                  </a:lnTo>
                  <a:lnTo>
                    <a:pt x="15" y="25"/>
                  </a:lnTo>
                  <a:lnTo>
                    <a:pt x="8" y="34"/>
                  </a:lnTo>
                  <a:lnTo>
                    <a:pt x="1" y="54"/>
                  </a:lnTo>
                  <a:lnTo>
                    <a:pt x="0" y="74"/>
                  </a:lnTo>
                  <a:lnTo>
                    <a:pt x="5" y="89"/>
                  </a:lnTo>
                  <a:lnTo>
                    <a:pt x="15" y="101"/>
                  </a:lnTo>
                  <a:lnTo>
                    <a:pt x="22" y="103"/>
                  </a:lnTo>
                  <a:lnTo>
                    <a:pt x="30" y="103"/>
                  </a:lnTo>
                  <a:lnTo>
                    <a:pt x="37" y="102"/>
                  </a:lnTo>
                  <a:lnTo>
                    <a:pt x="45" y="98"/>
                  </a:lnTo>
                  <a:lnTo>
                    <a:pt x="54" y="93"/>
                  </a:lnTo>
                  <a:lnTo>
                    <a:pt x="61" y="87"/>
                  </a:lnTo>
                  <a:lnTo>
                    <a:pt x="67" y="78"/>
                  </a:lnTo>
                  <a:lnTo>
                    <a:pt x="74"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5" name="Freeform 147"/>
            <p:cNvSpPr>
              <a:spLocks/>
            </p:cNvSpPr>
            <p:nvPr/>
          </p:nvSpPr>
          <p:spPr bwMode="auto">
            <a:xfrm>
              <a:off x="1646" y="1478"/>
              <a:ext cx="28" cy="34"/>
            </a:xfrm>
            <a:custGeom>
              <a:avLst/>
              <a:gdLst>
                <a:gd name="T0" fmla="*/ 8 w 84"/>
                <a:gd name="T1" fmla="*/ 8 h 103"/>
                <a:gd name="T2" fmla="*/ 9 w 84"/>
                <a:gd name="T3" fmla="*/ 5 h 103"/>
                <a:gd name="T4" fmla="*/ 9 w 84"/>
                <a:gd name="T5" fmla="*/ 3 h 103"/>
                <a:gd name="T6" fmla="*/ 9 w 84"/>
                <a:gd name="T7" fmla="*/ 2 h 103"/>
                <a:gd name="T8" fmla="*/ 8 w 84"/>
                <a:gd name="T9" fmla="*/ 0 h 103"/>
                <a:gd name="T10" fmla="*/ 7 w 84"/>
                <a:gd name="T11" fmla="*/ 0 h 103"/>
                <a:gd name="T12" fmla="*/ 6 w 84"/>
                <a:gd name="T13" fmla="*/ 0 h 103"/>
                <a:gd name="T14" fmla="*/ 5 w 84"/>
                <a:gd name="T15" fmla="*/ 0 h 103"/>
                <a:gd name="T16" fmla="*/ 4 w 84"/>
                <a:gd name="T17" fmla="*/ 1 h 103"/>
                <a:gd name="T18" fmla="*/ 3 w 84"/>
                <a:gd name="T19" fmla="*/ 1 h 103"/>
                <a:gd name="T20" fmla="*/ 2 w 84"/>
                <a:gd name="T21" fmla="*/ 2 h 103"/>
                <a:gd name="T22" fmla="*/ 2 w 84"/>
                <a:gd name="T23" fmla="*/ 3 h 103"/>
                <a:gd name="T24" fmla="*/ 1 w 84"/>
                <a:gd name="T25" fmla="*/ 4 h 103"/>
                <a:gd name="T26" fmla="*/ 0 w 84"/>
                <a:gd name="T27" fmla="*/ 6 h 103"/>
                <a:gd name="T28" fmla="*/ 0 w 84"/>
                <a:gd name="T29" fmla="*/ 8 h 103"/>
                <a:gd name="T30" fmla="*/ 1 w 84"/>
                <a:gd name="T31" fmla="*/ 10 h 103"/>
                <a:gd name="T32" fmla="*/ 2 w 84"/>
                <a:gd name="T33" fmla="*/ 11 h 103"/>
                <a:gd name="T34" fmla="*/ 3 w 84"/>
                <a:gd name="T35" fmla="*/ 11 h 103"/>
                <a:gd name="T36" fmla="*/ 3 w 84"/>
                <a:gd name="T37" fmla="*/ 11 h 103"/>
                <a:gd name="T38" fmla="*/ 4 w 84"/>
                <a:gd name="T39" fmla="*/ 11 h 103"/>
                <a:gd name="T40" fmla="*/ 5 w 84"/>
                <a:gd name="T41" fmla="*/ 11 h 103"/>
                <a:gd name="T42" fmla="*/ 6 w 84"/>
                <a:gd name="T43" fmla="*/ 10 h 103"/>
                <a:gd name="T44" fmla="*/ 7 w 84"/>
                <a:gd name="T45" fmla="*/ 10 h 103"/>
                <a:gd name="T46" fmla="*/ 8 w 84"/>
                <a:gd name="T47" fmla="*/ 9 h 103"/>
                <a:gd name="T48" fmla="*/ 8 w 84"/>
                <a:gd name="T49" fmla="*/ 8 h 10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4" h="103">
                  <a:moveTo>
                    <a:pt x="75" y="69"/>
                  </a:moveTo>
                  <a:lnTo>
                    <a:pt x="83" y="49"/>
                  </a:lnTo>
                  <a:lnTo>
                    <a:pt x="84" y="29"/>
                  </a:lnTo>
                  <a:lnTo>
                    <a:pt x="79" y="14"/>
                  </a:lnTo>
                  <a:lnTo>
                    <a:pt x="68" y="2"/>
                  </a:lnTo>
                  <a:lnTo>
                    <a:pt x="60" y="0"/>
                  </a:lnTo>
                  <a:lnTo>
                    <a:pt x="53" y="0"/>
                  </a:lnTo>
                  <a:lnTo>
                    <a:pt x="45" y="1"/>
                  </a:lnTo>
                  <a:lnTo>
                    <a:pt x="38" y="5"/>
                  </a:lnTo>
                  <a:lnTo>
                    <a:pt x="30" y="10"/>
                  </a:lnTo>
                  <a:lnTo>
                    <a:pt x="22" y="16"/>
                  </a:lnTo>
                  <a:lnTo>
                    <a:pt x="16" y="25"/>
                  </a:lnTo>
                  <a:lnTo>
                    <a:pt x="10" y="34"/>
                  </a:lnTo>
                  <a:lnTo>
                    <a:pt x="2" y="54"/>
                  </a:lnTo>
                  <a:lnTo>
                    <a:pt x="0" y="74"/>
                  </a:lnTo>
                  <a:lnTo>
                    <a:pt x="5" y="89"/>
                  </a:lnTo>
                  <a:lnTo>
                    <a:pt x="16" y="101"/>
                  </a:lnTo>
                  <a:lnTo>
                    <a:pt x="24" y="103"/>
                  </a:lnTo>
                  <a:lnTo>
                    <a:pt x="31" y="103"/>
                  </a:lnTo>
                  <a:lnTo>
                    <a:pt x="39" y="102"/>
                  </a:lnTo>
                  <a:lnTo>
                    <a:pt x="46" y="98"/>
                  </a:lnTo>
                  <a:lnTo>
                    <a:pt x="55" y="93"/>
                  </a:lnTo>
                  <a:lnTo>
                    <a:pt x="63" y="87"/>
                  </a:lnTo>
                  <a:lnTo>
                    <a:pt x="69" y="78"/>
                  </a:lnTo>
                  <a:lnTo>
                    <a:pt x="75"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6" name="Freeform 148"/>
            <p:cNvSpPr>
              <a:spLocks/>
            </p:cNvSpPr>
            <p:nvPr/>
          </p:nvSpPr>
          <p:spPr bwMode="auto">
            <a:xfrm>
              <a:off x="1621" y="1536"/>
              <a:ext cx="27" cy="35"/>
            </a:xfrm>
            <a:custGeom>
              <a:avLst/>
              <a:gdLst>
                <a:gd name="T0" fmla="*/ 8 w 83"/>
                <a:gd name="T1" fmla="*/ 8 h 104"/>
                <a:gd name="T2" fmla="*/ 9 w 83"/>
                <a:gd name="T3" fmla="*/ 5 h 104"/>
                <a:gd name="T4" fmla="*/ 9 w 83"/>
                <a:gd name="T5" fmla="*/ 3 h 104"/>
                <a:gd name="T6" fmla="*/ 8 w 83"/>
                <a:gd name="T7" fmla="*/ 2 h 104"/>
                <a:gd name="T8" fmla="*/ 7 w 83"/>
                <a:gd name="T9" fmla="*/ 0 h 104"/>
                <a:gd name="T10" fmla="*/ 7 w 83"/>
                <a:gd name="T11" fmla="*/ 0 h 104"/>
                <a:gd name="T12" fmla="*/ 6 w 83"/>
                <a:gd name="T13" fmla="*/ 0 h 104"/>
                <a:gd name="T14" fmla="*/ 5 w 83"/>
                <a:gd name="T15" fmla="*/ 0 h 104"/>
                <a:gd name="T16" fmla="*/ 4 w 83"/>
                <a:gd name="T17" fmla="*/ 1 h 104"/>
                <a:gd name="T18" fmla="*/ 3 w 83"/>
                <a:gd name="T19" fmla="*/ 1 h 104"/>
                <a:gd name="T20" fmla="*/ 2 w 83"/>
                <a:gd name="T21" fmla="*/ 2 h 104"/>
                <a:gd name="T22" fmla="*/ 2 w 83"/>
                <a:gd name="T23" fmla="*/ 3 h 104"/>
                <a:gd name="T24" fmla="*/ 1 w 83"/>
                <a:gd name="T25" fmla="*/ 4 h 104"/>
                <a:gd name="T26" fmla="*/ 0 w 83"/>
                <a:gd name="T27" fmla="*/ 6 h 104"/>
                <a:gd name="T28" fmla="*/ 0 w 83"/>
                <a:gd name="T29" fmla="*/ 8 h 104"/>
                <a:gd name="T30" fmla="*/ 1 w 83"/>
                <a:gd name="T31" fmla="*/ 10 h 104"/>
                <a:gd name="T32" fmla="*/ 2 w 83"/>
                <a:gd name="T33" fmla="*/ 11 h 104"/>
                <a:gd name="T34" fmla="*/ 3 w 83"/>
                <a:gd name="T35" fmla="*/ 12 h 104"/>
                <a:gd name="T36" fmla="*/ 3 w 83"/>
                <a:gd name="T37" fmla="*/ 12 h 104"/>
                <a:gd name="T38" fmla="*/ 4 w 83"/>
                <a:gd name="T39" fmla="*/ 12 h 104"/>
                <a:gd name="T40" fmla="*/ 5 w 83"/>
                <a:gd name="T41" fmla="*/ 11 h 104"/>
                <a:gd name="T42" fmla="*/ 6 w 83"/>
                <a:gd name="T43" fmla="*/ 11 h 104"/>
                <a:gd name="T44" fmla="*/ 7 w 83"/>
                <a:gd name="T45" fmla="*/ 10 h 104"/>
                <a:gd name="T46" fmla="*/ 7 w 83"/>
                <a:gd name="T47" fmla="*/ 9 h 104"/>
                <a:gd name="T48" fmla="*/ 8 w 83"/>
                <a:gd name="T49" fmla="*/ 8 h 1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4">
                  <a:moveTo>
                    <a:pt x="75" y="70"/>
                  </a:moveTo>
                  <a:lnTo>
                    <a:pt x="82" y="49"/>
                  </a:lnTo>
                  <a:lnTo>
                    <a:pt x="83" y="30"/>
                  </a:lnTo>
                  <a:lnTo>
                    <a:pt x="78" y="14"/>
                  </a:lnTo>
                  <a:lnTo>
                    <a:pt x="68" y="4"/>
                  </a:lnTo>
                  <a:lnTo>
                    <a:pt x="61" y="1"/>
                  </a:lnTo>
                  <a:lnTo>
                    <a:pt x="53" y="0"/>
                  </a:lnTo>
                  <a:lnTo>
                    <a:pt x="46" y="2"/>
                  </a:lnTo>
                  <a:lnTo>
                    <a:pt x="38" y="5"/>
                  </a:lnTo>
                  <a:lnTo>
                    <a:pt x="29" y="10"/>
                  </a:lnTo>
                  <a:lnTo>
                    <a:pt x="22" y="17"/>
                  </a:lnTo>
                  <a:lnTo>
                    <a:pt x="15" y="25"/>
                  </a:lnTo>
                  <a:lnTo>
                    <a:pt x="9" y="35"/>
                  </a:lnTo>
                  <a:lnTo>
                    <a:pt x="2" y="55"/>
                  </a:lnTo>
                  <a:lnTo>
                    <a:pt x="0" y="75"/>
                  </a:lnTo>
                  <a:lnTo>
                    <a:pt x="5" y="90"/>
                  </a:lnTo>
                  <a:lnTo>
                    <a:pt x="17" y="102"/>
                  </a:lnTo>
                  <a:lnTo>
                    <a:pt x="24" y="104"/>
                  </a:lnTo>
                  <a:lnTo>
                    <a:pt x="32" y="104"/>
                  </a:lnTo>
                  <a:lnTo>
                    <a:pt x="39" y="103"/>
                  </a:lnTo>
                  <a:lnTo>
                    <a:pt x="47" y="99"/>
                  </a:lnTo>
                  <a:lnTo>
                    <a:pt x="54" y="94"/>
                  </a:lnTo>
                  <a:lnTo>
                    <a:pt x="62" y="88"/>
                  </a:lnTo>
                  <a:lnTo>
                    <a:pt x="68" y="79"/>
                  </a:lnTo>
                  <a:lnTo>
                    <a:pt x="75"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7" name="Freeform 149"/>
            <p:cNvSpPr>
              <a:spLocks/>
            </p:cNvSpPr>
            <p:nvPr/>
          </p:nvSpPr>
          <p:spPr bwMode="auto">
            <a:xfrm>
              <a:off x="1596" y="1594"/>
              <a:ext cx="27" cy="35"/>
            </a:xfrm>
            <a:custGeom>
              <a:avLst/>
              <a:gdLst>
                <a:gd name="T0" fmla="*/ 8 w 83"/>
                <a:gd name="T1" fmla="*/ 8 h 104"/>
                <a:gd name="T2" fmla="*/ 9 w 83"/>
                <a:gd name="T3" fmla="*/ 5 h 104"/>
                <a:gd name="T4" fmla="*/ 9 w 83"/>
                <a:gd name="T5" fmla="*/ 3 h 104"/>
                <a:gd name="T6" fmla="*/ 8 w 83"/>
                <a:gd name="T7" fmla="*/ 2 h 104"/>
                <a:gd name="T8" fmla="*/ 7 w 83"/>
                <a:gd name="T9" fmla="*/ 0 h 104"/>
                <a:gd name="T10" fmla="*/ 7 w 83"/>
                <a:gd name="T11" fmla="*/ 0 h 104"/>
                <a:gd name="T12" fmla="*/ 6 w 83"/>
                <a:gd name="T13" fmla="*/ 0 h 104"/>
                <a:gd name="T14" fmla="*/ 5 w 83"/>
                <a:gd name="T15" fmla="*/ 0 h 104"/>
                <a:gd name="T16" fmla="*/ 4 w 83"/>
                <a:gd name="T17" fmla="*/ 1 h 104"/>
                <a:gd name="T18" fmla="*/ 3 w 83"/>
                <a:gd name="T19" fmla="*/ 1 h 104"/>
                <a:gd name="T20" fmla="*/ 2 w 83"/>
                <a:gd name="T21" fmla="*/ 2 h 104"/>
                <a:gd name="T22" fmla="*/ 2 w 83"/>
                <a:gd name="T23" fmla="*/ 3 h 104"/>
                <a:gd name="T24" fmla="*/ 1 w 83"/>
                <a:gd name="T25" fmla="*/ 4 h 104"/>
                <a:gd name="T26" fmla="*/ 0 w 83"/>
                <a:gd name="T27" fmla="*/ 6 h 104"/>
                <a:gd name="T28" fmla="*/ 0 w 83"/>
                <a:gd name="T29" fmla="*/ 8 h 104"/>
                <a:gd name="T30" fmla="*/ 1 w 83"/>
                <a:gd name="T31" fmla="*/ 10 h 104"/>
                <a:gd name="T32" fmla="*/ 2 w 83"/>
                <a:gd name="T33" fmla="*/ 11 h 104"/>
                <a:gd name="T34" fmla="*/ 2 w 83"/>
                <a:gd name="T35" fmla="*/ 12 h 104"/>
                <a:gd name="T36" fmla="*/ 3 w 83"/>
                <a:gd name="T37" fmla="*/ 12 h 104"/>
                <a:gd name="T38" fmla="*/ 4 w 83"/>
                <a:gd name="T39" fmla="*/ 12 h 104"/>
                <a:gd name="T40" fmla="*/ 5 w 83"/>
                <a:gd name="T41" fmla="*/ 11 h 104"/>
                <a:gd name="T42" fmla="*/ 6 w 83"/>
                <a:gd name="T43" fmla="*/ 11 h 104"/>
                <a:gd name="T44" fmla="*/ 7 w 83"/>
                <a:gd name="T45" fmla="*/ 10 h 104"/>
                <a:gd name="T46" fmla="*/ 7 w 83"/>
                <a:gd name="T47" fmla="*/ 9 h 104"/>
                <a:gd name="T48" fmla="*/ 8 w 83"/>
                <a:gd name="T49" fmla="*/ 8 h 1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4">
                  <a:moveTo>
                    <a:pt x="74" y="69"/>
                  </a:moveTo>
                  <a:lnTo>
                    <a:pt x="82" y="49"/>
                  </a:lnTo>
                  <a:lnTo>
                    <a:pt x="83" y="30"/>
                  </a:lnTo>
                  <a:lnTo>
                    <a:pt x="78" y="14"/>
                  </a:lnTo>
                  <a:lnTo>
                    <a:pt x="68" y="4"/>
                  </a:lnTo>
                  <a:lnTo>
                    <a:pt x="60" y="1"/>
                  </a:lnTo>
                  <a:lnTo>
                    <a:pt x="53" y="0"/>
                  </a:lnTo>
                  <a:lnTo>
                    <a:pt x="45" y="2"/>
                  </a:lnTo>
                  <a:lnTo>
                    <a:pt x="38" y="5"/>
                  </a:lnTo>
                  <a:lnTo>
                    <a:pt x="29" y="10"/>
                  </a:lnTo>
                  <a:lnTo>
                    <a:pt x="21" y="18"/>
                  </a:lnTo>
                  <a:lnTo>
                    <a:pt x="15" y="25"/>
                  </a:lnTo>
                  <a:lnTo>
                    <a:pt x="9" y="35"/>
                  </a:lnTo>
                  <a:lnTo>
                    <a:pt x="1" y="55"/>
                  </a:lnTo>
                  <a:lnTo>
                    <a:pt x="0" y="74"/>
                  </a:lnTo>
                  <a:lnTo>
                    <a:pt x="5" y="91"/>
                  </a:lnTo>
                  <a:lnTo>
                    <a:pt x="15" y="102"/>
                  </a:lnTo>
                  <a:lnTo>
                    <a:pt x="22" y="104"/>
                  </a:lnTo>
                  <a:lnTo>
                    <a:pt x="30" y="104"/>
                  </a:lnTo>
                  <a:lnTo>
                    <a:pt x="39" y="103"/>
                  </a:lnTo>
                  <a:lnTo>
                    <a:pt x="46" y="99"/>
                  </a:lnTo>
                  <a:lnTo>
                    <a:pt x="54" y="94"/>
                  </a:lnTo>
                  <a:lnTo>
                    <a:pt x="61" y="87"/>
                  </a:lnTo>
                  <a:lnTo>
                    <a:pt x="68" y="79"/>
                  </a:lnTo>
                  <a:lnTo>
                    <a:pt x="74"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8" name="Freeform 150"/>
            <p:cNvSpPr>
              <a:spLocks/>
            </p:cNvSpPr>
            <p:nvPr/>
          </p:nvSpPr>
          <p:spPr bwMode="auto">
            <a:xfrm>
              <a:off x="1600" y="1396"/>
              <a:ext cx="28" cy="35"/>
            </a:xfrm>
            <a:custGeom>
              <a:avLst/>
              <a:gdLst>
                <a:gd name="T0" fmla="*/ 8 w 83"/>
                <a:gd name="T1" fmla="*/ 8 h 105"/>
                <a:gd name="T2" fmla="*/ 9 w 83"/>
                <a:gd name="T3" fmla="*/ 5 h 105"/>
                <a:gd name="T4" fmla="*/ 9 w 83"/>
                <a:gd name="T5" fmla="*/ 3 h 105"/>
                <a:gd name="T6" fmla="*/ 9 w 83"/>
                <a:gd name="T7" fmla="*/ 2 h 105"/>
                <a:gd name="T8" fmla="*/ 7 w 83"/>
                <a:gd name="T9" fmla="*/ 0 h 105"/>
                <a:gd name="T10" fmla="*/ 7 w 83"/>
                <a:gd name="T11" fmla="*/ 0 h 105"/>
                <a:gd name="T12" fmla="*/ 6 w 83"/>
                <a:gd name="T13" fmla="*/ 0 h 105"/>
                <a:gd name="T14" fmla="*/ 5 w 83"/>
                <a:gd name="T15" fmla="*/ 0 h 105"/>
                <a:gd name="T16" fmla="*/ 4 w 83"/>
                <a:gd name="T17" fmla="*/ 1 h 105"/>
                <a:gd name="T18" fmla="*/ 3 w 83"/>
                <a:gd name="T19" fmla="*/ 1 h 105"/>
                <a:gd name="T20" fmla="*/ 2 w 83"/>
                <a:gd name="T21" fmla="*/ 2 h 105"/>
                <a:gd name="T22" fmla="*/ 2 w 83"/>
                <a:gd name="T23" fmla="*/ 3 h 105"/>
                <a:gd name="T24" fmla="*/ 1 w 83"/>
                <a:gd name="T25" fmla="*/ 4 h 105"/>
                <a:gd name="T26" fmla="*/ 0 w 83"/>
                <a:gd name="T27" fmla="*/ 6 h 105"/>
                <a:gd name="T28" fmla="*/ 0 w 83"/>
                <a:gd name="T29" fmla="*/ 8 h 105"/>
                <a:gd name="T30" fmla="*/ 1 w 83"/>
                <a:gd name="T31" fmla="*/ 10 h 105"/>
                <a:gd name="T32" fmla="*/ 2 w 83"/>
                <a:gd name="T33" fmla="*/ 11 h 105"/>
                <a:gd name="T34" fmla="*/ 2 w 83"/>
                <a:gd name="T35" fmla="*/ 12 h 105"/>
                <a:gd name="T36" fmla="*/ 3 w 83"/>
                <a:gd name="T37" fmla="*/ 12 h 105"/>
                <a:gd name="T38" fmla="*/ 4 w 83"/>
                <a:gd name="T39" fmla="*/ 12 h 105"/>
                <a:gd name="T40" fmla="*/ 5 w 83"/>
                <a:gd name="T41" fmla="*/ 11 h 105"/>
                <a:gd name="T42" fmla="*/ 6 w 83"/>
                <a:gd name="T43" fmla="*/ 11 h 105"/>
                <a:gd name="T44" fmla="*/ 7 w 83"/>
                <a:gd name="T45" fmla="*/ 10 h 105"/>
                <a:gd name="T46" fmla="*/ 8 w 83"/>
                <a:gd name="T47" fmla="*/ 9 h 105"/>
                <a:gd name="T48" fmla="*/ 8 w 83"/>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5">
                  <a:moveTo>
                    <a:pt x="74" y="70"/>
                  </a:moveTo>
                  <a:lnTo>
                    <a:pt x="81" y="49"/>
                  </a:lnTo>
                  <a:lnTo>
                    <a:pt x="83" y="31"/>
                  </a:lnTo>
                  <a:lnTo>
                    <a:pt x="78" y="14"/>
                  </a:lnTo>
                  <a:lnTo>
                    <a:pt x="66" y="4"/>
                  </a:lnTo>
                  <a:lnTo>
                    <a:pt x="59" y="2"/>
                  </a:lnTo>
                  <a:lnTo>
                    <a:pt x="51" y="0"/>
                  </a:lnTo>
                  <a:lnTo>
                    <a:pt x="44" y="3"/>
                  </a:lnTo>
                  <a:lnTo>
                    <a:pt x="36" y="5"/>
                  </a:lnTo>
                  <a:lnTo>
                    <a:pt x="29" y="10"/>
                  </a:lnTo>
                  <a:lnTo>
                    <a:pt x="21" y="18"/>
                  </a:lnTo>
                  <a:lnTo>
                    <a:pt x="15" y="25"/>
                  </a:lnTo>
                  <a:lnTo>
                    <a:pt x="8" y="36"/>
                  </a:lnTo>
                  <a:lnTo>
                    <a:pt x="1" y="56"/>
                  </a:lnTo>
                  <a:lnTo>
                    <a:pt x="0" y="75"/>
                  </a:lnTo>
                  <a:lnTo>
                    <a:pt x="5" y="91"/>
                  </a:lnTo>
                  <a:lnTo>
                    <a:pt x="15" y="102"/>
                  </a:lnTo>
                  <a:lnTo>
                    <a:pt x="22" y="105"/>
                  </a:lnTo>
                  <a:lnTo>
                    <a:pt x="30" y="105"/>
                  </a:lnTo>
                  <a:lnTo>
                    <a:pt x="37" y="104"/>
                  </a:lnTo>
                  <a:lnTo>
                    <a:pt x="45" y="100"/>
                  </a:lnTo>
                  <a:lnTo>
                    <a:pt x="54" y="95"/>
                  </a:lnTo>
                  <a:lnTo>
                    <a:pt x="61" y="87"/>
                  </a:lnTo>
                  <a:lnTo>
                    <a:pt x="68" y="80"/>
                  </a:lnTo>
                  <a:lnTo>
                    <a:pt x="74"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9" name="Freeform 151"/>
            <p:cNvSpPr>
              <a:spLocks/>
            </p:cNvSpPr>
            <p:nvPr/>
          </p:nvSpPr>
          <p:spPr bwMode="auto">
            <a:xfrm>
              <a:off x="1575" y="1454"/>
              <a:ext cx="28" cy="35"/>
            </a:xfrm>
            <a:custGeom>
              <a:avLst/>
              <a:gdLst>
                <a:gd name="T0" fmla="*/ 8 w 84"/>
                <a:gd name="T1" fmla="*/ 8 h 105"/>
                <a:gd name="T2" fmla="*/ 9 w 84"/>
                <a:gd name="T3" fmla="*/ 6 h 105"/>
                <a:gd name="T4" fmla="*/ 9 w 84"/>
                <a:gd name="T5" fmla="*/ 3 h 105"/>
                <a:gd name="T6" fmla="*/ 9 w 84"/>
                <a:gd name="T7" fmla="*/ 2 h 105"/>
                <a:gd name="T8" fmla="*/ 8 w 84"/>
                <a:gd name="T9" fmla="*/ 0 h 105"/>
                <a:gd name="T10" fmla="*/ 7 w 84"/>
                <a:gd name="T11" fmla="*/ 0 h 105"/>
                <a:gd name="T12" fmla="*/ 6 w 84"/>
                <a:gd name="T13" fmla="*/ 0 h 105"/>
                <a:gd name="T14" fmla="*/ 5 w 84"/>
                <a:gd name="T15" fmla="*/ 0 h 105"/>
                <a:gd name="T16" fmla="*/ 4 w 84"/>
                <a:gd name="T17" fmla="*/ 1 h 105"/>
                <a:gd name="T18" fmla="*/ 3 w 84"/>
                <a:gd name="T19" fmla="*/ 1 h 105"/>
                <a:gd name="T20" fmla="*/ 2 w 84"/>
                <a:gd name="T21" fmla="*/ 2 h 105"/>
                <a:gd name="T22" fmla="*/ 2 w 84"/>
                <a:gd name="T23" fmla="*/ 3 h 105"/>
                <a:gd name="T24" fmla="*/ 1 w 84"/>
                <a:gd name="T25" fmla="*/ 4 h 105"/>
                <a:gd name="T26" fmla="*/ 0 w 84"/>
                <a:gd name="T27" fmla="*/ 6 h 105"/>
                <a:gd name="T28" fmla="*/ 0 w 84"/>
                <a:gd name="T29" fmla="*/ 8 h 105"/>
                <a:gd name="T30" fmla="*/ 1 w 84"/>
                <a:gd name="T31" fmla="*/ 10 h 105"/>
                <a:gd name="T32" fmla="*/ 2 w 84"/>
                <a:gd name="T33" fmla="*/ 11 h 105"/>
                <a:gd name="T34" fmla="*/ 3 w 84"/>
                <a:gd name="T35" fmla="*/ 12 h 105"/>
                <a:gd name="T36" fmla="*/ 3 w 84"/>
                <a:gd name="T37" fmla="*/ 12 h 105"/>
                <a:gd name="T38" fmla="*/ 4 w 84"/>
                <a:gd name="T39" fmla="*/ 12 h 105"/>
                <a:gd name="T40" fmla="*/ 5 w 84"/>
                <a:gd name="T41" fmla="*/ 11 h 105"/>
                <a:gd name="T42" fmla="*/ 6 w 84"/>
                <a:gd name="T43" fmla="*/ 11 h 105"/>
                <a:gd name="T44" fmla="*/ 7 w 84"/>
                <a:gd name="T45" fmla="*/ 10 h 105"/>
                <a:gd name="T46" fmla="*/ 8 w 84"/>
                <a:gd name="T47" fmla="*/ 9 h 105"/>
                <a:gd name="T48" fmla="*/ 8 w 84"/>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4" h="105">
                  <a:moveTo>
                    <a:pt x="74" y="70"/>
                  </a:moveTo>
                  <a:lnTo>
                    <a:pt x="82" y="50"/>
                  </a:lnTo>
                  <a:lnTo>
                    <a:pt x="84" y="31"/>
                  </a:lnTo>
                  <a:lnTo>
                    <a:pt x="79" y="14"/>
                  </a:lnTo>
                  <a:lnTo>
                    <a:pt x="68" y="3"/>
                  </a:lnTo>
                  <a:lnTo>
                    <a:pt x="60" y="0"/>
                  </a:lnTo>
                  <a:lnTo>
                    <a:pt x="53" y="0"/>
                  </a:lnTo>
                  <a:lnTo>
                    <a:pt x="45" y="2"/>
                  </a:lnTo>
                  <a:lnTo>
                    <a:pt x="38" y="5"/>
                  </a:lnTo>
                  <a:lnTo>
                    <a:pt x="29" y="10"/>
                  </a:lnTo>
                  <a:lnTo>
                    <a:pt x="21" y="18"/>
                  </a:lnTo>
                  <a:lnTo>
                    <a:pt x="15" y="26"/>
                  </a:lnTo>
                  <a:lnTo>
                    <a:pt x="9" y="36"/>
                  </a:lnTo>
                  <a:lnTo>
                    <a:pt x="1" y="56"/>
                  </a:lnTo>
                  <a:lnTo>
                    <a:pt x="0" y="75"/>
                  </a:lnTo>
                  <a:lnTo>
                    <a:pt x="5" y="91"/>
                  </a:lnTo>
                  <a:lnTo>
                    <a:pt x="16" y="102"/>
                  </a:lnTo>
                  <a:lnTo>
                    <a:pt x="24" y="105"/>
                  </a:lnTo>
                  <a:lnTo>
                    <a:pt x="31" y="105"/>
                  </a:lnTo>
                  <a:lnTo>
                    <a:pt x="39" y="104"/>
                  </a:lnTo>
                  <a:lnTo>
                    <a:pt x="46" y="100"/>
                  </a:lnTo>
                  <a:lnTo>
                    <a:pt x="54" y="95"/>
                  </a:lnTo>
                  <a:lnTo>
                    <a:pt x="62" y="87"/>
                  </a:lnTo>
                  <a:lnTo>
                    <a:pt x="68" y="80"/>
                  </a:lnTo>
                  <a:lnTo>
                    <a:pt x="74"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0" name="Freeform 152"/>
            <p:cNvSpPr>
              <a:spLocks/>
            </p:cNvSpPr>
            <p:nvPr/>
          </p:nvSpPr>
          <p:spPr bwMode="auto">
            <a:xfrm>
              <a:off x="1549" y="1513"/>
              <a:ext cx="28" cy="35"/>
            </a:xfrm>
            <a:custGeom>
              <a:avLst/>
              <a:gdLst>
                <a:gd name="T0" fmla="*/ 8 w 83"/>
                <a:gd name="T1" fmla="*/ 8 h 104"/>
                <a:gd name="T2" fmla="*/ 9 w 83"/>
                <a:gd name="T3" fmla="*/ 5 h 104"/>
                <a:gd name="T4" fmla="*/ 9 w 83"/>
                <a:gd name="T5" fmla="*/ 3 h 104"/>
                <a:gd name="T6" fmla="*/ 9 w 83"/>
                <a:gd name="T7" fmla="*/ 1 h 104"/>
                <a:gd name="T8" fmla="*/ 8 w 83"/>
                <a:gd name="T9" fmla="*/ 0 h 104"/>
                <a:gd name="T10" fmla="*/ 7 w 83"/>
                <a:gd name="T11" fmla="*/ 0 h 104"/>
                <a:gd name="T12" fmla="*/ 6 w 83"/>
                <a:gd name="T13" fmla="*/ 0 h 104"/>
                <a:gd name="T14" fmla="*/ 5 w 83"/>
                <a:gd name="T15" fmla="*/ 0 h 104"/>
                <a:gd name="T16" fmla="*/ 4 w 83"/>
                <a:gd name="T17" fmla="*/ 1 h 104"/>
                <a:gd name="T18" fmla="*/ 3 w 83"/>
                <a:gd name="T19" fmla="*/ 1 h 104"/>
                <a:gd name="T20" fmla="*/ 2 w 83"/>
                <a:gd name="T21" fmla="*/ 2 h 104"/>
                <a:gd name="T22" fmla="*/ 2 w 83"/>
                <a:gd name="T23" fmla="*/ 3 h 104"/>
                <a:gd name="T24" fmla="*/ 1 w 83"/>
                <a:gd name="T25" fmla="*/ 4 h 104"/>
                <a:gd name="T26" fmla="*/ 0 w 83"/>
                <a:gd name="T27" fmla="*/ 6 h 104"/>
                <a:gd name="T28" fmla="*/ 0 w 83"/>
                <a:gd name="T29" fmla="*/ 8 h 104"/>
                <a:gd name="T30" fmla="*/ 1 w 83"/>
                <a:gd name="T31" fmla="*/ 10 h 104"/>
                <a:gd name="T32" fmla="*/ 2 w 83"/>
                <a:gd name="T33" fmla="*/ 11 h 104"/>
                <a:gd name="T34" fmla="*/ 3 w 83"/>
                <a:gd name="T35" fmla="*/ 12 h 104"/>
                <a:gd name="T36" fmla="*/ 4 w 83"/>
                <a:gd name="T37" fmla="*/ 12 h 104"/>
                <a:gd name="T38" fmla="*/ 4 w 83"/>
                <a:gd name="T39" fmla="*/ 11 h 104"/>
                <a:gd name="T40" fmla="*/ 5 w 83"/>
                <a:gd name="T41" fmla="*/ 11 h 104"/>
                <a:gd name="T42" fmla="*/ 6 w 83"/>
                <a:gd name="T43" fmla="*/ 11 h 104"/>
                <a:gd name="T44" fmla="*/ 7 w 83"/>
                <a:gd name="T45" fmla="*/ 10 h 104"/>
                <a:gd name="T46" fmla="*/ 8 w 83"/>
                <a:gd name="T47" fmla="*/ 9 h 104"/>
                <a:gd name="T48" fmla="*/ 8 w 83"/>
                <a:gd name="T49" fmla="*/ 8 h 1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4">
                  <a:moveTo>
                    <a:pt x="75" y="69"/>
                  </a:moveTo>
                  <a:lnTo>
                    <a:pt x="82" y="49"/>
                  </a:lnTo>
                  <a:lnTo>
                    <a:pt x="83" y="30"/>
                  </a:lnTo>
                  <a:lnTo>
                    <a:pt x="78" y="13"/>
                  </a:lnTo>
                  <a:lnTo>
                    <a:pt x="68" y="2"/>
                  </a:lnTo>
                  <a:lnTo>
                    <a:pt x="61" y="0"/>
                  </a:lnTo>
                  <a:lnTo>
                    <a:pt x="53" y="0"/>
                  </a:lnTo>
                  <a:lnTo>
                    <a:pt x="46" y="1"/>
                  </a:lnTo>
                  <a:lnTo>
                    <a:pt x="38" y="5"/>
                  </a:lnTo>
                  <a:lnTo>
                    <a:pt x="29" y="10"/>
                  </a:lnTo>
                  <a:lnTo>
                    <a:pt x="22" y="17"/>
                  </a:lnTo>
                  <a:lnTo>
                    <a:pt x="15" y="25"/>
                  </a:lnTo>
                  <a:lnTo>
                    <a:pt x="9" y="35"/>
                  </a:lnTo>
                  <a:lnTo>
                    <a:pt x="2" y="55"/>
                  </a:lnTo>
                  <a:lnTo>
                    <a:pt x="0" y="74"/>
                  </a:lnTo>
                  <a:lnTo>
                    <a:pt x="5" y="90"/>
                  </a:lnTo>
                  <a:lnTo>
                    <a:pt x="17" y="100"/>
                  </a:lnTo>
                  <a:lnTo>
                    <a:pt x="24" y="103"/>
                  </a:lnTo>
                  <a:lnTo>
                    <a:pt x="32" y="104"/>
                  </a:lnTo>
                  <a:lnTo>
                    <a:pt x="39" y="102"/>
                  </a:lnTo>
                  <a:lnTo>
                    <a:pt x="47" y="99"/>
                  </a:lnTo>
                  <a:lnTo>
                    <a:pt x="54" y="94"/>
                  </a:lnTo>
                  <a:lnTo>
                    <a:pt x="62" y="86"/>
                  </a:lnTo>
                  <a:lnTo>
                    <a:pt x="68" y="79"/>
                  </a:lnTo>
                  <a:lnTo>
                    <a:pt x="75"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1" name="Freeform 153"/>
            <p:cNvSpPr>
              <a:spLocks/>
            </p:cNvSpPr>
            <p:nvPr/>
          </p:nvSpPr>
          <p:spPr bwMode="auto">
            <a:xfrm>
              <a:off x="2028" y="1459"/>
              <a:ext cx="28" cy="35"/>
            </a:xfrm>
            <a:custGeom>
              <a:avLst/>
              <a:gdLst>
                <a:gd name="T0" fmla="*/ 8 w 83"/>
                <a:gd name="T1" fmla="*/ 8 h 105"/>
                <a:gd name="T2" fmla="*/ 9 w 83"/>
                <a:gd name="T3" fmla="*/ 5 h 105"/>
                <a:gd name="T4" fmla="*/ 9 w 83"/>
                <a:gd name="T5" fmla="*/ 3 h 105"/>
                <a:gd name="T6" fmla="*/ 9 w 83"/>
                <a:gd name="T7" fmla="*/ 2 h 105"/>
                <a:gd name="T8" fmla="*/ 8 w 83"/>
                <a:gd name="T9" fmla="*/ 0 h 105"/>
                <a:gd name="T10" fmla="*/ 7 w 83"/>
                <a:gd name="T11" fmla="*/ 0 h 105"/>
                <a:gd name="T12" fmla="*/ 6 w 83"/>
                <a:gd name="T13" fmla="*/ 0 h 105"/>
                <a:gd name="T14" fmla="*/ 5 w 83"/>
                <a:gd name="T15" fmla="*/ 0 h 105"/>
                <a:gd name="T16" fmla="*/ 4 w 83"/>
                <a:gd name="T17" fmla="*/ 1 h 105"/>
                <a:gd name="T18" fmla="*/ 3 w 83"/>
                <a:gd name="T19" fmla="*/ 1 h 105"/>
                <a:gd name="T20" fmla="*/ 2 w 83"/>
                <a:gd name="T21" fmla="*/ 2 h 105"/>
                <a:gd name="T22" fmla="*/ 2 w 83"/>
                <a:gd name="T23" fmla="*/ 3 h 105"/>
                <a:gd name="T24" fmla="*/ 1 w 83"/>
                <a:gd name="T25" fmla="*/ 4 h 105"/>
                <a:gd name="T26" fmla="*/ 0 w 83"/>
                <a:gd name="T27" fmla="*/ 6 h 105"/>
                <a:gd name="T28" fmla="*/ 0 w 83"/>
                <a:gd name="T29" fmla="*/ 8 h 105"/>
                <a:gd name="T30" fmla="*/ 1 w 83"/>
                <a:gd name="T31" fmla="*/ 10 h 105"/>
                <a:gd name="T32" fmla="*/ 2 w 83"/>
                <a:gd name="T33" fmla="*/ 11 h 105"/>
                <a:gd name="T34" fmla="*/ 3 w 83"/>
                <a:gd name="T35" fmla="*/ 12 h 105"/>
                <a:gd name="T36" fmla="*/ 3 w 83"/>
                <a:gd name="T37" fmla="*/ 12 h 105"/>
                <a:gd name="T38" fmla="*/ 4 w 83"/>
                <a:gd name="T39" fmla="*/ 12 h 105"/>
                <a:gd name="T40" fmla="*/ 5 w 83"/>
                <a:gd name="T41" fmla="*/ 11 h 105"/>
                <a:gd name="T42" fmla="*/ 6 w 83"/>
                <a:gd name="T43" fmla="*/ 11 h 105"/>
                <a:gd name="T44" fmla="*/ 7 w 83"/>
                <a:gd name="T45" fmla="*/ 10 h 105"/>
                <a:gd name="T46" fmla="*/ 8 w 83"/>
                <a:gd name="T47" fmla="*/ 9 h 105"/>
                <a:gd name="T48" fmla="*/ 8 w 83"/>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5">
                  <a:moveTo>
                    <a:pt x="74" y="70"/>
                  </a:moveTo>
                  <a:lnTo>
                    <a:pt x="82" y="49"/>
                  </a:lnTo>
                  <a:lnTo>
                    <a:pt x="83" y="30"/>
                  </a:lnTo>
                  <a:lnTo>
                    <a:pt x="78" y="14"/>
                  </a:lnTo>
                  <a:lnTo>
                    <a:pt x="68" y="4"/>
                  </a:lnTo>
                  <a:lnTo>
                    <a:pt x="60" y="2"/>
                  </a:lnTo>
                  <a:lnTo>
                    <a:pt x="53" y="0"/>
                  </a:lnTo>
                  <a:lnTo>
                    <a:pt x="45" y="3"/>
                  </a:lnTo>
                  <a:lnTo>
                    <a:pt x="36" y="5"/>
                  </a:lnTo>
                  <a:lnTo>
                    <a:pt x="29" y="10"/>
                  </a:lnTo>
                  <a:lnTo>
                    <a:pt x="21" y="18"/>
                  </a:lnTo>
                  <a:lnTo>
                    <a:pt x="15" y="25"/>
                  </a:lnTo>
                  <a:lnTo>
                    <a:pt x="9" y="36"/>
                  </a:lnTo>
                  <a:lnTo>
                    <a:pt x="1" y="56"/>
                  </a:lnTo>
                  <a:lnTo>
                    <a:pt x="0" y="75"/>
                  </a:lnTo>
                  <a:lnTo>
                    <a:pt x="5" y="91"/>
                  </a:lnTo>
                  <a:lnTo>
                    <a:pt x="15" y="102"/>
                  </a:lnTo>
                  <a:lnTo>
                    <a:pt x="23" y="105"/>
                  </a:lnTo>
                  <a:lnTo>
                    <a:pt x="30" y="105"/>
                  </a:lnTo>
                  <a:lnTo>
                    <a:pt x="39" y="104"/>
                  </a:lnTo>
                  <a:lnTo>
                    <a:pt x="46" y="100"/>
                  </a:lnTo>
                  <a:lnTo>
                    <a:pt x="54" y="95"/>
                  </a:lnTo>
                  <a:lnTo>
                    <a:pt x="62" y="87"/>
                  </a:lnTo>
                  <a:lnTo>
                    <a:pt x="68" y="80"/>
                  </a:lnTo>
                  <a:lnTo>
                    <a:pt x="74"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2" name="Freeform 154"/>
            <p:cNvSpPr>
              <a:spLocks/>
            </p:cNvSpPr>
            <p:nvPr/>
          </p:nvSpPr>
          <p:spPr bwMode="auto">
            <a:xfrm>
              <a:off x="2003" y="1517"/>
              <a:ext cx="27" cy="35"/>
            </a:xfrm>
            <a:custGeom>
              <a:avLst/>
              <a:gdLst>
                <a:gd name="T0" fmla="*/ 8 w 83"/>
                <a:gd name="T1" fmla="*/ 8 h 105"/>
                <a:gd name="T2" fmla="*/ 9 w 83"/>
                <a:gd name="T3" fmla="*/ 5 h 105"/>
                <a:gd name="T4" fmla="*/ 9 w 83"/>
                <a:gd name="T5" fmla="*/ 3 h 105"/>
                <a:gd name="T6" fmla="*/ 8 w 83"/>
                <a:gd name="T7" fmla="*/ 2 h 105"/>
                <a:gd name="T8" fmla="*/ 7 w 83"/>
                <a:gd name="T9" fmla="*/ 0 h 105"/>
                <a:gd name="T10" fmla="*/ 7 w 83"/>
                <a:gd name="T11" fmla="*/ 0 h 105"/>
                <a:gd name="T12" fmla="*/ 6 w 83"/>
                <a:gd name="T13" fmla="*/ 0 h 105"/>
                <a:gd name="T14" fmla="*/ 5 w 83"/>
                <a:gd name="T15" fmla="*/ 0 h 105"/>
                <a:gd name="T16" fmla="*/ 4 w 83"/>
                <a:gd name="T17" fmla="*/ 1 h 105"/>
                <a:gd name="T18" fmla="*/ 3 w 83"/>
                <a:gd name="T19" fmla="*/ 1 h 105"/>
                <a:gd name="T20" fmla="*/ 2 w 83"/>
                <a:gd name="T21" fmla="*/ 2 h 105"/>
                <a:gd name="T22" fmla="*/ 2 w 83"/>
                <a:gd name="T23" fmla="*/ 3 h 105"/>
                <a:gd name="T24" fmla="*/ 1 w 83"/>
                <a:gd name="T25" fmla="*/ 4 h 105"/>
                <a:gd name="T26" fmla="*/ 0 w 83"/>
                <a:gd name="T27" fmla="*/ 6 h 105"/>
                <a:gd name="T28" fmla="*/ 0 w 83"/>
                <a:gd name="T29" fmla="*/ 8 h 105"/>
                <a:gd name="T30" fmla="*/ 1 w 83"/>
                <a:gd name="T31" fmla="*/ 10 h 105"/>
                <a:gd name="T32" fmla="*/ 2 w 83"/>
                <a:gd name="T33" fmla="*/ 11 h 105"/>
                <a:gd name="T34" fmla="*/ 2 w 83"/>
                <a:gd name="T35" fmla="*/ 12 h 105"/>
                <a:gd name="T36" fmla="*/ 3 w 83"/>
                <a:gd name="T37" fmla="*/ 12 h 105"/>
                <a:gd name="T38" fmla="*/ 4 w 83"/>
                <a:gd name="T39" fmla="*/ 12 h 105"/>
                <a:gd name="T40" fmla="*/ 5 w 83"/>
                <a:gd name="T41" fmla="*/ 11 h 105"/>
                <a:gd name="T42" fmla="*/ 6 w 83"/>
                <a:gd name="T43" fmla="*/ 11 h 105"/>
                <a:gd name="T44" fmla="*/ 7 w 83"/>
                <a:gd name="T45" fmla="*/ 10 h 105"/>
                <a:gd name="T46" fmla="*/ 7 w 83"/>
                <a:gd name="T47" fmla="*/ 9 h 105"/>
                <a:gd name="T48" fmla="*/ 8 w 83"/>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5">
                  <a:moveTo>
                    <a:pt x="75" y="70"/>
                  </a:moveTo>
                  <a:lnTo>
                    <a:pt x="82" y="49"/>
                  </a:lnTo>
                  <a:lnTo>
                    <a:pt x="83" y="31"/>
                  </a:lnTo>
                  <a:lnTo>
                    <a:pt x="78" y="14"/>
                  </a:lnTo>
                  <a:lnTo>
                    <a:pt x="68" y="4"/>
                  </a:lnTo>
                  <a:lnTo>
                    <a:pt x="61" y="2"/>
                  </a:lnTo>
                  <a:lnTo>
                    <a:pt x="53" y="0"/>
                  </a:lnTo>
                  <a:lnTo>
                    <a:pt x="44" y="3"/>
                  </a:lnTo>
                  <a:lnTo>
                    <a:pt x="37" y="5"/>
                  </a:lnTo>
                  <a:lnTo>
                    <a:pt x="29" y="10"/>
                  </a:lnTo>
                  <a:lnTo>
                    <a:pt x="22" y="18"/>
                  </a:lnTo>
                  <a:lnTo>
                    <a:pt x="16" y="26"/>
                  </a:lnTo>
                  <a:lnTo>
                    <a:pt x="9" y="36"/>
                  </a:lnTo>
                  <a:lnTo>
                    <a:pt x="2" y="56"/>
                  </a:lnTo>
                  <a:lnTo>
                    <a:pt x="0" y="75"/>
                  </a:lnTo>
                  <a:lnTo>
                    <a:pt x="5" y="91"/>
                  </a:lnTo>
                  <a:lnTo>
                    <a:pt x="16" y="102"/>
                  </a:lnTo>
                  <a:lnTo>
                    <a:pt x="23" y="105"/>
                  </a:lnTo>
                  <a:lnTo>
                    <a:pt x="31" y="105"/>
                  </a:lnTo>
                  <a:lnTo>
                    <a:pt x="39" y="104"/>
                  </a:lnTo>
                  <a:lnTo>
                    <a:pt x="47" y="100"/>
                  </a:lnTo>
                  <a:lnTo>
                    <a:pt x="55" y="95"/>
                  </a:lnTo>
                  <a:lnTo>
                    <a:pt x="62" y="87"/>
                  </a:lnTo>
                  <a:lnTo>
                    <a:pt x="68" y="80"/>
                  </a:lnTo>
                  <a:lnTo>
                    <a:pt x="75"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3" name="Freeform 155"/>
            <p:cNvSpPr>
              <a:spLocks/>
            </p:cNvSpPr>
            <p:nvPr/>
          </p:nvSpPr>
          <p:spPr bwMode="auto">
            <a:xfrm>
              <a:off x="1978" y="1576"/>
              <a:ext cx="27" cy="35"/>
            </a:xfrm>
            <a:custGeom>
              <a:avLst/>
              <a:gdLst>
                <a:gd name="T0" fmla="*/ 8 w 83"/>
                <a:gd name="T1" fmla="*/ 8 h 105"/>
                <a:gd name="T2" fmla="*/ 9 w 83"/>
                <a:gd name="T3" fmla="*/ 6 h 105"/>
                <a:gd name="T4" fmla="*/ 9 w 83"/>
                <a:gd name="T5" fmla="*/ 3 h 105"/>
                <a:gd name="T6" fmla="*/ 8 w 83"/>
                <a:gd name="T7" fmla="*/ 2 h 105"/>
                <a:gd name="T8" fmla="*/ 7 w 83"/>
                <a:gd name="T9" fmla="*/ 0 h 105"/>
                <a:gd name="T10" fmla="*/ 6 w 83"/>
                <a:gd name="T11" fmla="*/ 0 h 105"/>
                <a:gd name="T12" fmla="*/ 6 w 83"/>
                <a:gd name="T13" fmla="*/ 0 h 105"/>
                <a:gd name="T14" fmla="*/ 5 w 83"/>
                <a:gd name="T15" fmla="*/ 0 h 105"/>
                <a:gd name="T16" fmla="*/ 4 w 83"/>
                <a:gd name="T17" fmla="*/ 1 h 105"/>
                <a:gd name="T18" fmla="*/ 3 w 83"/>
                <a:gd name="T19" fmla="*/ 1 h 105"/>
                <a:gd name="T20" fmla="*/ 2 w 83"/>
                <a:gd name="T21" fmla="*/ 2 h 105"/>
                <a:gd name="T22" fmla="*/ 2 w 83"/>
                <a:gd name="T23" fmla="*/ 3 h 105"/>
                <a:gd name="T24" fmla="*/ 1 w 83"/>
                <a:gd name="T25" fmla="*/ 4 h 105"/>
                <a:gd name="T26" fmla="*/ 0 w 83"/>
                <a:gd name="T27" fmla="*/ 6 h 105"/>
                <a:gd name="T28" fmla="*/ 0 w 83"/>
                <a:gd name="T29" fmla="*/ 8 h 105"/>
                <a:gd name="T30" fmla="*/ 1 w 83"/>
                <a:gd name="T31" fmla="*/ 10 h 105"/>
                <a:gd name="T32" fmla="*/ 2 w 83"/>
                <a:gd name="T33" fmla="*/ 11 h 105"/>
                <a:gd name="T34" fmla="*/ 2 w 83"/>
                <a:gd name="T35" fmla="*/ 12 h 105"/>
                <a:gd name="T36" fmla="*/ 3 w 83"/>
                <a:gd name="T37" fmla="*/ 12 h 105"/>
                <a:gd name="T38" fmla="*/ 4 w 83"/>
                <a:gd name="T39" fmla="*/ 11 h 105"/>
                <a:gd name="T40" fmla="*/ 5 w 83"/>
                <a:gd name="T41" fmla="*/ 11 h 105"/>
                <a:gd name="T42" fmla="*/ 6 w 83"/>
                <a:gd name="T43" fmla="*/ 11 h 105"/>
                <a:gd name="T44" fmla="*/ 7 w 83"/>
                <a:gd name="T45" fmla="*/ 10 h 105"/>
                <a:gd name="T46" fmla="*/ 7 w 83"/>
                <a:gd name="T47" fmla="*/ 9 h 105"/>
                <a:gd name="T48" fmla="*/ 8 w 83"/>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5">
                  <a:moveTo>
                    <a:pt x="74" y="70"/>
                  </a:moveTo>
                  <a:lnTo>
                    <a:pt x="82" y="50"/>
                  </a:lnTo>
                  <a:lnTo>
                    <a:pt x="83" y="31"/>
                  </a:lnTo>
                  <a:lnTo>
                    <a:pt x="78" y="14"/>
                  </a:lnTo>
                  <a:lnTo>
                    <a:pt x="67" y="3"/>
                  </a:lnTo>
                  <a:lnTo>
                    <a:pt x="59" y="0"/>
                  </a:lnTo>
                  <a:lnTo>
                    <a:pt x="52" y="0"/>
                  </a:lnTo>
                  <a:lnTo>
                    <a:pt x="44" y="2"/>
                  </a:lnTo>
                  <a:lnTo>
                    <a:pt x="36" y="6"/>
                  </a:lnTo>
                  <a:lnTo>
                    <a:pt x="29" y="11"/>
                  </a:lnTo>
                  <a:lnTo>
                    <a:pt x="21" y="18"/>
                  </a:lnTo>
                  <a:lnTo>
                    <a:pt x="15" y="26"/>
                  </a:lnTo>
                  <a:lnTo>
                    <a:pt x="9" y="36"/>
                  </a:lnTo>
                  <a:lnTo>
                    <a:pt x="1" y="56"/>
                  </a:lnTo>
                  <a:lnTo>
                    <a:pt x="0" y="75"/>
                  </a:lnTo>
                  <a:lnTo>
                    <a:pt x="5" y="91"/>
                  </a:lnTo>
                  <a:lnTo>
                    <a:pt x="15" y="101"/>
                  </a:lnTo>
                  <a:lnTo>
                    <a:pt x="23" y="104"/>
                  </a:lnTo>
                  <a:lnTo>
                    <a:pt x="30" y="105"/>
                  </a:lnTo>
                  <a:lnTo>
                    <a:pt x="38" y="103"/>
                  </a:lnTo>
                  <a:lnTo>
                    <a:pt x="45" y="100"/>
                  </a:lnTo>
                  <a:lnTo>
                    <a:pt x="54" y="95"/>
                  </a:lnTo>
                  <a:lnTo>
                    <a:pt x="62" y="87"/>
                  </a:lnTo>
                  <a:lnTo>
                    <a:pt x="68" y="80"/>
                  </a:lnTo>
                  <a:lnTo>
                    <a:pt x="74"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4" name="Freeform 156"/>
            <p:cNvSpPr>
              <a:spLocks/>
            </p:cNvSpPr>
            <p:nvPr/>
          </p:nvSpPr>
          <p:spPr bwMode="auto">
            <a:xfrm>
              <a:off x="1957" y="1436"/>
              <a:ext cx="27" cy="35"/>
            </a:xfrm>
            <a:custGeom>
              <a:avLst/>
              <a:gdLst>
                <a:gd name="T0" fmla="*/ 8 w 83"/>
                <a:gd name="T1" fmla="*/ 8 h 105"/>
                <a:gd name="T2" fmla="*/ 9 w 83"/>
                <a:gd name="T3" fmla="*/ 5 h 105"/>
                <a:gd name="T4" fmla="*/ 9 w 83"/>
                <a:gd name="T5" fmla="*/ 3 h 105"/>
                <a:gd name="T6" fmla="*/ 8 w 83"/>
                <a:gd name="T7" fmla="*/ 2 h 105"/>
                <a:gd name="T8" fmla="*/ 7 w 83"/>
                <a:gd name="T9" fmla="*/ 0 h 105"/>
                <a:gd name="T10" fmla="*/ 7 w 83"/>
                <a:gd name="T11" fmla="*/ 0 h 105"/>
                <a:gd name="T12" fmla="*/ 6 w 83"/>
                <a:gd name="T13" fmla="*/ 0 h 105"/>
                <a:gd name="T14" fmla="*/ 5 w 83"/>
                <a:gd name="T15" fmla="*/ 0 h 105"/>
                <a:gd name="T16" fmla="*/ 4 w 83"/>
                <a:gd name="T17" fmla="*/ 1 h 105"/>
                <a:gd name="T18" fmla="*/ 3 w 83"/>
                <a:gd name="T19" fmla="*/ 1 h 105"/>
                <a:gd name="T20" fmla="*/ 2 w 83"/>
                <a:gd name="T21" fmla="*/ 2 h 105"/>
                <a:gd name="T22" fmla="*/ 2 w 83"/>
                <a:gd name="T23" fmla="*/ 3 h 105"/>
                <a:gd name="T24" fmla="*/ 1 w 83"/>
                <a:gd name="T25" fmla="*/ 4 h 105"/>
                <a:gd name="T26" fmla="*/ 0 w 83"/>
                <a:gd name="T27" fmla="*/ 6 h 105"/>
                <a:gd name="T28" fmla="*/ 0 w 83"/>
                <a:gd name="T29" fmla="*/ 8 h 105"/>
                <a:gd name="T30" fmla="*/ 1 w 83"/>
                <a:gd name="T31" fmla="*/ 10 h 105"/>
                <a:gd name="T32" fmla="*/ 2 w 83"/>
                <a:gd name="T33" fmla="*/ 11 h 105"/>
                <a:gd name="T34" fmla="*/ 2 w 83"/>
                <a:gd name="T35" fmla="*/ 11 h 105"/>
                <a:gd name="T36" fmla="*/ 3 w 83"/>
                <a:gd name="T37" fmla="*/ 12 h 105"/>
                <a:gd name="T38" fmla="*/ 4 w 83"/>
                <a:gd name="T39" fmla="*/ 11 h 105"/>
                <a:gd name="T40" fmla="*/ 5 w 83"/>
                <a:gd name="T41" fmla="*/ 11 h 105"/>
                <a:gd name="T42" fmla="*/ 6 w 83"/>
                <a:gd name="T43" fmla="*/ 10 h 105"/>
                <a:gd name="T44" fmla="*/ 7 w 83"/>
                <a:gd name="T45" fmla="*/ 10 h 105"/>
                <a:gd name="T46" fmla="*/ 7 w 83"/>
                <a:gd name="T47" fmla="*/ 9 h 105"/>
                <a:gd name="T48" fmla="*/ 8 w 83"/>
                <a:gd name="T49" fmla="*/ 8 h 10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5">
                  <a:moveTo>
                    <a:pt x="74" y="69"/>
                  </a:moveTo>
                  <a:lnTo>
                    <a:pt x="82" y="49"/>
                  </a:lnTo>
                  <a:lnTo>
                    <a:pt x="83" y="30"/>
                  </a:lnTo>
                  <a:lnTo>
                    <a:pt x="78" y="14"/>
                  </a:lnTo>
                  <a:lnTo>
                    <a:pt x="68" y="2"/>
                  </a:lnTo>
                  <a:lnTo>
                    <a:pt x="60" y="0"/>
                  </a:lnTo>
                  <a:lnTo>
                    <a:pt x="53" y="0"/>
                  </a:lnTo>
                  <a:lnTo>
                    <a:pt x="44" y="1"/>
                  </a:lnTo>
                  <a:lnTo>
                    <a:pt x="37" y="5"/>
                  </a:lnTo>
                  <a:lnTo>
                    <a:pt x="29" y="10"/>
                  </a:lnTo>
                  <a:lnTo>
                    <a:pt x="21" y="16"/>
                  </a:lnTo>
                  <a:lnTo>
                    <a:pt x="15" y="25"/>
                  </a:lnTo>
                  <a:lnTo>
                    <a:pt x="9" y="34"/>
                  </a:lnTo>
                  <a:lnTo>
                    <a:pt x="1" y="55"/>
                  </a:lnTo>
                  <a:lnTo>
                    <a:pt x="0" y="74"/>
                  </a:lnTo>
                  <a:lnTo>
                    <a:pt x="5" y="91"/>
                  </a:lnTo>
                  <a:lnTo>
                    <a:pt x="15" y="101"/>
                  </a:lnTo>
                  <a:lnTo>
                    <a:pt x="23" y="103"/>
                  </a:lnTo>
                  <a:lnTo>
                    <a:pt x="30" y="105"/>
                  </a:lnTo>
                  <a:lnTo>
                    <a:pt x="39" y="102"/>
                  </a:lnTo>
                  <a:lnTo>
                    <a:pt x="47" y="99"/>
                  </a:lnTo>
                  <a:lnTo>
                    <a:pt x="54" y="94"/>
                  </a:lnTo>
                  <a:lnTo>
                    <a:pt x="62" y="87"/>
                  </a:lnTo>
                  <a:lnTo>
                    <a:pt x="68" y="79"/>
                  </a:lnTo>
                  <a:lnTo>
                    <a:pt x="74"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5" name="Freeform 157"/>
            <p:cNvSpPr>
              <a:spLocks/>
            </p:cNvSpPr>
            <p:nvPr/>
          </p:nvSpPr>
          <p:spPr bwMode="auto">
            <a:xfrm>
              <a:off x="1932" y="1494"/>
              <a:ext cx="27" cy="35"/>
            </a:xfrm>
            <a:custGeom>
              <a:avLst/>
              <a:gdLst>
                <a:gd name="T0" fmla="*/ 8 w 83"/>
                <a:gd name="T1" fmla="*/ 8 h 103"/>
                <a:gd name="T2" fmla="*/ 8 w 83"/>
                <a:gd name="T3" fmla="*/ 6 h 103"/>
                <a:gd name="T4" fmla="*/ 9 w 83"/>
                <a:gd name="T5" fmla="*/ 3 h 103"/>
                <a:gd name="T6" fmla="*/ 8 w 83"/>
                <a:gd name="T7" fmla="*/ 2 h 103"/>
                <a:gd name="T8" fmla="*/ 7 w 83"/>
                <a:gd name="T9" fmla="*/ 0 h 103"/>
                <a:gd name="T10" fmla="*/ 7 w 83"/>
                <a:gd name="T11" fmla="*/ 0 h 103"/>
                <a:gd name="T12" fmla="*/ 6 w 83"/>
                <a:gd name="T13" fmla="*/ 0 h 103"/>
                <a:gd name="T14" fmla="*/ 5 w 83"/>
                <a:gd name="T15" fmla="*/ 0 h 103"/>
                <a:gd name="T16" fmla="*/ 4 w 83"/>
                <a:gd name="T17" fmla="*/ 1 h 103"/>
                <a:gd name="T18" fmla="*/ 3 w 83"/>
                <a:gd name="T19" fmla="*/ 1 h 103"/>
                <a:gd name="T20" fmla="*/ 2 w 83"/>
                <a:gd name="T21" fmla="*/ 2 h 103"/>
                <a:gd name="T22" fmla="*/ 2 w 83"/>
                <a:gd name="T23" fmla="*/ 3 h 103"/>
                <a:gd name="T24" fmla="*/ 1 w 83"/>
                <a:gd name="T25" fmla="*/ 4 h 103"/>
                <a:gd name="T26" fmla="*/ 0 w 83"/>
                <a:gd name="T27" fmla="*/ 6 h 103"/>
                <a:gd name="T28" fmla="*/ 0 w 83"/>
                <a:gd name="T29" fmla="*/ 8 h 103"/>
                <a:gd name="T30" fmla="*/ 1 w 83"/>
                <a:gd name="T31" fmla="*/ 11 h 103"/>
                <a:gd name="T32" fmla="*/ 2 w 83"/>
                <a:gd name="T33" fmla="*/ 12 h 103"/>
                <a:gd name="T34" fmla="*/ 2 w 83"/>
                <a:gd name="T35" fmla="*/ 12 h 103"/>
                <a:gd name="T36" fmla="*/ 3 w 83"/>
                <a:gd name="T37" fmla="*/ 12 h 103"/>
                <a:gd name="T38" fmla="*/ 4 w 83"/>
                <a:gd name="T39" fmla="*/ 12 h 103"/>
                <a:gd name="T40" fmla="*/ 5 w 83"/>
                <a:gd name="T41" fmla="*/ 11 h 103"/>
                <a:gd name="T42" fmla="*/ 6 w 83"/>
                <a:gd name="T43" fmla="*/ 11 h 103"/>
                <a:gd name="T44" fmla="*/ 7 w 83"/>
                <a:gd name="T45" fmla="*/ 10 h 103"/>
                <a:gd name="T46" fmla="*/ 7 w 83"/>
                <a:gd name="T47" fmla="*/ 9 h 103"/>
                <a:gd name="T48" fmla="*/ 8 w 83"/>
                <a:gd name="T49" fmla="*/ 8 h 10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3">
                  <a:moveTo>
                    <a:pt x="74" y="69"/>
                  </a:moveTo>
                  <a:lnTo>
                    <a:pt x="81" y="49"/>
                  </a:lnTo>
                  <a:lnTo>
                    <a:pt x="83" y="29"/>
                  </a:lnTo>
                  <a:lnTo>
                    <a:pt x="78" y="14"/>
                  </a:lnTo>
                  <a:lnTo>
                    <a:pt x="68" y="3"/>
                  </a:lnTo>
                  <a:lnTo>
                    <a:pt x="60" y="0"/>
                  </a:lnTo>
                  <a:lnTo>
                    <a:pt x="52" y="0"/>
                  </a:lnTo>
                  <a:lnTo>
                    <a:pt x="44" y="1"/>
                  </a:lnTo>
                  <a:lnTo>
                    <a:pt x="36" y="5"/>
                  </a:lnTo>
                  <a:lnTo>
                    <a:pt x="29" y="10"/>
                  </a:lnTo>
                  <a:lnTo>
                    <a:pt x="21" y="16"/>
                  </a:lnTo>
                  <a:lnTo>
                    <a:pt x="15" y="25"/>
                  </a:lnTo>
                  <a:lnTo>
                    <a:pt x="8" y="34"/>
                  </a:lnTo>
                  <a:lnTo>
                    <a:pt x="1" y="56"/>
                  </a:lnTo>
                  <a:lnTo>
                    <a:pt x="0" y="74"/>
                  </a:lnTo>
                  <a:lnTo>
                    <a:pt x="5" y="91"/>
                  </a:lnTo>
                  <a:lnTo>
                    <a:pt x="15" y="101"/>
                  </a:lnTo>
                  <a:lnTo>
                    <a:pt x="22" y="103"/>
                  </a:lnTo>
                  <a:lnTo>
                    <a:pt x="30" y="103"/>
                  </a:lnTo>
                  <a:lnTo>
                    <a:pt x="37" y="102"/>
                  </a:lnTo>
                  <a:lnTo>
                    <a:pt x="45" y="98"/>
                  </a:lnTo>
                  <a:lnTo>
                    <a:pt x="54" y="93"/>
                  </a:lnTo>
                  <a:lnTo>
                    <a:pt x="61" y="87"/>
                  </a:lnTo>
                  <a:lnTo>
                    <a:pt x="68" y="78"/>
                  </a:lnTo>
                  <a:lnTo>
                    <a:pt x="74"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6" name="Freeform 158"/>
            <p:cNvSpPr>
              <a:spLocks/>
            </p:cNvSpPr>
            <p:nvPr/>
          </p:nvSpPr>
          <p:spPr bwMode="auto">
            <a:xfrm>
              <a:off x="1906" y="1553"/>
              <a:ext cx="28" cy="34"/>
            </a:xfrm>
            <a:custGeom>
              <a:avLst/>
              <a:gdLst>
                <a:gd name="T0" fmla="*/ 8 w 83"/>
                <a:gd name="T1" fmla="*/ 8 h 103"/>
                <a:gd name="T2" fmla="*/ 9 w 83"/>
                <a:gd name="T3" fmla="*/ 5 h 103"/>
                <a:gd name="T4" fmla="*/ 9 w 83"/>
                <a:gd name="T5" fmla="*/ 3 h 103"/>
                <a:gd name="T6" fmla="*/ 9 w 83"/>
                <a:gd name="T7" fmla="*/ 2 h 103"/>
                <a:gd name="T8" fmla="*/ 8 w 83"/>
                <a:gd name="T9" fmla="*/ 0 h 103"/>
                <a:gd name="T10" fmla="*/ 7 w 83"/>
                <a:gd name="T11" fmla="*/ 0 h 103"/>
                <a:gd name="T12" fmla="*/ 6 w 83"/>
                <a:gd name="T13" fmla="*/ 0 h 103"/>
                <a:gd name="T14" fmla="*/ 5 w 83"/>
                <a:gd name="T15" fmla="*/ 0 h 103"/>
                <a:gd name="T16" fmla="*/ 4 w 83"/>
                <a:gd name="T17" fmla="*/ 1 h 103"/>
                <a:gd name="T18" fmla="*/ 3 w 83"/>
                <a:gd name="T19" fmla="*/ 1 h 103"/>
                <a:gd name="T20" fmla="*/ 2 w 83"/>
                <a:gd name="T21" fmla="*/ 2 h 103"/>
                <a:gd name="T22" fmla="*/ 2 w 83"/>
                <a:gd name="T23" fmla="*/ 3 h 103"/>
                <a:gd name="T24" fmla="*/ 1 w 83"/>
                <a:gd name="T25" fmla="*/ 4 h 103"/>
                <a:gd name="T26" fmla="*/ 0 w 83"/>
                <a:gd name="T27" fmla="*/ 6 h 103"/>
                <a:gd name="T28" fmla="*/ 0 w 83"/>
                <a:gd name="T29" fmla="*/ 8 h 103"/>
                <a:gd name="T30" fmla="*/ 1 w 83"/>
                <a:gd name="T31" fmla="*/ 10 h 103"/>
                <a:gd name="T32" fmla="*/ 2 w 83"/>
                <a:gd name="T33" fmla="*/ 11 h 103"/>
                <a:gd name="T34" fmla="*/ 3 w 83"/>
                <a:gd name="T35" fmla="*/ 11 h 103"/>
                <a:gd name="T36" fmla="*/ 3 w 83"/>
                <a:gd name="T37" fmla="*/ 11 h 103"/>
                <a:gd name="T38" fmla="*/ 4 w 83"/>
                <a:gd name="T39" fmla="*/ 11 h 103"/>
                <a:gd name="T40" fmla="*/ 5 w 83"/>
                <a:gd name="T41" fmla="*/ 11 h 103"/>
                <a:gd name="T42" fmla="*/ 6 w 83"/>
                <a:gd name="T43" fmla="*/ 10 h 103"/>
                <a:gd name="T44" fmla="*/ 7 w 83"/>
                <a:gd name="T45" fmla="*/ 10 h 103"/>
                <a:gd name="T46" fmla="*/ 8 w 83"/>
                <a:gd name="T47" fmla="*/ 9 h 103"/>
                <a:gd name="T48" fmla="*/ 8 w 83"/>
                <a:gd name="T49" fmla="*/ 8 h 10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 h="103">
                  <a:moveTo>
                    <a:pt x="74" y="69"/>
                  </a:moveTo>
                  <a:lnTo>
                    <a:pt x="82" y="49"/>
                  </a:lnTo>
                  <a:lnTo>
                    <a:pt x="83" y="29"/>
                  </a:lnTo>
                  <a:lnTo>
                    <a:pt x="78" y="14"/>
                  </a:lnTo>
                  <a:lnTo>
                    <a:pt x="67" y="3"/>
                  </a:lnTo>
                  <a:lnTo>
                    <a:pt x="59" y="0"/>
                  </a:lnTo>
                  <a:lnTo>
                    <a:pt x="52" y="0"/>
                  </a:lnTo>
                  <a:lnTo>
                    <a:pt x="44" y="1"/>
                  </a:lnTo>
                  <a:lnTo>
                    <a:pt x="37" y="5"/>
                  </a:lnTo>
                  <a:lnTo>
                    <a:pt x="29" y="10"/>
                  </a:lnTo>
                  <a:lnTo>
                    <a:pt x="21" y="17"/>
                  </a:lnTo>
                  <a:lnTo>
                    <a:pt x="15" y="25"/>
                  </a:lnTo>
                  <a:lnTo>
                    <a:pt x="9" y="34"/>
                  </a:lnTo>
                  <a:lnTo>
                    <a:pt x="1" y="54"/>
                  </a:lnTo>
                  <a:lnTo>
                    <a:pt x="0" y="75"/>
                  </a:lnTo>
                  <a:lnTo>
                    <a:pt x="5" y="90"/>
                  </a:lnTo>
                  <a:lnTo>
                    <a:pt x="15" y="101"/>
                  </a:lnTo>
                  <a:lnTo>
                    <a:pt x="23" y="103"/>
                  </a:lnTo>
                  <a:lnTo>
                    <a:pt x="30" y="103"/>
                  </a:lnTo>
                  <a:lnTo>
                    <a:pt x="38" y="102"/>
                  </a:lnTo>
                  <a:lnTo>
                    <a:pt x="45" y="98"/>
                  </a:lnTo>
                  <a:lnTo>
                    <a:pt x="54" y="93"/>
                  </a:lnTo>
                  <a:lnTo>
                    <a:pt x="62" y="87"/>
                  </a:lnTo>
                  <a:lnTo>
                    <a:pt x="68" y="78"/>
                  </a:lnTo>
                  <a:lnTo>
                    <a:pt x="74" y="69"/>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97" name="Freeform 159"/>
            <p:cNvSpPr>
              <a:spLocks/>
            </p:cNvSpPr>
            <p:nvPr/>
          </p:nvSpPr>
          <p:spPr bwMode="auto">
            <a:xfrm>
              <a:off x="1881" y="1611"/>
              <a:ext cx="28" cy="35"/>
            </a:xfrm>
            <a:custGeom>
              <a:avLst/>
              <a:gdLst>
                <a:gd name="T0" fmla="*/ 8 w 85"/>
                <a:gd name="T1" fmla="*/ 8 h 104"/>
                <a:gd name="T2" fmla="*/ 9 w 85"/>
                <a:gd name="T3" fmla="*/ 5 h 104"/>
                <a:gd name="T4" fmla="*/ 9 w 85"/>
                <a:gd name="T5" fmla="*/ 3 h 104"/>
                <a:gd name="T6" fmla="*/ 9 w 85"/>
                <a:gd name="T7" fmla="*/ 2 h 104"/>
                <a:gd name="T8" fmla="*/ 7 w 85"/>
                <a:gd name="T9" fmla="*/ 0 h 104"/>
                <a:gd name="T10" fmla="*/ 7 w 85"/>
                <a:gd name="T11" fmla="*/ 0 h 104"/>
                <a:gd name="T12" fmla="*/ 6 w 85"/>
                <a:gd name="T13" fmla="*/ 0 h 104"/>
                <a:gd name="T14" fmla="*/ 5 w 85"/>
                <a:gd name="T15" fmla="*/ 0 h 104"/>
                <a:gd name="T16" fmla="*/ 4 w 85"/>
                <a:gd name="T17" fmla="*/ 1 h 104"/>
                <a:gd name="T18" fmla="*/ 3 w 85"/>
                <a:gd name="T19" fmla="*/ 1 h 104"/>
                <a:gd name="T20" fmla="*/ 2 w 85"/>
                <a:gd name="T21" fmla="*/ 2 h 104"/>
                <a:gd name="T22" fmla="*/ 2 w 85"/>
                <a:gd name="T23" fmla="*/ 3 h 104"/>
                <a:gd name="T24" fmla="*/ 1 w 85"/>
                <a:gd name="T25" fmla="*/ 4 h 104"/>
                <a:gd name="T26" fmla="*/ 0 w 85"/>
                <a:gd name="T27" fmla="*/ 6 h 104"/>
                <a:gd name="T28" fmla="*/ 0 w 85"/>
                <a:gd name="T29" fmla="*/ 8 h 104"/>
                <a:gd name="T30" fmla="*/ 1 w 85"/>
                <a:gd name="T31" fmla="*/ 10 h 104"/>
                <a:gd name="T32" fmla="*/ 2 w 85"/>
                <a:gd name="T33" fmla="*/ 11 h 104"/>
                <a:gd name="T34" fmla="*/ 3 w 85"/>
                <a:gd name="T35" fmla="*/ 12 h 104"/>
                <a:gd name="T36" fmla="*/ 4 w 85"/>
                <a:gd name="T37" fmla="*/ 12 h 104"/>
                <a:gd name="T38" fmla="*/ 4 w 85"/>
                <a:gd name="T39" fmla="*/ 11 h 104"/>
                <a:gd name="T40" fmla="*/ 5 w 85"/>
                <a:gd name="T41" fmla="*/ 11 h 104"/>
                <a:gd name="T42" fmla="*/ 6 w 85"/>
                <a:gd name="T43" fmla="*/ 11 h 104"/>
                <a:gd name="T44" fmla="*/ 7 w 85"/>
                <a:gd name="T45" fmla="*/ 10 h 104"/>
                <a:gd name="T46" fmla="*/ 7 w 85"/>
                <a:gd name="T47" fmla="*/ 9 h 104"/>
                <a:gd name="T48" fmla="*/ 8 w 85"/>
                <a:gd name="T49" fmla="*/ 8 h 1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5" h="104">
                  <a:moveTo>
                    <a:pt x="75" y="70"/>
                  </a:moveTo>
                  <a:lnTo>
                    <a:pt x="82" y="49"/>
                  </a:lnTo>
                  <a:lnTo>
                    <a:pt x="85" y="29"/>
                  </a:lnTo>
                  <a:lnTo>
                    <a:pt x="80" y="14"/>
                  </a:lnTo>
                  <a:lnTo>
                    <a:pt x="68" y="3"/>
                  </a:lnTo>
                  <a:lnTo>
                    <a:pt x="61" y="0"/>
                  </a:lnTo>
                  <a:lnTo>
                    <a:pt x="53" y="0"/>
                  </a:lnTo>
                  <a:lnTo>
                    <a:pt x="46" y="2"/>
                  </a:lnTo>
                  <a:lnTo>
                    <a:pt x="38" y="5"/>
                  </a:lnTo>
                  <a:lnTo>
                    <a:pt x="29" y="10"/>
                  </a:lnTo>
                  <a:lnTo>
                    <a:pt x="22" y="17"/>
                  </a:lnTo>
                  <a:lnTo>
                    <a:pt x="15" y="25"/>
                  </a:lnTo>
                  <a:lnTo>
                    <a:pt x="9" y="34"/>
                  </a:lnTo>
                  <a:lnTo>
                    <a:pt x="2" y="54"/>
                  </a:lnTo>
                  <a:lnTo>
                    <a:pt x="0" y="75"/>
                  </a:lnTo>
                  <a:lnTo>
                    <a:pt x="5" y="90"/>
                  </a:lnTo>
                  <a:lnTo>
                    <a:pt x="17" y="101"/>
                  </a:lnTo>
                  <a:lnTo>
                    <a:pt x="24" y="104"/>
                  </a:lnTo>
                  <a:lnTo>
                    <a:pt x="32" y="104"/>
                  </a:lnTo>
                  <a:lnTo>
                    <a:pt x="39" y="102"/>
                  </a:lnTo>
                  <a:lnTo>
                    <a:pt x="47" y="99"/>
                  </a:lnTo>
                  <a:lnTo>
                    <a:pt x="54" y="94"/>
                  </a:lnTo>
                  <a:lnTo>
                    <a:pt x="62" y="87"/>
                  </a:lnTo>
                  <a:lnTo>
                    <a:pt x="68" y="78"/>
                  </a:lnTo>
                  <a:lnTo>
                    <a:pt x="75" y="70"/>
                  </a:lnTo>
                  <a:close/>
                </a:path>
              </a:pathLst>
            </a:custGeom>
            <a:solidFill>
              <a:srgbClr val="AAD8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grpSp>
      <p:sp>
        <p:nvSpPr>
          <p:cNvPr id="498" name="Freeform 160"/>
          <p:cNvSpPr>
            <a:spLocks/>
          </p:cNvSpPr>
          <p:nvPr/>
        </p:nvSpPr>
        <p:spPr bwMode="auto">
          <a:xfrm>
            <a:off x="4001853" y="4335463"/>
            <a:ext cx="2035175" cy="1295400"/>
          </a:xfrm>
          <a:custGeom>
            <a:avLst/>
            <a:gdLst>
              <a:gd name="T0" fmla="*/ 0 w 1648"/>
              <a:gd name="T1" fmla="*/ 361546963 h 944"/>
              <a:gd name="T2" fmla="*/ 524623163 w 1648"/>
              <a:gd name="T3" fmla="*/ 30129028 h 944"/>
              <a:gd name="T4" fmla="*/ 1464065130 w 1648"/>
              <a:gd name="T5" fmla="*/ 542321131 h 944"/>
              <a:gd name="T6" fmla="*/ 2147483646 w 1648"/>
              <a:gd name="T7" fmla="*/ 1777607161 h 9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48" h="944">
                <a:moveTo>
                  <a:pt x="0" y="192"/>
                </a:moveTo>
                <a:cubicBezTo>
                  <a:pt x="57" y="163"/>
                  <a:pt x="184" y="0"/>
                  <a:pt x="344" y="16"/>
                </a:cubicBezTo>
                <a:cubicBezTo>
                  <a:pt x="504" y="32"/>
                  <a:pt x="743" y="133"/>
                  <a:pt x="960" y="288"/>
                </a:cubicBezTo>
                <a:cubicBezTo>
                  <a:pt x="1177" y="443"/>
                  <a:pt x="1505" y="808"/>
                  <a:pt x="1648" y="944"/>
                </a:cubicBezTo>
              </a:path>
            </a:pathLst>
          </a:cu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flat" cmpd="sng">
                <a:solidFill>
                  <a:srgbClr val="FF0000"/>
                </a:solidFill>
                <a:prstDash val="solid"/>
                <a:round/>
                <a:headEnd type="none" w="med" len="med"/>
                <a:tailEnd type="triangle" w="med" len="med"/>
              </a14:hiddenLine>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00" name="Text Box 162"/>
          <p:cNvSpPr txBox="1">
            <a:spLocks noChangeArrowheads="1"/>
          </p:cNvSpPr>
          <p:nvPr/>
        </p:nvSpPr>
        <p:spPr bwMode="auto">
          <a:xfrm>
            <a:off x="323850" y="3522137"/>
            <a:ext cx="1800225" cy="321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Lst>
        </p:spPr>
        <p:txBody>
          <a:bodyPr>
            <a:spAutoFit/>
          </a:bodyPr>
          <a:lstStyle/>
          <a:p>
            <a:pPr algn="ctr" eaLnBrk="1" hangingPunct="1">
              <a:lnSpc>
                <a:spcPct val="120000"/>
              </a:lnSpc>
              <a:defRPr/>
            </a:pPr>
            <a:r>
              <a:rPr lang="ja-JP" altLang="en-US" sz="1400" b="1" dirty="0">
                <a:latin typeface="Meiryo UI" panose="020B0604030504040204" pitchFamily="50" charset="-128"/>
                <a:ea typeface="Meiryo UI" panose="020B0604030504040204" pitchFamily="50" charset="-128"/>
              </a:rPr>
              <a:t>監視制御システム</a:t>
            </a:r>
          </a:p>
        </p:txBody>
      </p:sp>
      <p:sp>
        <p:nvSpPr>
          <p:cNvPr id="502" name="Rectangle 164"/>
          <p:cNvSpPr>
            <a:spLocks noChangeArrowheads="1"/>
          </p:cNvSpPr>
          <p:nvPr/>
        </p:nvSpPr>
        <p:spPr bwMode="auto">
          <a:xfrm>
            <a:off x="209229" y="5898276"/>
            <a:ext cx="8506089" cy="276999"/>
          </a:xfrm>
          <a:prstGeom prst="rect">
            <a:avLst/>
          </a:prstGeom>
          <a:solidFill>
            <a:schemeClr val="bg1"/>
          </a:solidFill>
          <a:ln w="38100" cmpd="dbl">
            <a:noFill/>
            <a:miter lim="800000"/>
            <a:headEnd/>
            <a:tailEnd/>
          </a:ln>
          <a:effec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800" dirty="0">
                <a:latin typeface="Meiryo UI" panose="020B0604030504040204" pitchFamily="50" charset="-128"/>
                <a:ea typeface="Meiryo UI" panose="020B0604030504040204" pitchFamily="50" charset="-128"/>
              </a:rPr>
              <a:t>特別高圧にて系統接続しているお客さま、および小売電気事業者さまを対象としたサービスです。</a:t>
            </a:r>
          </a:p>
        </p:txBody>
      </p:sp>
      <p:sp>
        <p:nvSpPr>
          <p:cNvPr id="503" name="Text Box 165"/>
          <p:cNvSpPr txBox="1">
            <a:spLocks noChangeArrowheads="1"/>
          </p:cNvSpPr>
          <p:nvPr/>
        </p:nvSpPr>
        <p:spPr bwMode="auto">
          <a:xfrm>
            <a:off x="3479997" y="1230690"/>
            <a:ext cx="5349876" cy="369332"/>
          </a:xfrm>
          <a:prstGeom prst="rect">
            <a:avLst/>
          </a:prstGeom>
          <a:noFill/>
          <a:ln w="57150">
            <a:noFill/>
            <a:miter lim="800000"/>
            <a:headEnd/>
            <a:tailEnd/>
          </a:ln>
          <a:effectLst/>
        </p:spPr>
        <p:txBody>
          <a:bodyPr wrap="square">
            <a:spAutoFit/>
          </a:bodyPr>
          <a:lstStyle/>
          <a:p>
            <a:pPr eaLnBrk="1" hangingPunct="1">
              <a:defRPr/>
            </a:pPr>
            <a:r>
              <a:rPr lang="ja-JP" altLang="en-US" sz="1800" b="1" u="sng" dirty="0">
                <a:solidFill>
                  <a:srgbClr val="0070C0"/>
                </a:solidFill>
                <a:latin typeface="Meiryo UI" panose="020B0604030504040204" pitchFamily="50" charset="-128"/>
                <a:ea typeface="Meiryo UI" panose="020B0604030504040204" pitchFamily="50" charset="-128"/>
              </a:rPr>
              <a:t>停電・瞬時電圧低下発生後、タイムリーに情報配信</a:t>
            </a:r>
            <a:endParaRPr lang="ja-JP" altLang="en-US" sz="1400" b="1" u="sng" dirty="0">
              <a:solidFill>
                <a:srgbClr val="0070C0"/>
              </a:solidFill>
              <a:latin typeface="Meiryo UI" panose="020B0604030504040204" pitchFamily="50" charset="-128"/>
              <a:ea typeface="Meiryo UI" panose="020B0604030504040204" pitchFamily="50" charset="-128"/>
            </a:endParaRPr>
          </a:p>
        </p:txBody>
      </p:sp>
      <p:grpSp>
        <p:nvGrpSpPr>
          <p:cNvPr id="504" name="Group 174"/>
          <p:cNvGrpSpPr>
            <a:grpSpLocks/>
          </p:cNvGrpSpPr>
          <p:nvPr/>
        </p:nvGrpSpPr>
        <p:grpSpPr bwMode="auto">
          <a:xfrm>
            <a:off x="6132278" y="3390512"/>
            <a:ext cx="1427665" cy="887412"/>
            <a:chOff x="4286" y="618"/>
            <a:chExt cx="1372" cy="844"/>
          </a:xfrm>
          <a:effectLst/>
        </p:grpSpPr>
        <p:pic>
          <p:nvPicPr>
            <p:cNvPr id="505" name="Picture 175" descr="j0226828"/>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4286" y="618"/>
              <a:ext cx="590" cy="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6" name="Rectangle 176"/>
            <p:cNvSpPr>
              <a:spLocks noChangeArrowheads="1"/>
            </p:cNvSpPr>
            <p:nvPr/>
          </p:nvSpPr>
          <p:spPr bwMode="auto">
            <a:xfrm>
              <a:off x="4375" y="1257"/>
              <a:ext cx="1283"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eaLnBrk="1" hangingPunct="1">
                <a:defRPr/>
              </a:pPr>
              <a:r>
                <a:rPr lang="ja-JP" altLang="en-US" sz="1400" b="1" dirty="0">
                  <a:latin typeface="Meiryo UI" panose="020B0604030504040204" pitchFamily="50" charset="-128"/>
                  <a:ea typeface="Meiryo UI" panose="020B0604030504040204" pitchFamily="50" charset="-128"/>
                </a:rPr>
                <a:t>特別高圧お客さま</a:t>
              </a:r>
            </a:p>
          </p:txBody>
        </p:sp>
        <p:pic>
          <p:nvPicPr>
            <p:cNvPr id="507" name="Picture 177"/>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5012" y="618"/>
              <a:ext cx="519" cy="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08" name="Picture 178" descr="MC900432629[1]"/>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flipH="1">
              <a:off x="4604" y="618"/>
              <a:ext cx="413" cy="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9" name="Picture 179" descr="MC900290935[1]"/>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4422" y="935"/>
              <a:ext cx="392"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0" name="laptop"/>
            <p:cNvSpPr>
              <a:spLocks noEditPoints="1" noChangeArrowheads="1"/>
            </p:cNvSpPr>
            <p:nvPr/>
          </p:nvSpPr>
          <p:spPr bwMode="auto">
            <a:xfrm>
              <a:off x="4876" y="799"/>
              <a:ext cx="454" cy="328"/>
            </a:xfrm>
            <a:custGeom>
              <a:avLst/>
              <a:gdLst>
                <a:gd name="T0" fmla="*/ 1 w 21600"/>
                <a:gd name="T1" fmla="*/ 0 h 21600"/>
                <a:gd name="T2" fmla="*/ 1 w 21600"/>
                <a:gd name="T3" fmla="*/ 2 h 21600"/>
                <a:gd name="T4" fmla="*/ 8 w 21600"/>
                <a:gd name="T5" fmla="*/ 0 h 21600"/>
                <a:gd name="T6" fmla="*/ 8 w 21600"/>
                <a:gd name="T7" fmla="*/ 2 h 21600"/>
                <a:gd name="T8" fmla="*/ 5 w 21600"/>
                <a:gd name="T9" fmla="*/ 0 h 21600"/>
                <a:gd name="T10" fmla="*/ 5 w 21600"/>
                <a:gd name="T11" fmla="*/ 5 h 21600"/>
                <a:gd name="T12" fmla="*/ 0 w 21600"/>
                <a:gd name="T13" fmla="*/ 5 h 21600"/>
                <a:gd name="T14" fmla="*/ 1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4425 w 21600"/>
                <a:gd name="T25" fmla="*/ 1844 h 21600"/>
                <a:gd name="T26" fmla="*/ 17318 w 21600"/>
                <a:gd name="T27" fmla="*/ 1231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latin typeface="Meiryo UI" panose="020B0604030504040204" pitchFamily="50" charset="-128"/>
                <a:ea typeface="Meiryo UI" panose="020B0604030504040204" pitchFamily="50" charset="-128"/>
              </a:endParaRPr>
            </a:p>
          </p:txBody>
        </p:sp>
      </p:grpSp>
      <p:grpSp>
        <p:nvGrpSpPr>
          <p:cNvPr id="511" name="Group 181"/>
          <p:cNvGrpSpPr>
            <a:grpSpLocks/>
          </p:cNvGrpSpPr>
          <p:nvPr/>
        </p:nvGrpSpPr>
        <p:grpSpPr bwMode="auto">
          <a:xfrm>
            <a:off x="6168240" y="4530725"/>
            <a:ext cx="1427214" cy="887413"/>
            <a:chOff x="4286" y="618"/>
            <a:chExt cx="1373" cy="844"/>
          </a:xfrm>
          <a:effectLst/>
        </p:grpSpPr>
        <p:pic>
          <p:nvPicPr>
            <p:cNvPr id="512" name="Picture 182" descr="j0226828"/>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4286" y="618"/>
              <a:ext cx="590" cy="5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3" name="Rectangle 183"/>
            <p:cNvSpPr>
              <a:spLocks noChangeArrowheads="1"/>
            </p:cNvSpPr>
            <p:nvPr/>
          </p:nvSpPr>
          <p:spPr bwMode="auto">
            <a:xfrm>
              <a:off x="4374" y="1257"/>
              <a:ext cx="1285"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algn="ctr" eaLnBrk="1" hangingPunct="1">
                <a:defRPr/>
              </a:pPr>
              <a:r>
                <a:rPr lang="ja-JP" altLang="en-US" sz="1400" b="1" dirty="0">
                  <a:latin typeface="Meiryo UI" panose="020B0604030504040204" pitchFamily="50" charset="-128"/>
                  <a:ea typeface="Meiryo UI" panose="020B0604030504040204" pitchFamily="50" charset="-128"/>
                </a:rPr>
                <a:t>特別高圧お客さま</a:t>
              </a:r>
            </a:p>
          </p:txBody>
        </p:sp>
        <p:pic>
          <p:nvPicPr>
            <p:cNvPr id="514" name="Picture 184"/>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5012" y="618"/>
              <a:ext cx="519" cy="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5" name="Picture 185" descr="MC900432629[1]"/>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flipH="1">
              <a:off x="4604" y="618"/>
              <a:ext cx="413" cy="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6" name="Picture 186" descr="MC900290935[1]"/>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4422" y="935"/>
              <a:ext cx="392"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7" name="laptop"/>
            <p:cNvSpPr>
              <a:spLocks noEditPoints="1" noChangeArrowheads="1"/>
            </p:cNvSpPr>
            <p:nvPr/>
          </p:nvSpPr>
          <p:spPr bwMode="auto">
            <a:xfrm>
              <a:off x="4876" y="799"/>
              <a:ext cx="454" cy="328"/>
            </a:xfrm>
            <a:custGeom>
              <a:avLst/>
              <a:gdLst>
                <a:gd name="T0" fmla="*/ 1 w 21600"/>
                <a:gd name="T1" fmla="*/ 0 h 21600"/>
                <a:gd name="T2" fmla="*/ 1 w 21600"/>
                <a:gd name="T3" fmla="*/ 2 h 21600"/>
                <a:gd name="T4" fmla="*/ 8 w 21600"/>
                <a:gd name="T5" fmla="*/ 0 h 21600"/>
                <a:gd name="T6" fmla="*/ 8 w 21600"/>
                <a:gd name="T7" fmla="*/ 2 h 21600"/>
                <a:gd name="T8" fmla="*/ 5 w 21600"/>
                <a:gd name="T9" fmla="*/ 0 h 21600"/>
                <a:gd name="T10" fmla="*/ 5 w 21600"/>
                <a:gd name="T11" fmla="*/ 5 h 21600"/>
                <a:gd name="T12" fmla="*/ 0 w 21600"/>
                <a:gd name="T13" fmla="*/ 5 h 21600"/>
                <a:gd name="T14" fmla="*/ 1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4425 w 21600"/>
                <a:gd name="T25" fmla="*/ 1844 h 21600"/>
                <a:gd name="T26" fmla="*/ 17318 w 21600"/>
                <a:gd name="T27" fmla="*/ 1231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latin typeface="Meiryo UI" panose="020B0604030504040204" pitchFamily="50" charset="-128"/>
                <a:ea typeface="Meiryo UI" panose="020B0604030504040204" pitchFamily="50" charset="-128"/>
              </a:endParaRPr>
            </a:p>
          </p:txBody>
        </p:sp>
      </p:grpSp>
      <p:sp>
        <p:nvSpPr>
          <p:cNvPr id="518" name="Rectangle 195"/>
          <p:cNvSpPr>
            <a:spLocks noChangeArrowheads="1"/>
          </p:cNvSpPr>
          <p:nvPr/>
        </p:nvSpPr>
        <p:spPr bwMode="auto">
          <a:xfrm>
            <a:off x="3549951" y="1650151"/>
            <a:ext cx="53498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ただし、監視制御システムにて検出しない停電および瞬時電圧低下は配信しません。</a:t>
            </a:r>
          </a:p>
        </p:txBody>
      </p:sp>
      <p:sp>
        <p:nvSpPr>
          <p:cNvPr id="519" name="Rectangle 203"/>
          <p:cNvSpPr>
            <a:spLocks noChangeArrowheads="1"/>
          </p:cNvSpPr>
          <p:nvPr/>
        </p:nvSpPr>
        <p:spPr bwMode="auto">
          <a:xfrm>
            <a:off x="5626986" y="2846481"/>
            <a:ext cx="23948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nchor="ctr">
            <a:spAutoFit/>
          </a:bodyPr>
          <a:lstStyle/>
          <a:p>
            <a:pPr algn="ctr" eaLnBrk="1" hangingPunct="1">
              <a:defRPr/>
            </a:pPr>
            <a:r>
              <a:rPr lang="ja-JP" altLang="en-US" sz="1400" b="1" dirty="0">
                <a:latin typeface="Meiryo UI" panose="020B0604030504040204" pitchFamily="50" charset="-128"/>
                <a:ea typeface="Meiryo UI" panose="020B0604030504040204" pitchFamily="50" charset="-128"/>
              </a:rPr>
              <a:t>小売電気事業者さま</a:t>
            </a:r>
            <a:endParaRPr lang="en-US" altLang="ja-JP" sz="1400" b="1" dirty="0">
              <a:latin typeface="Meiryo UI" panose="020B0604030504040204" pitchFamily="50" charset="-128"/>
              <a:ea typeface="Meiryo UI" panose="020B0604030504040204" pitchFamily="50" charset="-128"/>
            </a:endParaRPr>
          </a:p>
          <a:p>
            <a:pPr algn="ctr" eaLnBrk="1" hangingPunct="1">
              <a:defRPr/>
            </a:pPr>
            <a:r>
              <a:rPr lang="ja-JP" altLang="en-US" sz="1400" b="1" dirty="0">
                <a:latin typeface="Meiryo UI" panose="020B0604030504040204" pitchFamily="50" charset="-128"/>
                <a:ea typeface="Meiryo UI" panose="020B0604030504040204" pitchFamily="50" charset="-128"/>
              </a:rPr>
              <a:t>（特別高圧お客さま契約あり）</a:t>
            </a:r>
          </a:p>
        </p:txBody>
      </p:sp>
      <p:grpSp>
        <p:nvGrpSpPr>
          <p:cNvPr id="520" name="Group 208"/>
          <p:cNvGrpSpPr>
            <a:grpSpLocks/>
          </p:cNvGrpSpPr>
          <p:nvPr/>
        </p:nvGrpSpPr>
        <p:grpSpPr bwMode="auto">
          <a:xfrm>
            <a:off x="6277894" y="2147937"/>
            <a:ext cx="947737" cy="738188"/>
            <a:chOff x="4483" y="845"/>
            <a:chExt cx="597" cy="465"/>
          </a:xfrm>
          <a:effectLst/>
        </p:grpSpPr>
        <p:pic>
          <p:nvPicPr>
            <p:cNvPr id="521" name="Picture 197"/>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4830" y="845"/>
              <a:ext cx="250"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 name="laptop"/>
            <p:cNvSpPr>
              <a:spLocks noEditPoints="1" noChangeArrowheads="1"/>
            </p:cNvSpPr>
            <p:nvPr/>
          </p:nvSpPr>
          <p:spPr bwMode="auto">
            <a:xfrm>
              <a:off x="4715" y="1026"/>
              <a:ext cx="297" cy="217"/>
            </a:xfrm>
            <a:custGeom>
              <a:avLst/>
              <a:gdLst>
                <a:gd name="T0" fmla="*/ 1 w 21600"/>
                <a:gd name="T1" fmla="*/ 0 h 21600"/>
                <a:gd name="T2" fmla="*/ 1 w 21600"/>
                <a:gd name="T3" fmla="*/ 1 h 21600"/>
                <a:gd name="T4" fmla="*/ 3 w 21600"/>
                <a:gd name="T5" fmla="*/ 0 h 21600"/>
                <a:gd name="T6" fmla="*/ 3 w 21600"/>
                <a:gd name="T7" fmla="*/ 1 h 21600"/>
                <a:gd name="T8" fmla="*/ 2 w 21600"/>
                <a:gd name="T9" fmla="*/ 0 h 21600"/>
                <a:gd name="T10" fmla="*/ 2 w 21600"/>
                <a:gd name="T11" fmla="*/ 2 h 21600"/>
                <a:gd name="T12" fmla="*/ 0 w 21600"/>
                <a:gd name="T13" fmla="*/ 2 h 21600"/>
                <a:gd name="T14" fmla="*/ 4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436 w 21600"/>
                <a:gd name="T25" fmla="*/ 1891 h 21600"/>
                <a:gd name="T26" fmla="*/ 17309 w 21600"/>
                <a:gd name="T27" fmla="*/ 1234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ja-JP" altLang="en-US">
                <a:latin typeface="Meiryo UI" panose="020B0604030504040204" pitchFamily="50" charset="-128"/>
                <a:ea typeface="Meiryo UI" panose="020B0604030504040204" pitchFamily="50" charset="-128"/>
              </a:endParaRPr>
            </a:p>
          </p:txBody>
        </p:sp>
        <p:pic>
          <p:nvPicPr>
            <p:cNvPr id="523" name="Picture 205" descr="MC900432629[1]"/>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flipH="1">
              <a:off x="4560" y="889"/>
              <a:ext cx="270"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206" descr="MC900290935[1]"/>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4483" y="1071"/>
              <a:ext cx="257"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28" name="Picture 218"/>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4679998" y="2440793"/>
            <a:ext cx="504825" cy="576262"/>
          </a:xfrm>
          <a:prstGeom prst="rect">
            <a:avLst/>
          </a:prstGeom>
          <a:noFill/>
          <a:ln>
            <a:noFill/>
          </a:ln>
          <a:effectLst>
            <a:outerShdw dist="35921" dir="2700000" algn="ctr" rotWithShape="0">
              <a:srgbClr val="6E6A69"/>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コネクタ: カギ線 3">
            <a:extLst>
              <a:ext uri="{FF2B5EF4-FFF2-40B4-BE49-F238E27FC236}">
                <a16:creationId xmlns:a16="http://schemas.microsoft.com/office/drawing/2014/main" xmlns="" id="{DAD66604-DF6A-77B9-DB9B-698BBC04FC4F}"/>
              </a:ext>
            </a:extLst>
          </p:cNvPr>
          <p:cNvCxnSpPr>
            <a:cxnSpLocks/>
            <a:stCxn id="349" idx="3"/>
            <a:endCxn id="509" idx="1"/>
          </p:cNvCxnSpPr>
          <p:nvPr/>
        </p:nvCxnSpPr>
        <p:spPr>
          <a:xfrm flipV="1">
            <a:off x="2124075" y="3914127"/>
            <a:ext cx="4149721" cy="239654"/>
          </a:xfrm>
          <a:prstGeom prst="bentConnector3">
            <a:avLst/>
          </a:prstGeom>
          <a:ln w="571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 name="コネクタ: カギ線 4">
            <a:extLst>
              <a:ext uri="{FF2B5EF4-FFF2-40B4-BE49-F238E27FC236}">
                <a16:creationId xmlns:a16="http://schemas.microsoft.com/office/drawing/2014/main" xmlns="" id="{3945418B-C11C-962C-E40C-9E1F7A6E234E}"/>
              </a:ext>
            </a:extLst>
          </p:cNvPr>
          <p:cNvCxnSpPr>
            <a:cxnSpLocks/>
            <a:stCxn id="349" idx="3"/>
            <a:endCxn id="516" idx="1"/>
          </p:cNvCxnSpPr>
          <p:nvPr/>
        </p:nvCxnSpPr>
        <p:spPr>
          <a:xfrm>
            <a:off x="2124075" y="4153781"/>
            <a:ext cx="4185535" cy="900560"/>
          </a:xfrm>
          <a:prstGeom prst="bentConnector3">
            <a:avLst>
              <a:gd name="adj1" fmla="val 50000"/>
            </a:avLst>
          </a:prstGeom>
          <a:ln w="571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pic>
        <p:nvPicPr>
          <p:cNvPr id="526" name="Picture 216"/>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4689484" y="4713809"/>
            <a:ext cx="504825" cy="576263"/>
          </a:xfrm>
          <a:prstGeom prst="rect">
            <a:avLst/>
          </a:prstGeom>
          <a:noFill/>
          <a:ln>
            <a:noFill/>
          </a:ln>
          <a:effectLst>
            <a:outerShdw dist="35921" dir="2700000" algn="ctr" rotWithShape="0">
              <a:srgbClr val="6E6A69"/>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27" name="Picture 217"/>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4683423" y="3599726"/>
            <a:ext cx="504825" cy="576262"/>
          </a:xfrm>
          <a:prstGeom prst="rect">
            <a:avLst/>
          </a:prstGeom>
          <a:noFill/>
          <a:ln>
            <a:noFill/>
          </a:ln>
          <a:effectLst>
            <a:outerShdw dist="35921" dir="2700000" algn="ctr" rotWithShape="0">
              <a:srgbClr val="6E6A69"/>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0" name="Picture 196"/>
          <p:cNvPicPr>
            <a:picLocks noChangeAspect="1" noChangeArrowheads="1"/>
          </p:cNvPicPr>
          <p:nvPr/>
        </p:nvPicPr>
        <p:blipFill>
          <a:blip r:embed="rId15">
            <a:extLst>
              <a:ext uri="{28A0092B-C50C-407E-A947-70E740481C1C}">
                <a14:useLocalDpi xmlns:a14="http://schemas.microsoft.com/office/drawing/2010/main"/>
              </a:ext>
            </a:extLst>
          </a:blip>
          <a:srcRect/>
          <a:stretch>
            <a:fillRect/>
          </a:stretch>
        </p:blipFill>
        <p:spPr bwMode="auto">
          <a:xfrm>
            <a:off x="2664691" y="3857634"/>
            <a:ext cx="54451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31" name="Text Box 170"/>
          <p:cNvSpPr txBox="1">
            <a:spLocks noChangeArrowheads="1"/>
          </p:cNvSpPr>
          <p:nvPr/>
        </p:nvSpPr>
        <p:spPr bwMode="auto">
          <a:xfrm>
            <a:off x="2134134" y="3542659"/>
            <a:ext cx="153907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eaLnBrk="1" hangingPunct="1">
              <a:defRPr/>
            </a:pPr>
            <a:r>
              <a:rPr lang="ja-JP" altLang="en-US" sz="1400" b="1" dirty="0">
                <a:latin typeface="Meiryo UI" panose="020B0604030504040204" pitchFamily="50" charset="-128"/>
                <a:ea typeface="Meiryo UI" panose="020B0604030504040204" pitchFamily="50" charset="-128"/>
              </a:rPr>
              <a:t>停電情報システム</a:t>
            </a:r>
          </a:p>
        </p:txBody>
      </p:sp>
    </p:spTree>
    <p:extLst>
      <p:ext uri="{BB962C8B-B14F-4D97-AF65-F5344CB8AC3E}">
        <p14:creationId xmlns:p14="http://schemas.microsoft.com/office/powerpoint/2010/main" val="255174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0"/>
          <p:cNvGraphicFramePr>
            <a:graphicFrameLocks noGrp="1"/>
          </p:cNvGraphicFramePr>
          <p:nvPr>
            <p:extLst>
              <p:ext uri="{D42A27DB-BD31-4B8C-83A1-F6EECF244321}">
                <p14:modId xmlns:p14="http://schemas.microsoft.com/office/powerpoint/2010/main" val="3388673739"/>
              </p:ext>
            </p:extLst>
          </p:nvPr>
        </p:nvGraphicFramePr>
        <p:xfrm>
          <a:off x="169062" y="1009601"/>
          <a:ext cx="8792058" cy="4548063"/>
        </p:xfrm>
        <a:graphic>
          <a:graphicData uri="http://schemas.openxmlformats.org/drawingml/2006/table">
            <a:tbl>
              <a:tblPr>
                <a:tableStyleId>{2D5ABB26-0587-4C30-8999-92F81FD0307C}</a:tableStyleId>
              </a:tblPr>
              <a:tblGrid>
                <a:gridCol w="516643">
                  <a:extLst>
                    <a:ext uri="{9D8B030D-6E8A-4147-A177-3AD203B41FA5}">
                      <a16:colId xmlns:a16="http://schemas.microsoft.com/office/drawing/2014/main" xmlns="" val="3962360984"/>
                    </a:ext>
                  </a:extLst>
                </a:gridCol>
                <a:gridCol w="1676495">
                  <a:extLst>
                    <a:ext uri="{9D8B030D-6E8A-4147-A177-3AD203B41FA5}">
                      <a16:colId xmlns:a16="http://schemas.microsoft.com/office/drawing/2014/main" xmlns="" val="20000"/>
                    </a:ext>
                  </a:extLst>
                </a:gridCol>
                <a:gridCol w="1518104">
                  <a:extLst>
                    <a:ext uri="{9D8B030D-6E8A-4147-A177-3AD203B41FA5}">
                      <a16:colId xmlns:a16="http://schemas.microsoft.com/office/drawing/2014/main" xmlns="" val="20002"/>
                    </a:ext>
                  </a:extLst>
                </a:gridCol>
                <a:gridCol w="1616075">
                  <a:extLst>
                    <a:ext uri="{9D8B030D-6E8A-4147-A177-3AD203B41FA5}">
                      <a16:colId xmlns:a16="http://schemas.microsoft.com/office/drawing/2014/main" xmlns="" val="554943178"/>
                    </a:ext>
                  </a:extLst>
                </a:gridCol>
                <a:gridCol w="1728017">
                  <a:extLst>
                    <a:ext uri="{9D8B030D-6E8A-4147-A177-3AD203B41FA5}">
                      <a16:colId xmlns:a16="http://schemas.microsoft.com/office/drawing/2014/main" xmlns="" val="20003"/>
                    </a:ext>
                  </a:extLst>
                </a:gridCol>
                <a:gridCol w="1736724">
                  <a:extLst>
                    <a:ext uri="{9D8B030D-6E8A-4147-A177-3AD203B41FA5}">
                      <a16:colId xmlns:a16="http://schemas.microsoft.com/office/drawing/2014/main" xmlns="" val="2080474275"/>
                    </a:ext>
                  </a:extLst>
                </a:gridCol>
              </a:tblGrid>
              <a:tr h="303213">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停　電</a:t>
                      </a:r>
                      <a:endPar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2">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瞬時電圧低下</a:t>
                      </a:r>
                      <a:endPar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xmlns="" val="10000"/>
                  </a:ext>
                </a:extLst>
              </a:tr>
              <a:tr h="309563">
                <a:tc gridSpan="2" vMerge="1">
                  <a:txBody>
                    <a:bodyPr/>
                    <a:lstStyle/>
                    <a:p>
                      <a:endParaRPr kumimoji="1" lang="ja-JP" altLang="en-US"/>
                    </a:p>
                  </a:txBody>
                  <a:tcPr/>
                </a:tc>
                <a:tc hMerge="1"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発生連絡</a:t>
                      </a:r>
                      <a:endPar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復旧連絡</a:t>
                      </a:r>
                      <a:endPar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発生連絡（速報）</a:t>
                      </a:r>
                      <a:endPar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発生連絡（第二報）</a:t>
                      </a:r>
                      <a:endPar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50850">
                <a:tc rowSpan="7">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配信情報</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発生日時</a:t>
                      </a:r>
                      <a:endParaRPr kumimoji="1" lang="en-US" altLang="ja-JP"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〇</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u="none" strike="noStrike" cap="none" normalizeH="0" baseline="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504825">
                <a:tc vMerge="1">
                  <a:txBody>
                    <a:bodyPr/>
                    <a:lstStyle/>
                    <a:p>
                      <a:endParaRPr kumimoji="1" lang="ja-JP" alt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復旧日時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r>
                        <a:rPr kumimoji="1" lang="en-US" altLang="ja-JP" sz="12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※1</a:t>
                      </a:r>
                      <a:r>
                        <a:rPr kumimoji="1" lang="ja-JP" altLang="en-US" sz="12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2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〇</a:t>
                      </a:r>
                      <a:endParaRPr kumimoji="1" lang="ja-JP" altLang="en-US" sz="14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600" b="0" u="none" strike="noStrike" kern="1200" cap="none" normalizeH="0" baseline="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902880667"/>
                  </a:ext>
                </a:extLst>
              </a:tr>
              <a:tr h="504825">
                <a:tc vMerge="1">
                  <a:txBody>
                    <a:bodyPr/>
                    <a:lstStyle/>
                    <a:p>
                      <a:endParaRPr kumimoji="1" lang="ja-JP" alt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電圧低下率</a:t>
                      </a:r>
                      <a:b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b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および継続時間</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211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配信先設定</a:t>
                      </a:r>
                      <a:endParaRPr kumimoji="1" lang="en-US" altLang="ja-JP"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電子メール／</a:t>
                      </a:r>
                      <a:r>
                        <a:rPr kumimoji="1" lang="en-US" altLang="ja-JP"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FAX)</a:t>
                      </a:r>
                      <a:endParaRPr kumimoji="1" lang="ja-JP" altLang="en-US" sz="14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電子メールまたは</a:t>
                      </a:r>
                      <a:r>
                        <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FAX</a:t>
                      </a:r>
                      <a:r>
                        <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の合計</a:t>
                      </a:r>
                      <a:r>
                        <a:rPr kumimoji="1" lang="en-US" altLang="ja-JP"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5</a:t>
                      </a:r>
                      <a:r>
                        <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つまで</a:t>
                      </a:r>
                      <a:r>
                        <a:rPr kumimoji="1" lang="ja-JP" altLang="en-US" sz="12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5</a:t>
                      </a:r>
                      <a:r>
                        <a:rPr kumimoji="1" lang="ja-JP" altLang="en-US" sz="16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か所まで</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3912106126"/>
                  </a:ext>
                </a:extLst>
              </a:tr>
              <a:tr h="39211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配信速度</a:t>
                      </a:r>
                      <a:endParaRPr kumimoji="1" lang="ja-JP" altLang="en-US" sz="12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発生から</a:t>
                      </a:r>
                      <a:r>
                        <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3</a:t>
                      </a: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分程度</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復旧から</a:t>
                      </a:r>
                      <a:r>
                        <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3</a:t>
                      </a: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分程度</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発生から</a:t>
                      </a:r>
                      <a:r>
                        <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3</a:t>
                      </a: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分程度</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発生から</a:t>
                      </a:r>
                      <a:r>
                        <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10</a:t>
                      </a: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分程度</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39211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配信条件設定</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配信先ごとに　平日／休日・夜間／ダイジェスト　が指定可能</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平日／休日・夜間</a:t>
                      </a:r>
                      <a:endParaRPr kumimoji="1" lang="en-US" altLang="ja-JP"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を指定可能</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3013405730"/>
                  </a:ext>
                </a:extLst>
              </a:tr>
              <a:tr h="39211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小売事業者さま用</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eaLnBrk="1" hangingPunct="1">
                        <a:defRPr/>
                      </a:pPr>
                      <a:r>
                        <a:rPr kumimoji="1" lang="ja-JP" altLang="en-US" sz="14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rPr>
                        <a:t>小売電気事業者さまと契約している本サービス利用中の特別高圧お客さま名を表示</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xmlns="" val="3489309739"/>
                  </a:ext>
                </a:extLst>
              </a:tr>
              <a:tr h="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その他</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その他</a:t>
                      </a:r>
                      <a:endParaRPr kumimoji="1" lang="ja-JP" altLang="en-US" sz="16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600" b="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600" b="0" i="0" u="none" strike="noStrike" kern="1200" cap="none" normalizeH="0" baseline="0" dirty="0">
                        <a:ln>
                          <a:noFill/>
                        </a:ln>
                        <a:solidFill>
                          <a:sysClr val="windowText" lastClr="000000"/>
                        </a:solidFill>
                        <a:effectLst/>
                        <a:latin typeface="Meiryo UI" panose="020B0604030504040204" pitchFamily="50" charset="-128"/>
                        <a:ea typeface="Meiryo UI" panose="020B0604030504040204" pitchFamily="50" charset="-128"/>
                        <a:cs typeface="+mn-cs"/>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広域にわたり瞬時電圧低下が多発した場合、</a:t>
                      </a:r>
                      <a:endParaRPr kumimoji="1" lang="en-US" altLang="ja-JP"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予告なく配信停止する場合があります</a:t>
                      </a:r>
                      <a:r>
                        <a:rPr kumimoji="1" lang="ja-JP" altLang="en-US" sz="12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r>
                        <a:rPr kumimoji="1" lang="en-US" altLang="ja-JP" sz="12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※3</a:t>
                      </a:r>
                      <a:r>
                        <a:rPr kumimoji="1" lang="ja-JP" altLang="en-US" sz="1200" b="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ysClr val="windowText" lastClr="000000"/>
                        </a:solidFill>
                        <a:effectLst/>
                        <a:latin typeface="Meiryo UI" panose="020B0604030504040204" pitchFamily="50" charset="-128"/>
                        <a:ea typeface="Meiryo UI" panose="020B0604030504040204"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5"/>
                  </a:ext>
                </a:extLst>
              </a:tr>
            </a:tbl>
          </a:graphicData>
        </a:graphic>
      </p:graphicFrame>
      <p:sp>
        <p:nvSpPr>
          <p:cNvPr id="10" name="Rectangle 56"/>
          <p:cNvSpPr>
            <a:spLocks noChangeArrowheads="1"/>
          </p:cNvSpPr>
          <p:nvPr/>
        </p:nvSpPr>
        <p:spPr bwMode="auto">
          <a:xfrm>
            <a:off x="224912" y="650758"/>
            <a:ext cx="353301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eaLnBrk="1" hangingPunct="1">
              <a:buFont typeface="Wingdings" panose="05000000000000000000" pitchFamily="2" charset="2"/>
              <a:buChar char="n"/>
              <a:defRPr/>
            </a:pPr>
            <a:r>
              <a:rPr lang="ja-JP" altLang="en-US" sz="2000" b="1" dirty="0">
                <a:latin typeface="Meiryo UI" panose="020B0604030504040204" pitchFamily="50" charset="-128"/>
                <a:ea typeface="Meiryo UI" panose="020B0604030504040204" pitchFamily="50" charset="-128"/>
              </a:rPr>
              <a:t>本サービスの配信内容について</a:t>
            </a:r>
          </a:p>
        </p:txBody>
      </p:sp>
      <p:sp>
        <p:nvSpPr>
          <p:cNvPr id="12" name="Rectangle 531"/>
          <p:cNvSpPr>
            <a:spLocks noChangeArrowheads="1"/>
          </p:cNvSpPr>
          <p:nvPr/>
        </p:nvSpPr>
        <p:spPr bwMode="auto">
          <a:xfrm>
            <a:off x="0" y="5688532"/>
            <a:ext cx="9143999" cy="732508"/>
          </a:xfrm>
          <a:prstGeom prst="rect">
            <a:avLst/>
          </a:prstGeom>
          <a:solidFill>
            <a:schemeClr val="bg1"/>
          </a:solidFill>
          <a:ln>
            <a:noFill/>
          </a:ln>
          <a:effectLst/>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buNone/>
            </a:pPr>
            <a:r>
              <a:rPr lang="ja-JP" altLang="en-US" sz="1400" dirty="0">
                <a:solidFill>
                  <a:sysClr val="windowText" lastClr="000000"/>
                </a:solidFill>
                <a:latin typeface="Meiryo UI" panose="020B0604030504040204" pitchFamily="50" charset="-128"/>
                <a:ea typeface="Meiryo UI" panose="020B0604030504040204" pitchFamily="50" charset="-128"/>
              </a:rPr>
              <a:t>（</a:t>
            </a:r>
            <a:r>
              <a:rPr lang="en-US" altLang="ja-JP" sz="1400" dirty="0">
                <a:solidFill>
                  <a:sysClr val="windowText" lastClr="000000"/>
                </a:solidFill>
                <a:latin typeface="Meiryo UI" panose="020B0604030504040204" pitchFamily="50" charset="-128"/>
                <a:ea typeface="Meiryo UI" panose="020B0604030504040204" pitchFamily="50" charset="-128"/>
              </a:rPr>
              <a:t>※1</a:t>
            </a:r>
            <a:r>
              <a:rPr lang="ja-JP" altLang="en-US" sz="1400" dirty="0">
                <a:solidFill>
                  <a:sysClr val="windowText" lastClr="000000"/>
                </a:solidFill>
                <a:latin typeface="Meiryo UI" panose="020B0604030504040204" pitchFamily="50" charset="-128"/>
                <a:ea typeface="Meiryo UI" panose="020B0604030504040204" pitchFamily="50" charset="-128"/>
              </a:rPr>
              <a:t>）短時間停電の場合、発生日時と復旧日時を同時に配信する場合があります。</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lgn="l">
              <a:buNone/>
              <a:defRPr/>
            </a:pPr>
            <a:r>
              <a:rPr lang="ja-JP" altLang="en-US" sz="1400" dirty="0">
                <a:solidFill>
                  <a:sysClr val="windowText" lastClr="000000"/>
                </a:solidFill>
                <a:latin typeface="Meiryo UI" panose="020B0604030504040204" pitchFamily="50" charset="-128"/>
                <a:ea typeface="Meiryo UI" panose="020B0604030504040204" pitchFamily="50" charset="-128"/>
              </a:rPr>
              <a:t>（</a:t>
            </a:r>
            <a:r>
              <a:rPr lang="en-US" altLang="ja-JP" sz="1400" dirty="0">
                <a:solidFill>
                  <a:sysClr val="windowText" lastClr="000000"/>
                </a:solidFill>
                <a:latin typeface="Meiryo UI" panose="020B0604030504040204" pitchFamily="50" charset="-128"/>
                <a:ea typeface="Meiryo UI" panose="020B0604030504040204" pitchFamily="50" charset="-128"/>
              </a:rPr>
              <a:t>※2</a:t>
            </a:r>
            <a:r>
              <a:rPr lang="ja-JP" altLang="en-US" sz="1400" dirty="0">
                <a:solidFill>
                  <a:sysClr val="windowText" lastClr="000000"/>
                </a:solidFill>
                <a:latin typeface="Meiryo UI" panose="020B0604030504040204" pitchFamily="50" charset="-128"/>
                <a:ea typeface="Meiryo UI" panose="020B0604030504040204" pitchFamily="50" charset="-128"/>
              </a:rPr>
              <a:t>）</a:t>
            </a:r>
            <a:r>
              <a:rPr lang="en-US" altLang="ja-JP" sz="1400" dirty="0">
                <a:solidFill>
                  <a:sysClr val="windowText" lastClr="000000"/>
                </a:solidFill>
                <a:latin typeface="Meiryo UI" panose="020B0604030504040204" pitchFamily="50" charset="-128"/>
                <a:ea typeface="Meiryo UI" panose="020B0604030504040204" pitchFamily="50" charset="-128"/>
              </a:rPr>
              <a:t>5</a:t>
            </a:r>
            <a:r>
              <a:rPr lang="ja-JP" altLang="en-US" sz="1400" dirty="0">
                <a:solidFill>
                  <a:sysClr val="windowText" lastClr="000000"/>
                </a:solidFill>
                <a:latin typeface="Meiryo UI" panose="020B0604030504040204" pitchFamily="50" charset="-128"/>
                <a:ea typeface="Meiryo UI" panose="020B0604030504040204" pitchFamily="50" charset="-128"/>
              </a:rPr>
              <a:t>つ以上の配信先はメーリングリスト等によりご対応ください。複数のアカウント発行による配信先追加はいたしかねます。</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buNone/>
            </a:pPr>
            <a:r>
              <a:rPr lang="ja-JP" altLang="en-US" sz="1400" dirty="0">
                <a:solidFill>
                  <a:sysClr val="windowText" lastClr="000000"/>
                </a:solidFill>
                <a:latin typeface="Meiryo UI" panose="020B0604030504040204" pitchFamily="50" charset="-128"/>
                <a:ea typeface="Meiryo UI" panose="020B0604030504040204" pitchFamily="50" charset="-128"/>
              </a:rPr>
              <a:t>（</a:t>
            </a:r>
            <a:r>
              <a:rPr lang="en-US" altLang="ja-JP" sz="1400" dirty="0">
                <a:solidFill>
                  <a:sysClr val="windowText" lastClr="000000"/>
                </a:solidFill>
                <a:latin typeface="Meiryo UI" panose="020B0604030504040204" pitchFamily="50" charset="-128"/>
                <a:ea typeface="Meiryo UI" panose="020B0604030504040204" pitchFamily="50" charset="-128"/>
              </a:rPr>
              <a:t>※3</a:t>
            </a:r>
            <a:r>
              <a:rPr lang="ja-JP" altLang="en-US" sz="1400" dirty="0">
                <a:solidFill>
                  <a:sysClr val="windowText" lastClr="000000"/>
                </a:solidFill>
                <a:latin typeface="Meiryo UI" panose="020B0604030504040204" pitchFamily="50" charset="-128"/>
                <a:ea typeface="Meiryo UI" panose="020B0604030504040204" pitchFamily="50" charset="-128"/>
              </a:rPr>
              <a:t>）配信停止中に発生した瞬時電圧低下の情報は、配信停止解除後に集約した情報を配信します。</a:t>
            </a:r>
          </a:p>
        </p:txBody>
      </p:sp>
      <p:sp>
        <p:nvSpPr>
          <p:cNvPr id="13" name="Rectangle 2"/>
          <p:cNvSpPr>
            <a:spLocks noChangeArrowheads="1"/>
          </p:cNvSpPr>
          <p:nvPr/>
        </p:nvSpPr>
        <p:spPr bwMode="auto">
          <a:xfrm>
            <a:off x="461939" y="224845"/>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a:t>
            </a:r>
          </a:p>
        </p:txBody>
      </p:sp>
      <p:cxnSp>
        <p:nvCxnSpPr>
          <p:cNvPr id="5" name="直線コネクタ 4">
            <a:extLst>
              <a:ext uri="{FF2B5EF4-FFF2-40B4-BE49-F238E27FC236}">
                <a16:creationId xmlns:a16="http://schemas.microsoft.com/office/drawing/2014/main" xmlns="" id="{92BD49F2-85CF-3AA9-891C-6B668B4EC152}"/>
              </a:ext>
            </a:extLst>
          </p:cNvPr>
          <p:cNvCxnSpPr>
            <a:cxnSpLocks/>
          </p:cNvCxnSpPr>
          <p:nvPr/>
        </p:nvCxnSpPr>
        <p:spPr>
          <a:xfrm>
            <a:off x="169062" y="1016442"/>
            <a:ext cx="2199669" cy="592115"/>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839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93663" y="596897"/>
            <a:ext cx="8884082" cy="5878532"/>
          </a:xfrm>
          <a:prstGeom prst="rect">
            <a:avLst/>
          </a:prstGeom>
          <a:solidFill>
            <a:schemeClr val="bg1"/>
          </a:solidFill>
          <a:ln w="9525">
            <a:solidFill>
              <a:schemeClr val="tx1"/>
            </a:solidFill>
            <a:miter lim="800000"/>
            <a:headEnd/>
            <a:tailEnd/>
          </a:ln>
          <a:effec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spcBef>
                <a:spcPct val="0"/>
              </a:spcBef>
              <a:buFontTx/>
              <a:buNone/>
            </a:pPr>
            <a:r>
              <a:rPr lang="ja-JP" altLang="en-US" sz="1600" b="1" dirty="0">
                <a:solidFill>
                  <a:schemeClr val="tx1"/>
                </a:solidFill>
                <a:latin typeface="Meiryo UI" panose="020B0604030504040204" pitchFamily="50" charset="-128"/>
                <a:ea typeface="Meiryo UI" panose="020B0604030504040204" pitchFamily="50" charset="-128"/>
              </a:rPr>
              <a:t>① 瞬時電圧低下の低下率および継続時間を配信</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600" b="1" dirty="0">
                <a:solidFill>
                  <a:schemeClr val="tx1"/>
                </a:solidFill>
                <a:latin typeface="Meiryo UI" panose="020B0604030504040204" pitchFamily="50" charset="-128"/>
                <a:ea typeface="Meiryo UI" panose="020B0604030504040204" pitchFamily="50" charset="-128"/>
              </a:rPr>
              <a:t>　　瞬時電圧低下の情報は、お客さまに供給している変電所の値を配信します。</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ただし、お客さまが接続している変電所に検出装置がない場合は、検出装置のある至近の変電所の値です。</a:t>
            </a:r>
            <a:endParaRPr lang="en-US" altLang="ja-JP" sz="1400" dirty="0">
              <a:latin typeface="Meiryo UI" panose="020B0604030504040204" pitchFamily="50" charset="-128"/>
              <a:ea typeface="Meiryo UI" panose="020B0604030504040204" pitchFamily="50" charset="-128"/>
            </a:endParaRPr>
          </a:p>
          <a:p>
            <a:pPr algn="l">
              <a:defRPr/>
            </a:pPr>
            <a:endParaRPr lang="en-US" altLang="ja-JP" sz="1400" dirty="0">
              <a:solidFill>
                <a:schemeClr val="tx1"/>
              </a:solidFill>
              <a:latin typeface="Meiryo UI" panose="020B0604030504040204" pitchFamily="50" charset="-128"/>
              <a:ea typeface="Meiryo UI" panose="020B0604030504040204" pitchFamily="50" charset="-128"/>
            </a:endParaRPr>
          </a:p>
          <a:p>
            <a:pPr algn="l">
              <a:defRPr/>
            </a:pPr>
            <a:r>
              <a:rPr lang="ja-JP" altLang="en-US" sz="1600" b="1" dirty="0">
                <a:solidFill>
                  <a:schemeClr val="tx1"/>
                </a:solidFill>
                <a:latin typeface="Meiryo UI" panose="020B0604030504040204" pitchFamily="50" charset="-128"/>
                <a:ea typeface="Meiryo UI" panose="020B0604030504040204" pitchFamily="50" charset="-128"/>
              </a:rPr>
              <a:t>② 配信先設定</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600" b="1" dirty="0">
                <a:solidFill>
                  <a:schemeClr val="tx1"/>
                </a:solidFill>
                <a:latin typeface="Meiryo UI" panose="020B0604030504040204" pitchFamily="50" charset="-128"/>
                <a:ea typeface="Meiryo UI" panose="020B0604030504040204" pitchFamily="50" charset="-128"/>
              </a:rPr>
              <a:t>　　電子メールまたはＦＡＸによる受信先を</a:t>
            </a:r>
            <a:r>
              <a:rPr lang="en-US" altLang="ja-JP" sz="1600" b="1" dirty="0">
                <a:solidFill>
                  <a:schemeClr val="tx1"/>
                </a:solidFill>
                <a:latin typeface="Meiryo UI" panose="020B0604030504040204" pitchFamily="50" charset="-128"/>
                <a:ea typeface="Meiryo UI" panose="020B0604030504040204" pitchFamily="50" charset="-128"/>
              </a:rPr>
              <a:t>5</a:t>
            </a:r>
            <a:r>
              <a:rPr lang="ja-JP" altLang="en-US" sz="1600" b="1" dirty="0">
                <a:solidFill>
                  <a:schemeClr val="tx1"/>
                </a:solidFill>
                <a:latin typeface="Meiryo UI" panose="020B0604030504040204" pitchFamily="50" charset="-128"/>
                <a:ea typeface="Meiryo UI" panose="020B0604030504040204" pitchFamily="50" charset="-128"/>
              </a:rPr>
              <a:t>つまで設定できます。</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5</a:t>
            </a:r>
            <a:r>
              <a:rPr lang="ja-JP" altLang="en-US" sz="1400" dirty="0">
                <a:solidFill>
                  <a:schemeClr val="tx1"/>
                </a:solidFill>
                <a:latin typeface="Meiryo UI" panose="020B0604030504040204" pitchFamily="50" charset="-128"/>
                <a:ea typeface="Meiryo UI" panose="020B0604030504040204" pitchFamily="50" charset="-128"/>
              </a:rPr>
              <a:t>つ以上の受信先はメーリングリスト等によりご対応ください。複数のアカウント発行による配信先追加はいたしかねます。</a:t>
            </a:r>
            <a:endParaRPr lang="en-US" altLang="ja-JP" sz="1400" dirty="0">
              <a:solidFill>
                <a:schemeClr val="tx1"/>
              </a:solidFill>
              <a:latin typeface="Meiryo UI" panose="020B0604030504040204" pitchFamily="50" charset="-128"/>
              <a:ea typeface="Meiryo UI" panose="020B0604030504040204" pitchFamily="50" charset="-128"/>
            </a:endParaRPr>
          </a:p>
          <a:p>
            <a:pPr algn="l">
              <a:defRPr/>
            </a:pPr>
            <a:r>
              <a:rPr lang="ja-JP" altLang="en-US" sz="1600" dirty="0">
                <a:solidFill>
                  <a:schemeClr val="tx1"/>
                </a:solidFill>
                <a:latin typeface="Meiryo UI" panose="020B0604030504040204" pitchFamily="50" charset="-128"/>
                <a:ea typeface="Meiryo UI" panose="020B0604030504040204" pitchFamily="50" charset="-128"/>
              </a:rPr>
              <a:t/>
            </a:r>
            <a:br>
              <a:rPr lang="ja-JP" altLang="en-US" sz="16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③ </a:t>
            </a:r>
            <a:r>
              <a:rPr lang="ja-JP" altLang="en-US" sz="1600" b="1" dirty="0">
                <a:solidFill>
                  <a:schemeClr val="tx1"/>
                </a:solidFill>
                <a:latin typeface="Meiryo UI" panose="020B0604030504040204" pitchFamily="50" charset="-128"/>
                <a:ea typeface="Meiryo UI" panose="020B0604030504040204" pitchFamily="50" charset="-128"/>
              </a:rPr>
              <a:t>配信速度</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600" b="1" dirty="0">
                <a:solidFill>
                  <a:schemeClr val="tx1"/>
                </a:solidFill>
                <a:latin typeface="Meiryo UI" panose="020B0604030504040204" pitchFamily="50" charset="-128"/>
                <a:ea typeface="Meiryo UI" panose="020B0604030504040204" pitchFamily="50" charset="-128"/>
              </a:rPr>
              <a:t>　　特別高圧お客さまの停電および瞬時電圧低下の情報を発生から</a:t>
            </a:r>
            <a:r>
              <a:rPr lang="en-US" altLang="ja-JP" sz="1600" b="1" dirty="0">
                <a:solidFill>
                  <a:schemeClr val="tx1"/>
                </a:solidFill>
                <a:latin typeface="Meiryo UI" panose="020B0604030504040204" pitchFamily="50" charset="-128"/>
                <a:ea typeface="Meiryo UI" panose="020B0604030504040204" pitchFamily="50" charset="-128"/>
              </a:rPr>
              <a:t>3</a:t>
            </a:r>
            <a:r>
              <a:rPr lang="ja-JP" altLang="en-US" sz="1600" b="1" dirty="0">
                <a:solidFill>
                  <a:schemeClr val="tx1"/>
                </a:solidFill>
                <a:latin typeface="Meiryo UI" panose="020B0604030504040204" pitchFamily="50" charset="-128"/>
                <a:ea typeface="Meiryo UI" panose="020B0604030504040204" pitchFamily="50" charset="-128"/>
              </a:rPr>
              <a:t>分程度で配信します。</a:t>
            </a:r>
            <a:br>
              <a:rPr lang="ja-JP" altLang="en-US" sz="1600" b="1"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　　　・停電および瞬時電圧低下の影響規模により、配信に時間を要する場合があります。</a:t>
            </a:r>
            <a:endParaRPr lang="en-US" altLang="ja-JP" sz="1400" dirty="0">
              <a:solidFill>
                <a:schemeClr val="tx1"/>
              </a:solidFill>
              <a:latin typeface="Meiryo UI" panose="020B0604030504040204" pitchFamily="50" charset="-128"/>
              <a:ea typeface="Meiryo UI" panose="020B0604030504040204" pitchFamily="50" charset="-128"/>
            </a:endParaRPr>
          </a:p>
          <a:p>
            <a:pPr algn="l">
              <a:defRPr/>
            </a:pPr>
            <a:r>
              <a:rPr lang="ja-JP" altLang="en-US" sz="1400" dirty="0">
                <a:solidFill>
                  <a:schemeClr val="tx1"/>
                </a:solidFill>
                <a:latin typeface="Meiryo UI" panose="020B0604030504040204" pitchFamily="50" charset="-128"/>
                <a:ea typeface="Meiryo UI" panose="020B0604030504040204" pitchFamily="50" charset="-128"/>
              </a:rPr>
              <a:t>　　　・瞬時電圧低下の電圧低下率および継続時間は、発生より約</a:t>
            </a:r>
            <a:r>
              <a:rPr lang="en-US" altLang="ja-JP" sz="1400" dirty="0">
                <a:solidFill>
                  <a:schemeClr val="tx1"/>
                </a:solidFill>
                <a:latin typeface="Meiryo UI" panose="020B0604030504040204" pitchFamily="50" charset="-128"/>
                <a:ea typeface="Meiryo UI" panose="020B0604030504040204" pitchFamily="50" charset="-128"/>
              </a:rPr>
              <a:t>10</a:t>
            </a:r>
            <a:r>
              <a:rPr lang="ja-JP" altLang="en-US" sz="1400" dirty="0">
                <a:solidFill>
                  <a:schemeClr val="tx1"/>
                </a:solidFill>
                <a:latin typeface="Meiryo UI" panose="020B0604030504040204" pitchFamily="50" charset="-128"/>
                <a:ea typeface="Meiryo UI" panose="020B0604030504040204" pitchFamily="50" charset="-128"/>
              </a:rPr>
              <a:t>分程度経過後に配信します。</a:t>
            </a:r>
            <a:br>
              <a:rPr lang="ja-JP" altLang="en-US" sz="1400"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
            </a:r>
            <a:br>
              <a:rPr lang="ja-JP" altLang="en-US" sz="1000" dirty="0">
                <a:solidFill>
                  <a:schemeClr val="tx1"/>
                </a:solidFill>
                <a:latin typeface="Meiryo UI" panose="020B0604030504040204" pitchFamily="50" charset="-128"/>
                <a:ea typeface="Meiryo UI" panose="020B0604030504040204" pitchFamily="50" charset="-128"/>
              </a:rPr>
            </a:br>
            <a:r>
              <a:rPr lang="ja-JP" altLang="en-US" sz="1600" b="1" dirty="0">
                <a:solidFill>
                  <a:schemeClr val="tx1"/>
                </a:solidFill>
                <a:latin typeface="Meiryo UI" panose="020B0604030504040204" pitchFamily="50" charset="-128"/>
                <a:ea typeface="Meiryo UI" panose="020B0604030504040204" pitchFamily="50" charset="-128"/>
              </a:rPr>
              <a:t>④ 配信条件設定</a:t>
            </a:r>
            <a:endParaRPr lang="en-US" altLang="ja-JP" sz="1600" b="1" strike="sngStrike" dirty="0">
              <a:solidFill>
                <a:schemeClr val="tx1"/>
              </a:solidFill>
              <a:latin typeface="Meiryo UI" panose="020B0604030504040204" pitchFamily="50" charset="-128"/>
              <a:ea typeface="Meiryo UI" panose="020B0604030504040204" pitchFamily="50" charset="-128"/>
            </a:endParaRPr>
          </a:p>
          <a:p>
            <a:pPr algn="l">
              <a:defRPr/>
            </a:pPr>
            <a:r>
              <a:rPr lang="ja-JP" altLang="en-US" sz="1600" b="1" dirty="0">
                <a:solidFill>
                  <a:schemeClr val="tx1"/>
                </a:solidFill>
                <a:latin typeface="Meiryo UI" panose="020B0604030504040204" pitchFamily="50" charset="-128"/>
                <a:ea typeface="Meiryo UI" panose="020B0604030504040204" pitchFamily="50" charset="-128"/>
              </a:rPr>
              <a:t>　　停電および瞬時電圧低下の発生、復旧および平日、休日・夜間別の配信設定が可能です。</a:t>
            </a:r>
            <a:endParaRPr lang="en-US" altLang="ja-JP" sz="1600" b="1" dirty="0">
              <a:solidFill>
                <a:schemeClr val="tx1"/>
              </a:solidFill>
              <a:latin typeface="Meiryo UI" panose="020B0604030504040204" pitchFamily="50" charset="-128"/>
              <a:ea typeface="Meiryo UI" panose="020B0604030504040204" pitchFamily="50" charset="-128"/>
            </a:endParaRPr>
          </a:p>
          <a:p>
            <a:pPr algn="l">
              <a:defRPr/>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前日</a:t>
            </a:r>
            <a:r>
              <a:rPr lang="en-US" altLang="ja-JP" sz="1600" b="1" dirty="0">
                <a:solidFill>
                  <a:schemeClr val="tx1"/>
                </a:solidFill>
                <a:latin typeface="Meiryo UI" panose="020B0604030504040204" pitchFamily="50" charset="-128"/>
                <a:ea typeface="Meiryo UI" panose="020B0604030504040204" pitchFamily="50" charset="-128"/>
              </a:rPr>
              <a:t>8</a:t>
            </a:r>
            <a:r>
              <a:rPr lang="ja-JP" altLang="en-US" sz="1600" b="1" dirty="0">
                <a:solidFill>
                  <a:schemeClr val="tx1"/>
                </a:solidFill>
                <a:latin typeface="Meiryo UI" panose="020B0604030504040204" pitchFamily="50" charset="-128"/>
                <a:ea typeface="Meiryo UI" panose="020B0604030504040204" pitchFamily="50" charset="-128"/>
              </a:rPr>
              <a:t>時</a:t>
            </a:r>
            <a:r>
              <a:rPr lang="en-US" altLang="ja-JP" sz="1600" b="1" dirty="0">
                <a:solidFill>
                  <a:schemeClr val="tx1"/>
                </a:solidFill>
                <a:latin typeface="Meiryo UI" panose="020B0604030504040204" pitchFamily="50" charset="-128"/>
                <a:ea typeface="Meiryo UI" panose="020B0604030504040204" pitchFamily="50" charset="-128"/>
              </a:rPr>
              <a:t>30</a:t>
            </a:r>
            <a:r>
              <a:rPr lang="ja-JP" altLang="en-US" sz="1600" b="1" dirty="0">
                <a:solidFill>
                  <a:schemeClr val="tx1"/>
                </a:solidFill>
                <a:latin typeface="Meiryo UI" panose="020B0604030504040204" pitchFamily="50" charset="-128"/>
                <a:ea typeface="Meiryo UI" panose="020B0604030504040204" pitchFamily="50" charset="-128"/>
              </a:rPr>
              <a:t>分から当日</a:t>
            </a:r>
            <a:r>
              <a:rPr lang="en-US" altLang="ja-JP" sz="1600" b="1" dirty="0">
                <a:solidFill>
                  <a:schemeClr val="tx1"/>
                </a:solidFill>
                <a:latin typeface="Meiryo UI" panose="020B0604030504040204" pitchFamily="50" charset="-128"/>
                <a:ea typeface="Meiryo UI" panose="020B0604030504040204" pitchFamily="50" charset="-128"/>
              </a:rPr>
              <a:t>8</a:t>
            </a:r>
            <a:r>
              <a:rPr lang="ja-JP" altLang="en-US" sz="1600" b="1" dirty="0">
                <a:solidFill>
                  <a:schemeClr val="tx1"/>
                </a:solidFill>
                <a:latin typeface="Meiryo UI" panose="020B0604030504040204" pitchFamily="50" charset="-128"/>
                <a:ea typeface="Meiryo UI" panose="020B0604030504040204" pitchFamily="50" charset="-128"/>
              </a:rPr>
              <a:t>時</a:t>
            </a:r>
            <a:r>
              <a:rPr lang="en-US" altLang="ja-JP" sz="1600" b="1" dirty="0">
                <a:solidFill>
                  <a:schemeClr val="tx1"/>
                </a:solidFill>
                <a:latin typeface="Meiryo UI" panose="020B0604030504040204" pitchFamily="50" charset="-128"/>
                <a:ea typeface="Meiryo UI" panose="020B0604030504040204" pitchFamily="50" charset="-128"/>
              </a:rPr>
              <a:t>30</a:t>
            </a:r>
            <a:r>
              <a:rPr lang="ja-JP" altLang="en-US" sz="1600" b="1" dirty="0">
                <a:solidFill>
                  <a:schemeClr val="tx1"/>
                </a:solidFill>
                <a:latin typeface="Meiryo UI" panose="020B0604030504040204" pitchFamily="50" charset="-128"/>
                <a:ea typeface="Meiryo UI" panose="020B0604030504040204" pitchFamily="50" charset="-128"/>
              </a:rPr>
              <a:t>分までの停電および瞬時電圧低下の発生件数を、ダイジェストとしての</a:t>
            </a:r>
            <a:endParaRPr lang="en-US" altLang="ja-JP" sz="1600" b="1" dirty="0">
              <a:solidFill>
                <a:schemeClr val="tx1"/>
              </a:solidFill>
              <a:latin typeface="Meiryo UI" panose="020B0604030504040204" pitchFamily="50" charset="-128"/>
              <a:ea typeface="Meiryo UI" panose="020B0604030504040204" pitchFamily="50" charset="-128"/>
            </a:endParaRPr>
          </a:p>
          <a:p>
            <a:pPr algn="l">
              <a:defRPr/>
            </a:pPr>
            <a:r>
              <a:rPr lang="ja-JP" altLang="en-US" sz="1600" b="1" dirty="0">
                <a:solidFill>
                  <a:schemeClr val="tx1"/>
                </a:solidFill>
                <a:latin typeface="Meiryo UI" panose="020B0604030504040204" pitchFamily="50" charset="-128"/>
                <a:ea typeface="Meiryo UI" panose="020B0604030504040204" pitchFamily="50" charset="-128"/>
              </a:rPr>
              <a:t>　　配信設定が可能です。</a:t>
            </a:r>
            <a:endParaRPr lang="en-US" altLang="ja-JP" sz="1600" b="1" dirty="0">
              <a:solidFill>
                <a:schemeClr val="tx1"/>
              </a:solidFill>
              <a:latin typeface="Meiryo UI" panose="020B0604030504040204" pitchFamily="50" charset="-128"/>
              <a:ea typeface="Meiryo UI" panose="020B0604030504040204" pitchFamily="50" charset="-128"/>
            </a:endParaRPr>
          </a:p>
          <a:p>
            <a:pPr algn="l">
              <a:defRPr/>
            </a:pPr>
            <a:r>
              <a:rPr lang="ja-JP" altLang="en-US" sz="1400" dirty="0">
                <a:solidFill>
                  <a:schemeClr val="tx1"/>
                </a:solidFill>
                <a:latin typeface="Meiryo UI" panose="020B0604030504040204" pitchFamily="50" charset="-128"/>
                <a:ea typeface="Meiryo UI" panose="020B0604030504040204" pitchFamily="50" charset="-128"/>
              </a:rPr>
              <a:t>　　　　平日：祝日、年末年始（</a:t>
            </a:r>
            <a:r>
              <a:rPr lang="en-US" altLang="ja-JP" sz="1400" dirty="0">
                <a:solidFill>
                  <a:schemeClr val="tx1"/>
                </a:solidFill>
                <a:latin typeface="Meiryo UI" panose="020B0604030504040204" pitchFamily="50" charset="-128"/>
                <a:ea typeface="Meiryo UI" panose="020B0604030504040204" pitchFamily="50" charset="-128"/>
              </a:rPr>
              <a:t>12/29~1/3</a:t>
            </a:r>
            <a:r>
              <a:rPr lang="ja-JP" altLang="en-US" sz="1400" dirty="0">
                <a:solidFill>
                  <a:schemeClr val="tx1"/>
                </a:solidFill>
                <a:latin typeface="Meiryo UI" panose="020B0604030504040204" pitchFamily="50" charset="-128"/>
                <a:ea typeface="Meiryo UI" panose="020B0604030504040204" pitchFamily="50" charset="-128"/>
              </a:rPr>
              <a:t>）を除く月～金の</a:t>
            </a:r>
            <a:r>
              <a:rPr lang="en-US" altLang="ja-JP" sz="1400" dirty="0">
                <a:solidFill>
                  <a:schemeClr val="tx1"/>
                </a:solidFill>
                <a:latin typeface="Meiryo UI" panose="020B0604030504040204" pitchFamily="50" charset="-128"/>
                <a:ea typeface="Meiryo UI" panose="020B0604030504040204" pitchFamily="50" charset="-128"/>
              </a:rPr>
              <a:t>8:30</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18:00</a:t>
            </a:r>
          </a:p>
          <a:p>
            <a:pPr algn="l">
              <a:defRPr/>
            </a:pPr>
            <a:r>
              <a:rPr lang="ja-JP" altLang="en-US" sz="1400" dirty="0">
                <a:solidFill>
                  <a:schemeClr val="tx1"/>
                </a:solidFill>
                <a:latin typeface="Meiryo UI" panose="020B0604030504040204" pitchFamily="50" charset="-128"/>
                <a:ea typeface="Meiryo UI" panose="020B0604030504040204" pitchFamily="50" charset="-128"/>
              </a:rPr>
              <a:t>　　　　休日・夜間：平日以外</a:t>
            </a:r>
            <a:endParaRPr lang="en-US" altLang="ja-JP" sz="1400" dirty="0">
              <a:solidFill>
                <a:schemeClr val="tx1"/>
              </a:solidFill>
              <a:latin typeface="Meiryo UI" panose="020B0604030504040204" pitchFamily="50" charset="-128"/>
              <a:ea typeface="Meiryo UI" panose="020B0604030504040204" pitchFamily="50" charset="-128"/>
            </a:endParaRPr>
          </a:p>
          <a:p>
            <a:pPr algn="l">
              <a:defRPr/>
            </a:pPr>
            <a:endParaRPr lang="en-US" altLang="ja-JP" sz="1400" dirty="0">
              <a:solidFill>
                <a:schemeClr val="tx1"/>
              </a:solidFill>
              <a:latin typeface="Meiryo UI" panose="020B0604030504040204" pitchFamily="50" charset="-128"/>
              <a:ea typeface="Meiryo UI" panose="020B0604030504040204" pitchFamily="50" charset="-128"/>
            </a:endParaRPr>
          </a:p>
          <a:p>
            <a:pPr algn="l">
              <a:defRPr/>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小売電気事業者さま向け）</a:t>
            </a:r>
            <a:endParaRPr lang="en-US" altLang="ja-JP" sz="1600" b="1" dirty="0">
              <a:solidFill>
                <a:schemeClr val="tx1"/>
              </a:solidFill>
              <a:latin typeface="Meiryo UI" panose="020B0604030504040204" pitchFamily="50" charset="-128"/>
              <a:ea typeface="Meiryo UI" panose="020B0604030504040204" pitchFamily="50" charset="-128"/>
            </a:endParaRPr>
          </a:p>
          <a:p>
            <a:pPr algn="l">
              <a:defRPr/>
            </a:pPr>
            <a:r>
              <a:rPr lang="ja-JP" altLang="en-US" sz="1600" b="1" dirty="0">
                <a:solidFill>
                  <a:schemeClr val="tx1"/>
                </a:solidFill>
                <a:latin typeface="Meiryo UI" panose="020B0604030504040204" pitchFamily="50" charset="-128"/>
                <a:ea typeface="Meiryo UI" panose="020B0604030504040204" pitchFamily="50" charset="-128"/>
              </a:rPr>
              <a:t>　　特別高圧お客さま名の表示について</a:t>
            </a:r>
            <a:endParaRPr lang="en-US" altLang="ja-JP" sz="1600" b="1" dirty="0">
              <a:solidFill>
                <a:schemeClr val="tx1"/>
              </a:solidFill>
              <a:latin typeface="Meiryo UI" panose="020B0604030504040204" pitchFamily="50" charset="-128"/>
              <a:ea typeface="Meiryo UI" panose="020B0604030504040204" pitchFamily="50" charset="-128"/>
            </a:endParaRPr>
          </a:p>
          <a:p>
            <a:pPr algn="l" eaLnBrk="1" hangingPunct="1">
              <a:defRPr/>
            </a:pPr>
            <a:r>
              <a:rPr lang="ja-JP" altLang="en-US" sz="1400" dirty="0">
                <a:solidFill>
                  <a:schemeClr val="tx1"/>
                </a:solidFill>
                <a:latin typeface="Meiryo UI" panose="020B0604030504040204" pitchFamily="50" charset="-128"/>
                <a:ea typeface="Meiryo UI" panose="020B0604030504040204" pitchFamily="50" charset="-128"/>
              </a:rPr>
              <a:t>　　　小売電気事業者さま向け配信に表示する特別高圧お客さま名は、小売電気事業者さまと契約しており、</a:t>
            </a:r>
            <a:endParaRPr lang="en-US" altLang="ja-JP" sz="1400" dirty="0">
              <a:solidFill>
                <a:schemeClr val="tx1"/>
              </a:solidFill>
              <a:latin typeface="Meiryo UI" panose="020B0604030504040204" pitchFamily="50" charset="-128"/>
              <a:ea typeface="Meiryo UI" panose="020B0604030504040204" pitchFamily="50" charset="-128"/>
            </a:endParaRPr>
          </a:p>
          <a:p>
            <a:pPr algn="l" eaLnBrk="1" hangingPunct="1">
              <a:defRPr/>
            </a:pPr>
            <a:r>
              <a:rPr lang="ja-JP" altLang="en-US" sz="1400" dirty="0">
                <a:solidFill>
                  <a:schemeClr val="tx1"/>
                </a:solidFill>
                <a:latin typeface="Meiryo UI" panose="020B0604030504040204" pitchFamily="50" charset="-128"/>
                <a:ea typeface="Meiryo UI" panose="020B0604030504040204" pitchFamily="50" charset="-128"/>
              </a:rPr>
              <a:t>　　　本サービス利用中の特別高圧お客さま名のみ表示します。</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7" name="Rectangle 2">
            <a:extLst>
              <a:ext uri="{FF2B5EF4-FFF2-40B4-BE49-F238E27FC236}">
                <a16:creationId xmlns:a16="http://schemas.microsoft.com/office/drawing/2014/main" xmlns="" id="{F53CA10F-FA23-117E-C234-1C82C9D299FE}"/>
              </a:ext>
            </a:extLst>
          </p:cNvPr>
          <p:cNvSpPr>
            <a:spLocks noChangeArrowheads="1"/>
          </p:cNvSpPr>
          <p:nvPr/>
        </p:nvSpPr>
        <p:spPr bwMode="auto">
          <a:xfrm>
            <a:off x="461939" y="224845"/>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停電情報提供サービスの配信内容（詳細）</a:t>
            </a:r>
          </a:p>
        </p:txBody>
      </p:sp>
    </p:spTree>
    <p:extLst>
      <p:ext uri="{BB962C8B-B14F-4D97-AF65-F5344CB8AC3E}">
        <p14:creationId xmlns:p14="http://schemas.microsoft.com/office/powerpoint/2010/main" val="183787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5"/>
          <p:cNvSpPr>
            <a:spLocks noChangeArrowheads="1"/>
          </p:cNvSpPr>
          <p:nvPr/>
        </p:nvSpPr>
        <p:spPr bwMode="auto">
          <a:xfrm>
            <a:off x="5686420" y="3132361"/>
            <a:ext cx="184731" cy="38741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lnSpc>
                <a:spcPct val="120000"/>
              </a:lnSpc>
              <a:defRPr/>
            </a:pPr>
            <a:endParaRPr lang="ja-JP" altLang="en-US" sz="1800" dirty="0">
              <a:solidFill>
                <a:schemeClr val="tx1"/>
              </a:solidFill>
              <a:latin typeface="Meiryo UI" panose="020B0604030504040204" pitchFamily="50" charset="-128"/>
              <a:ea typeface="Meiryo UI" panose="020B0604030504040204" pitchFamily="50" charset="-128"/>
            </a:endParaRPr>
          </a:p>
        </p:txBody>
      </p:sp>
      <p:sp>
        <p:nvSpPr>
          <p:cNvPr id="13" name="Rectangle 3"/>
          <p:cNvSpPr>
            <a:spLocks noChangeArrowheads="1"/>
          </p:cNvSpPr>
          <p:nvPr/>
        </p:nvSpPr>
        <p:spPr bwMode="auto">
          <a:xfrm>
            <a:off x="460238" y="224458"/>
            <a:ext cx="777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b="1" dirty="0">
                <a:latin typeface="Meiryo UI" panose="020B0604030504040204" pitchFamily="50" charset="-128"/>
                <a:ea typeface="Meiryo UI" panose="020B0604030504040204" pitchFamily="50" charset="-128"/>
              </a:rPr>
              <a:t>お申し込みから配信開始までの流れ</a:t>
            </a:r>
          </a:p>
        </p:txBody>
      </p:sp>
      <p:sp>
        <p:nvSpPr>
          <p:cNvPr id="14" name="Rectangle 14"/>
          <p:cNvSpPr>
            <a:spLocks noChangeArrowheads="1"/>
          </p:cNvSpPr>
          <p:nvPr/>
        </p:nvSpPr>
        <p:spPr bwMode="auto">
          <a:xfrm>
            <a:off x="285745" y="1361844"/>
            <a:ext cx="320922" cy="354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eaLnBrk="1" hangingPunct="1">
              <a:lnSpc>
                <a:spcPct val="120000"/>
              </a:lnSpc>
              <a:defRPr/>
            </a:pPr>
            <a:r>
              <a:rPr lang="ja-JP" altLang="en-US" sz="1600" dirty="0">
                <a:solidFill>
                  <a:schemeClr val="tx1"/>
                </a:solidFill>
                <a:latin typeface="Meiryo UI" panose="020B0604030504040204" pitchFamily="50" charset="-128"/>
                <a:ea typeface="Meiryo UI" panose="020B0604030504040204" pitchFamily="50" charset="-128"/>
              </a:rPr>
              <a:t>　</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xmlns="" id="{AA4057F8-36A7-EE26-4F61-98C0EA2FD158}"/>
              </a:ext>
            </a:extLst>
          </p:cNvPr>
          <p:cNvSpPr>
            <a:spLocks noChangeArrowheads="1"/>
          </p:cNvSpPr>
          <p:nvPr/>
        </p:nvSpPr>
        <p:spPr bwMode="auto">
          <a:xfrm>
            <a:off x="95455" y="684696"/>
            <a:ext cx="8884082" cy="5213735"/>
          </a:xfrm>
          <a:prstGeom prst="rect">
            <a:avLst/>
          </a:prstGeom>
          <a:solidFill>
            <a:schemeClr val="bg1"/>
          </a:solidFill>
          <a:ln w="9525">
            <a:solidFill>
              <a:schemeClr val="tx1"/>
            </a:solidFill>
            <a:miter lim="800000"/>
            <a:headEnd/>
            <a:tailEnd/>
          </a:ln>
          <a:effectLst/>
        </p:spPr>
        <p:txBody>
          <a:bodyPr wrap="square" anchor="ctr">
            <a:spAutoFit/>
          </a:bodyPr>
          <a:lstStyle>
            <a:lvl1pPr algn="ctr">
              <a:defRPr kumimoji="1" sz="4400">
                <a:solidFill>
                  <a:schemeClr val="tx2"/>
                </a:solidFill>
                <a:latin typeface="Times New Roman" panose="02020603050405020304" pitchFamily="18" charset="0"/>
                <a:ea typeface="ＭＳ Ｐゴシック" panose="020B0600070205080204" pitchFamily="50" charset="-128"/>
              </a:defRPr>
            </a:lvl1pPr>
            <a:lvl2pPr algn="ctr">
              <a:defRPr kumimoji="1" sz="4400">
                <a:solidFill>
                  <a:schemeClr val="tx2"/>
                </a:solidFill>
                <a:latin typeface="Times New Roman" panose="02020603050405020304" pitchFamily="18" charset="0"/>
                <a:ea typeface="ＭＳ Ｐゴシック" panose="020B0600070205080204" pitchFamily="50" charset="-128"/>
              </a:defRPr>
            </a:lvl2pPr>
            <a:lvl3pPr algn="ctr">
              <a:defRPr kumimoji="1" sz="4400">
                <a:solidFill>
                  <a:schemeClr val="tx2"/>
                </a:solidFill>
                <a:latin typeface="Times New Roman" panose="02020603050405020304" pitchFamily="18" charset="0"/>
                <a:ea typeface="ＭＳ Ｐゴシック" panose="020B0600070205080204" pitchFamily="50" charset="-128"/>
              </a:defRPr>
            </a:lvl3pPr>
            <a:lvl4pPr algn="ctr">
              <a:defRPr kumimoji="1" sz="4400">
                <a:solidFill>
                  <a:schemeClr val="tx2"/>
                </a:solidFill>
                <a:latin typeface="Times New Roman" panose="02020603050405020304" pitchFamily="18" charset="0"/>
                <a:ea typeface="ＭＳ Ｐゴシック" panose="020B0600070205080204" pitchFamily="50" charset="-128"/>
              </a:defRPr>
            </a:lvl4pPr>
            <a:lvl5pPr algn="ctr">
              <a:defRPr kumimoji="1" sz="4400">
                <a:solidFill>
                  <a:schemeClr val="tx2"/>
                </a:solidFill>
                <a:latin typeface="Times New Roman" panose="02020603050405020304" pitchFamily="18"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spcBef>
                <a:spcPct val="0"/>
              </a:spcBef>
            </a:pPr>
            <a:r>
              <a:rPr lang="ja-JP" altLang="en-US" sz="2000" b="1" dirty="0">
                <a:solidFill>
                  <a:schemeClr val="tx1"/>
                </a:solidFill>
                <a:latin typeface="Meiryo UI" panose="020B0604030504040204" pitchFamily="50" charset="-128"/>
                <a:ea typeface="Meiryo UI" panose="020B0604030504040204" pitchFamily="50" charset="-128"/>
              </a:rPr>
              <a:t>① 申込書の提出</a:t>
            </a:r>
            <a:endParaRPr lang="en-US" altLang="ja-JP" sz="2000" b="1" dirty="0">
              <a:solidFill>
                <a:schemeClr val="tx1"/>
              </a:solidFill>
              <a:latin typeface="Meiryo UI" panose="020B0604030504040204" pitchFamily="50" charset="-128"/>
              <a:ea typeface="Meiryo UI" panose="020B0604030504040204" pitchFamily="50" charset="-128"/>
            </a:endParaRPr>
          </a:p>
          <a:p>
            <a:pPr algn="l">
              <a:spcBef>
                <a:spcPct val="0"/>
              </a:spcBef>
            </a:pPr>
            <a:r>
              <a:rPr lang="ja-JP" altLang="en-US" sz="1800" dirty="0">
                <a:solidFill>
                  <a:schemeClr val="tx1"/>
                </a:solidFill>
                <a:latin typeface="Meiryo UI" panose="020B0604030504040204" pitchFamily="50" charset="-128"/>
                <a:ea typeface="Meiryo UI" panose="020B0604030504040204" pitchFamily="50" charset="-128"/>
              </a:rPr>
              <a:t>申込書は、「利用規約」に同意のうえ、当社ネットワークサービスセンターへご提出ください。</a:t>
            </a:r>
            <a:r>
              <a:rPr lang="ja-JP" altLang="en-US" sz="1600" dirty="0">
                <a:solidFill>
                  <a:schemeClr val="tx1"/>
                </a:solidFill>
                <a:latin typeface="Meiryo UI" panose="020B0604030504040204" pitchFamily="50" charset="-128"/>
                <a:ea typeface="Meiryo UI" panose="020B0604030504040204" pitchFamily="50" charset="-128"/>
              </a:rPr>
              <a:t/>
            </a:r>
            <a:br>
              <a:rPr lang="ja-JP" altLang="en-US" sz="16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　利用規約はこちら　</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u="sng" dirty="0">
                <a:solidFill>
                  <a:srgbClr val="0000FF"/>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xmlns="" val="tx"/>
                    </a:ext>
                  </a:extLst>
                </a:hlinkClick>
              </a:rPr>
              <a:t>https://www.kansai-td.co.jp/application/consignment/pdf/teiden-areamail-terms.pdf</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a:r>
            <a:br>
              <a:rPr lang="ja-JP" altLang="en-US" sz="1600" dirty="0">
                <a:solidFill>
                  <a:schemeClr val="tx1"/>
                </a:solidFill>
                <a:latin typeface="Meiryo UI" panose="020B0604030504040204" pitchFamily="50" charset="-128"/>
                <a:ea typeface="Meiryo UI" panose="020B0604030504040204" pitchFamily="50" charset="-128"/>
              </a:rPr>
            </a:br>
            <a:endParaRPr lang="en-US" altLang="ja-JP" sz="2000" dirty="0">
              <a:solidFill>
                <a:schemeClr val="tx1"/>
              </a:solidFill>
              <a:latin typeface="Meiryo UI" panose="020B0604030504040204" pitchFamily="50" charset="-128"/>
              <a:ea typeface="Meiryo UI" panose="020B0604030504040204" pitchFamily="50" charset="-128"/>
            </a:endParaRPr>
          </a:p>
          <a:p>
            <a:pPr algn="l"/>
            <a:r>
              <a:rPr lang="ja-JP" altLang="en-US" sz="2000" b="1" dirty="0">
                <a:solidFill>
                  <a:schemeClr val="tx1"/>
                </a:solidFill>
                <a:latin typeface="Meiryo UI" panose="020B0604030504040204" pitchFamily="50" charset="-128"/>
                <a:ea typeface="Meiryo UI" panose="020B0604030504040204" pitchFamily="50" charset="-128"/>
              </a:rPr>
              <a:t>② お客さま</a:t>
            </a:r>
            <a:r>
              <a:rPr lang="en-US" altLang="ja-JP" sz="2000" b="1" dirty="0">
                <a:solidFill>
                  <a:schemeClr val="tx1"/>
                </a:solidFill>
                <a:latin typeface="Meiryo UI" panose="020B0604030504040204" pitchFamily="50" charset="-128"/>
                <a:ea typeface="Meiryo UI" panose="020B0604030504040204" pitchFamily="50" charset="-128"/>
              </a:rPr>
              <a:t>ID</a:t>
            </a:r>
            <a:r>
              <a:rPr lang="ja-JP" altLang="en-US" sz="2000" b="1" dirty="0">
                <a:solidFill>
                  <a:schemeClr val="tx1"/>
                </a:solidFill>
                <a:latin typeface="Meiryo UI" panose="020B0604030504040204" pitchFamily="50" charset="-128"/>
                <a:ea typeface="Meiryo UI" panose="020B0604030504040204" pitchFamily="50" charset="-128"/>
              </a:rPr>
              <a:t>と初期パスワードの取得</a:t>
            </a:r>
            <a:endParaRPr lang="en-US" altLang="ja-JP" sz="2000" b="1" dirty="0">
              <a:solidFill>
                <a:schemeClr val="tx1"/>
              </a:solidFill>
              <a:latin typeface="Meiryo UI" panose="020B0604030504040204" pitchFamily="50" charset="-128"/>
              <a:ea typeface="Meiryo UI" panose="020B0604030504040204" pitchFamily="50" charset="-128"/>
            </a:endParaRPr>
          </a:p>
          <a:p>
            <a:pPr algn="l"/>
            <a:r>
              <a:rPr lang="ja-JP" altLang="en-US" sz="1800" dirty="0">
                <a:solidFill>
                  <a:schemeClr val="tx1"/>
                </a:solidFill>
                <a:latin typeface="Meiryo UI" panose="020B0604030504040204" pitchFamily="50" charset="-128"/>
                <a:ea typeface="Meiryo UI" panose="020B0604030504040204" pitchFamily="50" charset="-128"/>
              </a:rPr>
              <a:t>当社よりお客さま</a:t>
            </a:r>
            <a:r>
              <a:rPr lang="en-US" altLang="ja-JP" sz="1800" dirty="0">
                <a:solidFill>
                  <a:schemeClr val="tx1"/>
                </a:solidFill>
                <a:latin typeface="Meiryo UI" panose="020B0604030504040204" pitchFamily="50" charset="-128"/>
                <a:ea typeface="Meiryo UI" panose="020B0604030504040204" pitchFamily="50" charset="-128"/>
              </a:rPr>
              <a:t>ID</a:t>
            </a:r>
            <a:r>
              <a:rPr lang="ja-JP" altLang="en-US" sz="1800" dirty="0">
                <a:solidFill>
                  <a:schemeClr val="tx1"/>
                </a:solidFill>
                <a:latin typeface="Meiryo UI" panose="020B0604030504040204" pitchFamily="50" charset="-128"/>
                <a:ea typeface="Meiryo UI" panose="020B0604030504040204" pitchFamily="50" charset="-128"/>
              </a:rPr>
              <a:t>と初期パスワードを通知します。</a:t>
            </a:r>
            <a:br>
              <a:rPr lang="ja-JP" altLang="en-US" sz="18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　・お客さま</a:t>
            </a:r>
            <a:r>
              <a:rPr lang="en-US" altLang="ja-JP" sz="1600" dirty="0">
                <a:solidFill>
                  <a:schemeClr val="tx1"/>
                </a:solidFill>
                <a:latin typeface="Meiryo UI" panose="020B0604030504040204" pitchFamily="50" charset="-128"/>
                <a:ea typeface="Meiryo UI" panose="020B0604030504040204" pitchFamily="50" charset="-128"/>
              </a:rPr>
              <a:t>ID</a:t>
            </a:r>
            <a:r>
              <a:rPr lang="ja-JP" altLang="en-US" sz="1600" dirty="0">
                <a:solidFill>
                  <a:schemeClr val="tx1"/>
                </a:solidFill>
                <a:latin typeface="Meiryo UI" panose="020B0604030504040204" pitchFamily="50" charset="-128"/>
                <a:ea typeface="Meiryo UI" panose="020B0604030504040204" pitchFamily="50" charset="-128"/>
              </a:rPr>
              <a:t>と初期パスワードの通知には、申込書ご提出から１週間程度かかります。</a:t>
            </a:r>
            <a:br>
              <a:rPr lang="ja-JP" altLang="en-US" sz="16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　・初期パスワードは任意のパスワードに変更をお願いします。</a:t>
            </a:r>
          </a:p>
          <a:p>
            <a:pPr algn="l"/>
            <a:endParaRPr lang="en-US" altLang="ja-JP" sz="2000" b="1" dirty="0">
              <a:solidFill>
                <a:schemeClr val="tx1"/>
              </a:solidFill>
              <a:latin typeface="Meiryo UI" panose="020B0604030504040204" pitchFamily="50" charset="-128"/>
              <a:ea typeface="Meiryo UI" panose="020B0604030504040204" pitchFamily="50" charset="-128"/>
            </a:endParaRPr>
          </a:p>
          <a:p>
            <a:pPr algn="l"/>
            <a:r>
              <a:rPr lang="ja-JP" altLang="en-US" sz="2000" b="1" dirty="0">
                <a:solidFill>
                  <a:schemeClr val="tx1"/>
                </a:solidFill>
                <a:latin typeface="Meiryo UI" panose="020B0604030504040204" pitchFamily="50" charset="-128"/>
                <a:ea typeface="Meiryo UI" panose="020B0604030504040204" pitchFamily="50" charset="-128"/>
              </a:rPr>
              <a:t>③ 配信先および配信条件の設定</a:t>
            </a:r>
          </a:p>
          <a:p>
            <a:pPr algn="l" eaLnBrk="1" hangingPunct="1">
              <a:lnSpc>
                <a:spcPct val="120000"/>
              </a:lnSpc>
              <a:defRPr/>
            </a:pPr>
            <a:r>
              <a:rPr lang="ja-JP" altLang="en-US" sz="1800" dirty="0">
                <a:solidFill>
                  <a:schemeClr val="tx1"/>
                </a:solidFill>
                <a:latin typeface="Meiryo UI" panose="020B0604030504040204" pitchFamily="50" charset="-128"/>
                <a:ea typeface="Meiryo UI" panose="020B0604030504040204" pitchFamily="50" charset="-128"/>
              </a:rPr>
              <a:t>配信先および配信条件を設定していただいた後、停電情報の配信が開始されます。</a:t>
            </a:r>
            <a:endParaRPr lang="en-US" altLang="ja-JP" sz="1800" dirty="0">
              <a:solidFill>
                <a:schemeClr val="tx1"/>
              </a:solidFill>
              <a:latin typeface="Meiryo UI" panose="020B0604030504040204" pitchFamily="50" charset="-128"/>
              <a:ea typeface="Meiryo UI" panose="020B0604030504040204" pitchFamily="50" charset="-128"/>
            </a:endParaRPr>
          </a:p>
          <a:p>
            <a:pPr algn="l">
              <a:lnSpc>
                <a:spcPct val="120000"/>
              </a:lnSpc>
              <a:defRPr/>
            </a:pPr>
            <a:r>
              <a:rPr lang="ja-JP" altLang="en-US" sz="1600" dirty="0">
                <a:solidFill>
                  <a:schemeClr val="tx1"/>
                </a:solidFill>
                <a:latin typeface="Meiryo UI" panose="020B0604030504040204" pitchFamily="50" charset="-128"/>
                <a:ea typeface="Meiryo UI" panose="020B0604030504040204" pitchFamily="50" charset="-128"/>
              </a:rPr>
              <a:t>　停電情報配信サービス　</a:t>
            </a:r>
            <a:r>
              <a:rPr lang="en-US" altLang="ja-JP" sz="1600" dirty="0">
                <a:solidFill>
                  <a:schemeClr val="tx1"/>
                </a:solidFill>
                <a:latin typeface="Meiryo UI" panose="020B0604030504040204" pitchFamily="50" charset="-128"/>
                <a:ea typeface="Meiryo UI" panose="020B0604030504040204" pitchFamily="50" charset="-128"/>
              </a:rPr>
              <a:t>URL</a:t>
            </a:r>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rgbClr val="FF9933"/>
                </a:solidFill>
                <a:latin typeface="Meiryo UI" panose="020B0604030504040204" pitchFamily="50" charset="-128"/>
                <a:ea typeface="Meiryo UI" panose="020B0604030504040204" pitchFamily="50" charset="-128"/>
                <a:hlinkClick r:id="rId3"/>
              </a:rPr>
              <a:t>https://teiden.kansai-td.co.jp/haishin-settei/</a:t>
            </a:r>
            <a:endParaRPr lang="en-US" altLang="ja-JP" sz="1600" dirty="0">
              <a:solidFill>
                <a:srgbClr val="FF9933"/>
              </a:solidFill>
              <a:latin typeface="Meiryo UI" panose="020B0604030504040204" pitchFamily="50" charset="-128"/>
              <a:ea typeface="Meiryo UI" panose="020B0604030504040204" pitchFamily="50" charset="-128"/>
            </a:endParaRPr>
          </a:p>
          <a:p>
            <a:pPr algn="l"/>
            <a:endParaRPr lang="en-US" altLang="ja-JP" sz="2000" b="1" dirty="0">
              <a:latin typeface="Meiryo UI" panose="020B0604030504040204" pitchFamily="50" charset="-128"/>
              <a:ea typeface="Meiryo UI" panose="020B0604030504040204" pitchFamily="50" charset="-128"/>
            </a:endParaRPr>
          </a:p>
          <a:p>
            <a:pPr algn="l"/>
            <a:r>
              <a:rPr lang="ja-JP" altLang="en-US" sz="2000" b="1" dirty="0">
                <a:solidFill>
                  <a:schemeClr val="tx1"/>
                </a:solidFill>
                <a:latin typeface="Meiryo UI" panose="020B0604030504040204" pitchFamily="50" charset="-128"/>
                <a:ea typeface="Meiryo UI" panose="020B0604030504040204" pitchFamily="50" charset="-128"/>
              </a:rPr>
              <a:t>□お問合せ先</a:t>
            </a:r>
          </a:p>
          <a:p>
            <a:pPr algn="l"/>
            <a:r>
              <a:rPr lang="ja-JP" altLang="ja-JP" sz="1800" dirty="0">
                <a:solidFill>
                  <a:schemeClr val="tx1"/>
                </a:solidFill>
                <a:latin typeface="Meiryo UI" panose="020B0604030504040204" pitchFamily="50" charset="-128"/>
                <a:ea typeface="Meiryo UI" panose="020B0604030504040204" pitchFamily="50" charset="-128"/>
              </a:rPr>
              <a:t>平日昼間　ネットワ</a:t>
            </a:r>
            <a:r>
              <a:rPr lang="ja-JP" altLang="en-US" sz="1800" dirty="0">
                <a:solidFill>
                  <a:schemeClr val="tx1"/>
                </a:solidFill>
                <a:latin typeface="Meiryo UI" panose="020B0604030504040204" pitchFamily="50" charset="-128"/>
                <a:ea typeface="Meiryo UI" panose="020B0604030504040204" pitchFamily="50" charset="-128"/>
              </a:rPr>
              <a:t>ー</a:t>
            </a:r>
            <a:r>
              <a:rPr lang="ja-JP" altLang="ja-JP" sz="1800" dirty="0">
                <a:solidFill>
                  <a:schemeClr val="tx1"/>
                </a:solidFill>
                <a:latin typeface="Meiryo UI" panose="020B0604030504040204" pitchFamily="50" charset="-128"/>
                <a:ea typeface="Meiryo UI" panose="020B0604030504040204" pitchFamily="50" charset="-128"/>
              </a:rPr>
              <a:t>クサ</a:t>
            </a:r>
            <a:r>
              <a:rPr lang="ja-JP" altLang="en-US" sz="1800" dirty="0">
                <a:solidFill>
                  <a:schemeClr val="tx1"/>
                </a:solidFill>
                <a:latin typeface="Meiryo UI" panose="020B0604030504040204" pitchFamily="50" charset="-128"/>
                <a:ea typeface="Meiryo UI" panose="020B0604030504040204" pitchFamily="50" charset="-128"/>
              </a:rPr>
              <a:t>ー</a:t>
            </a:r>
            <a:r>
              <a:rPr lang="ja-JP" altLang="ja-JP" sz="1800" dirty="0">
                <a:solidFill>
                  <a:schemeClr val="tx1"/>
                </a:solidFill>
                <a:latin typeface="Meiryo UI" panose="020B0604030504040204" pitchFamily="50" charset="-128"/>
                <a:ea typeface="Meiryo UI" panose="020B0604030504040204" pitchFamily="50" charset="-128"/>
              </a:rPr>
              <a:t>ビスセンタ</a:t>
            </a:r>
            <a:r>
              <a:rPr lang="ja-JP" altLang="en-US" sz="1800" dirty="0">
                <a:solidFill>
                  <a:schemeClr val="tx1"/>
                </a:solidFill>
                <a:latin typeface="Meiryo UI" panose="020B0604030504040204" pitchFamily="50" charset="-128"/>
                <a:ea typeface="Meiryo UI" panose="020B0604030504040204" pitchFamily="50" charset="-128"/>
              </a:rPr>
              <a:t>ー</a:t>
            </a:r>
            <a:r>
              <a:rPr lang="ja-JP" altLang="ja-JP" sz="1800" dirty="0">
                <a:solidFill>
                  <a:schemeClr val="tx1"/>
                </a:solidFill>
                <a:latin typeface="Meiryo UI" panose="020B0604030504040204" pitchFamily="50" charset="-128"/>
                <a:ea typeface="Meiryo UI" panose="020B0604030504040204" pitchFamily="50" charset="-128"/>
              </a:rPr>
              <a:t>　電話</a:t>
            </a:r>
            <a:r>
              <a:rPr lang="en-US" altLang="ja-JP" sz="1800" dirty="0">
                <a:solidFill>
                  <a:schemeClr val="tx1"/>
                </a:solidFill>
                <a:latin typeface="Meiryo UI" panose="020B0604030504040204" pitchFamily="50" charset="-128"/>
                <a:ea typeface="Meiryo UI" panose="020B0604030504040204" pitchFamily="50" charset="-128"/>
              </a:rPr>
              <a:t>:06-7501-0695</a:t>
            </a:r>
            <a:r>
              <a:rPr lang="ja-JP" altLang="ja-JP" sz="1800" dirty="0">
                <a:solidFill>
                  <a:schemeClr val="tx1"/>
                </a:solidFill>
                <a:latin typeface="Meiryo UI" panose="020B0604030504040204" pitchFamily="50" charset="-128"/>
                <a:ea typeface="Meiryo UI" panose="020B0604030504040204" pitchFamily="50" charset="-128"/>
              </a:rPr>
              <a:t>　選択番号「</a:t>
            </a:r>
            <a:r>
              <a:rPr lang="en-US" altLang="ja-JP" sz="1800" dirty="0">
                <a:solidFill>
                  <a:schemeClr val="tx1"/>
                </a:solidFill>
                <a:latin typeface="Meiryo UI" panose="020B0604030504040204" pitchFamily="50" charset="-128"/>
                <a:ea typeface="Meiryo UI" panose="020B0604030504040204" pitchFamily="50" charset="-128"/>
              </a:rPr>
              <a:t>4</a:t>
            </a:r>
            <a:r>
              <a:rPr lang="ja-JP" altLang="ja-JP" sz="1800" dirty="0">
                <a:solidFill>
                  <a:schemeClr val="tx1"/>
                </a:solidFill>
                <a:latin typeface="Meiryo UI" panose="020B0604030504040204" pitchFamily="50" charset="-128"/>
                <a:ea typeface="Meiryo UI" panose="020B0604030504040204" pitchFamily="50" charset="-128"/>
              </a:rPr>
              <a:t>→</a:t>
            </a:r>
            <a:r>
              <a:rPr lang="en-US" altLang="ja-JP" sz="1800" dirty="0">
                <a:solidFill>
                  <a:schemeClr val="tx1"/>
                </a:solidFill>
                <a:latin typeface="Meiryo UI" panose="020B0604030504040204" pitchFamily="50" charset="-128"/>
                <a:ea typeface="Meiryo UI" panose="020B0604030504040204" pitchFamily="50" charset="-128"/>
              </a:rPr>
              <a:t>2</a:t>
            </a:r>
            <a:r>
              <a:rPr lang="ja-JP" altLang="ja-JP" sz="1800" dirty="0">
                <a:solidFill>
                  <a:schemeClr val="tx1"/>
                </a:solidFill>
                <a:latin typeface="Meiryo UI" panose="020B0604030504040204" pitchFamily="50" charset="-128"/>
                <a:ea typeface="Meiryo UI" panose="020B0604030504040204" pitchFamily="50" charset="-128"/>
              </a:rPr>
              <a:t>」　　　　　　</a:t>
            </a:r>
          </a:p>
          <a:p>
            <a:pPr algn="l"/>
            <a:r>
              <a:rPr lang="ja-JP" altLang="ja-JP" sz="1800" dirty="0">
                <a:solidFill>
                  <a:schemeClr val="tx1"/>
                </a:solidFill>
                <a:latin typeface="Meiryo UI" panose="020B0604030504040204" pitchFamily="50" charset="-128"/>
                <a:ea typeface="Meiryo UI" panose="020B0604030504040204" pitchFamily="50" charset="-128"/>
              </a:rPr>
              <a:t>夜間休日　送配電ダイヤル　　　　電話：</a:t>
            </a:r>
            <a:r>
              <a:rPr lang="en-US" altLang="ja-JP" sz="1800" dirty="0">
                <a:solidFill>
                  <a:schemeClr val="tx1"/>
                </a:solidFill>
                <a:latin typeface="Meiryo UI" panose="020B0604030504040204" pitchFamily="50" charset="-128"/>
                <a:ea typeface="Meiryo UI" panose="020B0604030504040204" pitchFamily="50" charset="-128"/>
              </a:rPr>
              <a:t>0800-777-3081</a:t>
            </a:r>
            <a:endParaRPr lang="ja-JP" altLang="ja-JP" sz="18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　・特別高圧お客</a:t>
            </a:r>
            <a:r>
              <a:rPr lang="ja-JP" altLang="ja-JP" sz="1600" dirty="0">
                <a:solidFill>
                  <a:schemeClr val="tx1"/>
                </a:solidFill>
                <a:latin typeface="Meiryo UI" panose="020B0604030504040204" pitchFamily="50" charset="-128"/>
                <a:ea typeface="Meiryo UI" panose="020B0604030504040204" pitchFamily="50" charset="-128"/>
              </a:rPr>
              <a:t>さま</a:t>
            </a:r>
            <a:r>
              <a:rPr lang="ja-JP" altLang="en-US" sz="1600" dirty="0">
                <a:solidFill>
                  <a:schemeClr val="tx1"/>
                </a:solidFill>
                <a:latin typeface="Meiryo UI" panose="020B0604030504040204" pitchFamily="50" charset="-128"/>
                <a:ea typeface="Meiryo UI" panose="020B0604030504040204" pitchFamily="50" charset="-128"/>
              </a:rPr>
              <a:t>および小売事業者</a:t>
            </a:r>
            <a:r>
              <a:rPr lang="ja-JP" altLang="ja-JP" sz="1600" dirty="0">
                <a:solidFill>
                  <a:schemeClr val="tx1"/>
                </a:solidFill>
                <a:latin typeface="Meiryo UI" panose="020B0604030504040204" pitchFamily="50" charset="-128"/>
                <a:ea typeface="Meiryo UI" panose="020B0604030504040204" pitchFamily="50" charset="-128"/>
              </a:rPr>
              <a:t>さまは</a:t>
            </a:r>
            <a:r>
              <a:rPr lang="ja-JP" altLang="en-US" sz="1600" dirty="0">
                <a:solidFill>
                  <a:schemeClr val="tx1"/>
                </a:solidFill>
                <a:latin typeface="Meiryo UI" panose="020B0604030504040204" pitchFamily="50" charset="-128"/>
                <a:ea typeface="Meiryo UI" panose="020B0604030504040204" pitchFamily="50" charset="-128"/>
              </a:rPr>
              <a:t>、</a:t>
            </a:r>
            <a:r>
              <a:rPr lang="ja-JP" altLang="ja-JP" sz="1600" dirty="0">
                <a:solidFill>
                  <a:schemeClr val="tx1"/>
                </a:solidFill>
                <a:latin typeface="Meiryo UI" panose="020B0604030504040204" pitchFamily="50" charset="-128"/>
                <a:ea typeface="Meiryo UI" panose="020B0604030504040204" pitchFamily="50" charset="-128"/>
              </a:rPr>
              <a:t>夜間休日を問わず「送配電ダイヤル」へ</a:t>
            </a:r>
            <a:r>
              <a:rPr lang="ja-JP" altLang="en-US" sz="1600" dirty="0">
                <a:solidFill>
                  <a:schemeClr val="tx1"/>
                </a:solidFill>
                <a:latin typeface="Meiryo UI" panose="020B0604030504040204" pitchFamily="50" charset="-128"/>
                <a:ea typeface="Meiryo UI" panose="020B0604030504040204" pitchFamily="50" charset="-128"/>
              </a:rPr>
              <a:t>お</a:t>
            </a:r>
            <a:r>
              <a:rPr lang="ja-JP" altLang="ja-JP" sz="1600" dirty="0">
                <a:solidFill>
                  <a:schemeClr val="tx1"/>
                </a:solidFill>
                <a:latin typeface="Meiryo UI" panose="020B0604030504040204" pitchFamily="50" charset="-128"/>
                <a:ea typeface="Meiryo UI" panose="020B0604030504040204" pitchFamily="50" charset="-128"/>
              </a:rPr>
              <a:t>問合せ</a:t>
            </a:r>
            <a:r>
              <a:rPr lang="ja-JP" altLang="en-US" sz="1600" dirty="0">
                <a:solidFill>
                  <a:schemeClr val="tx1"/>
                </a:solidFill>
                <a:latin typeface="Meiryo UI" panose="020B0604030504040204" pitchFamily="50" charset="-128"/>
                <a:ea typeface="Meiryo UI" panose="020B0604030504040204" pitchFamily="50" charset="-128"/>
              </a:rPr>
              <a:t>ください</a:t>
            </a:r>
            <a:r>
              <a:rPr lang="ja-JP" altLang="ja-JP"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　・</a:t>
            </a:r>
            <a:r>
              <a:rPr lang="ja-JP" altLang="ja-JP" sz="1600" dirty="0">
                <a:solidFill>
                  <a:schemeClr val="tx1"/>
                </a:solidFill>
                <a:latin typeface="Meiryo UI" panose="020B0604030504040204" pitchFamily="50" charset="-128"/>
                <a:ea typeface="Meiryo UI" panose="020B0604030504040204" pitchFamily="50" charset="-128"/>
              </a:rPr>
              <a:t>事業者さまの担当窓口でも</a:t>
            </a:r>
            <a:r>
              <a:rPr lang="ja-JP" altLang="en-US" sz="1600" dirty="0">
                <a:solidFill>
                  <a:schemeClr val="tx1"/>
                </a:solidFill>
                <a:latin typeface="Meiryo UI" panose="020B0604030504040204" pitchFamily="50" charset="-128"/>
                <a:ea typeface="Meiryo UI" panose="020B0604030504040204" pitchFamily="50" charset="-128"/>
              </a:rPr>
              <a:t>可能です。</a:t>
            </a:r>
            <a:endParaRPr lang="en-US" altLang="ja-JP"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1630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xmlns="" id="{6B95A2FD-9009-03B8-AF0D-C514BB80CB84}"/>
              </a:ext>
            </a:extLst>
          </p:cNvPr>
          <p:cNvSpPr txBox="1"/>
          <p:nvPr/>
        </p:nvSpPr>
        <p:spPr>
          <a:xfrm>
            <a:off x="2419996" y="3013501"/>
            <a:ext cx="4304007" cy="830997"/>
          </a:xfrm>
          <a:prstGeom prst="rect">
            <a:avLst/>
          </a:prstGeom>
          <a:noFill/>
        </p:spPr>
        <p:txBody>
          <a:bodyPr wrap="square" rtlCol="0">
            <a:spAutoFit/>
          </a:bodyPr>
          <a:lstStyle/>
          <a:p>
            <a:pPr algn="ctr"/>
            <a:r>
              <a:rPr lang="ja-JP" altLang="en-US" sz="4800" dirty="0">
                <a:latin typeface="Meiryo UI" panose="020B0604030504040204" pitchFamily="50" charset="-128"/>
                <a:ea typeface="Meiryo UI" panose="020B0604030504040204" pitchFamily="50" charset="-128"/>
              </a:rPr>
              <a:t>以降参考資料</a:t>
            </a:r>
            <a:endParaRPr kumimoji="1" lang="ja-JP" altLang="en-US" sz="4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1477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451319" y="247560"/>
            <a:ext cx="7174523" cy="281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初期設定の手順について（ログイン）</a:t>
            </a:r>
          </a:p>
        </p:txBody>
      </p:sp>
      <p:sp>
        <p:nvSpPr>
          <p:cNvPr id="4" name="Text Box 24"/>
          <p:cNvSpPr txBox="1">
            <a:spLocks noChangeArrowheads="1"/>
          </p:cNvSpPr>
          <p:nvPr/>
        </p:nvSpPr>
        <p:spPr bwMode="auto">
          <a:xfrm>
            <a:off x="6897935" y="2552321"/>
            <a:ext cx="224606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rPr>
              <a:t>お客さまＩＤを入力します。</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②パスワードを入力します。</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③ログインを選択します。</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endParaRPr lang="ja-JP" altLang="en-US"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④パスワードを忘れた場合は、「こちらへ」を選択してください。</a:t>
            </a:r>
            <a:endParaRPr lang="en-US" altLang="ja-JP" sz="1400" dirty="0">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58797" y="2050292"/>
            <a:ext cx="6839137" cy="3300641"/>
            <a:chOff x="58797" y="2050292"/>
            <a:chExt cx="6839137" cy="3300641"/>
          </a:xfrm>
        </p:grpSpPr>
        <p:pic>
          <p:nvPicPr>
            <p:cNvPr id="28" name="図 2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797" y="2050292"/>
              <a:ext cx="6839137" cy="3300641"/>
            </a:xfrm>
            <a:prstGeom prst="rect">
              <a:avLst/>
            </a:prstGeom>
          </p:spPr>
        </p:pic>
        <p:pic>
          <p:nvPicPr>
            <p:cNvPr id="29" name="図 28"/>
            <p:cNvPicPr>
              <a:picLocks noChangeAspect="1"/>
            </p:cNvPicPr>
            <p:nvPr/>
          </p:nvPicPr>
          <p:blipFill>
            <a:blip r:embed="rId3"/>
            <a:stretch>
              <a:fillRect/>
            </a:stretch>
          </p:blipFill>
          <p:spPr>
            <a:xfrm>
              <a:off x="2134715" y="2066664"/>
              <a:ext cx="4763219" cy="777157"/>
            </a:xfrm>
            <a:prstGeom prst="rect">
              <a:avLst/>
            </a:prstGeom>
          </p:spPr>
        </p:pic>
        <p:sp>
          <p:nvSpPr>
            <p:cNvPr id="30" name="Text Box 15"/>
            <p:cNvSpPr txBox="1">
              <a:spLocks noChangeArrowheads="1"/>
            </p:cNvSpPr>
            <p:nvPr/>
          </p:nvSpPr>
          <p:spPr bwMode="auto">
            <a:xfrm>
              <a:off x="1889590" y="3355096"/>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en-US" altLang="ja-JP" sz="1400" b="1" dirty="0">
                  <a:solidFill>
                    <a:srgbClr val="FFC000"/>
                  </a:solidFill>
                  <a:latin typeface="Meiryo UI" panose="020B0604030504040204" pitchFamily="50" charset="-128"/>
                  <a:ea typeface="Meiryo UI" panose="020B0604030504040204" pitchFamily="50" charset="-128"/>
                </a:rPr>
                <a:t>①</a:t>
              </a:r>
            </a:p>
          </p:txBody>
        </p:sp>
        <p:sp>
          <p:nvSpPr>
            <p:cNvPr id="31" name="正方形/長方形 30"/>
            <p:cNvSpPr/>
            <p:nvPr/>
          </p:nvSpPr>
          <p:spPr>
            <a:xfrm>
              <a:off x="855134" y="3426794"/>
              <a:ext cx="1035020" cy="119333"/>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正方形/長方形 31"/>
            <p:cNvSpPr/>
            <p:nvPr/>
          </p:nvSpPr>
          <p:spPr>
            <a:xfrm>
              <a:off x="855134" y="3570540"/>
              <a:ext cx="1035019" cy="129452"/>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Text Box 15"/>
            <p:cNvSpPr txBox="1">
              <a:spLocks noChangeArrowheads="1"/>
            </p:cNvSpPr>
            <p:nvPr/>
          </p:nvSpPr>
          <p:spPr bwMode="auto">
            <a:xfrm>
              <a:off x="1889590" y="3526810"/>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②</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34" name="Text Box 15"/>
            <p:cNvSpPr txBox="1">
              <a:spLocks noChangeArrowheads="1"/>
            </p:cNvSpPr>
            <p:nvPr/>
          </p:nvSpPr>
          <p:spPr bwMode="auto">
            <a:xfrm>
              <a:off x="1478576" y="4007293"/>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④</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1123919" y="4056476"/>
              <a:ext cx="328613" cy="141498"/>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Text Box 15"/>
            <p:cNvSpPr txBox="1">
              <a:spLocks noChangeArrowheads="1"/>
            </p:cNvSpPr>
            <p:nvPr/>
          </p:nvSpPr>
          <p:spPr bwMode="auto">
            <a:xfrm>
              <a:off x="1889590" y="3699992"/>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③</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37" name="フローチャート: 端子 36"/>
            <p:cNvSpPr/>
            <p:nvPr/>
          </p:nvSpPr>
          <p:spPr>
            <a:xfrm>
              <a:off x="1272876" y="3708386"/>
              <a:ext cx="559593" cy="168082"/>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16" name="テキスト ボックス 15"/>
          <p:cNvSpPr txBox="1"/>
          <p:nvPr/>
        </p:nvSpPr>
        <p:spPr>
          <a:xfrm>
            <a:off x="356728" y="1143102"/>
            <a:ext cx="5636479"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当社より通知</a:t>
            </a:r>
            <a:r>
              <a:rPr lang="ja-JP" altLang="en-US" dirty="0">
                <a:latin typeface="Meiryo UI" panose="020B0604030504040204" pitchFamily="50" charset="-128"/>
                <a:ea typeface="Meiryo UI" panose="020B0604030504040204" pitchFamily="50" charset="-128"/>
              </a:rPr>
              <a:t>する</a:t>
            </a:r>
            <a:r>
              <a:rPr kumimoji="1" lang="ja-JP" altLang="en-US" dirty="0">
                <a:latin typeface="Meiryo UI" panose="020B0604030504040204" pitchFamily="50" charset="-128"/>
                <a:ea typeface="Meiryo UI" panose="020B0604030504040204" pitchFamily="50" charset="-128"/>
              </a:rPr>
              <a:t>お客さ</a:t>
            </a:r>
            <a:r>
              <a:rPr lang="ja-JP" altLang="en-US" dirty="0">
                <a:latin typeface="Meiryo UI" panose="020B0604030504040204" pitchFamily="50" charset="-128"/>
                <a:ea typeface="Meiryo UI" panose="020B0604030504040204" pitchFamily="50" charset="-128"/>
              </a:rPr>
              <a:t>ま</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とパスワードをご用意ください。</a:t>
            </a:r>
            <a:endParaRPr kumimoji="1" lang="ja-JP" altLang="en-US" dirty="0">
              <a:latin typeface="Meiryo UI" panose="020B0604030504040204" pitchFamily="50" charset="-128"/>
              <a:ea typeface="Meiryo UI" panose="020B0604030504040204" pitchFamily="50" charset="-128"/>
            </a:endParaRPr>
          </a:p>
        </p:txBody>
      </p:sp>
      <p:sp>
        <p:nvSpPr>
          <p:cNvPr id="3" name="AutoShape 14">
            <a:extLst>
              <a:ext uri="{FF2B5EF4-FFF2-40B4-BE49-F238E27FC236}">
                <a16:creationId xmlns:a16="http://schemas.microsoft.com/office/drawing/2014/main" xmlns="" id="{EE286C2B-A844-73C8-8B11-9A6300C6D9B4}"/>
              </a:ext>
            </a:extLst>
          </p:cNvPr>
          <p:cNvSpPr>
            <a:spLocks noChangeArrowheads="1"/>
          </p:cNvSpPr>
          <p:nvPr/>
        </p:nvSpPr>
        <p:spPr bwMode="auto">
          <a:xfrm>
            <a:off x="205775" y="631127"/>
            <a:ext cx="3003427" cy="337542"/>
          </a:xfrm>
          <a:prstGeom prst="roundRect">
            <a:avLst>
              <a:gd name="adj" fmla="val 164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ログイン画面</a:t>
            </a:r>
          </a:p>
        </p:txBody>
      </p:sp>
    </p:spTree>
    <p:extLst>
      <p:ext uri="{BB962C8B-B14F-4D97-AF65-F5344CB8AC3E}">
        <p14:creationId xmlns:p14="http://schemas.microsoft.com/office/powerpoint/2010/main" val="3504243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xmlns="" id="{F7B8EEE0-0441-30C4-5AF4-F02014B779FB}"/>
              </a:ext>
            </a:extLst>
          </p:cNvPr>
          <p:cNvGrpSpPr/>
          <p:nvPr/>
        </p:nvGrpSpPr>
        <p:grpSpPr>
          <a:xfrm>
            <a:off x="0" y="2059459"/>
            <a:ext cx="6675120" cy="3303877"/>
            <a:chOff x="0" y="2059459"/>
            <a:chExt cx="6675120" cy="3303877"/>
          </a:xfrm>
        </p:grpSpPr>
        <p:pic>
          <p:nvPicPr>
            <p:cNvPr id="3" name="図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2059459"/>
              <a:ext cx="6675120" cy="3303877"/>
            </a:xfrm>
            <a:prstGeom prst="rect">
              <a:avLst/>
            </a:prstGeom>
          </p:spPr>
        </p:pic>
        <p:sp>
          <p:nvSpPr>
            <p:cNvPr id="5" name="テキスト ボックス 4">
              <a:extLst>
                <a:ext uri="{FF2B5EF4-FFF2-40B4-BE49-F238E27FC236}">
                  <a16:creationId xmlns:a16="http://schemas.microsoft.com/office/drawing/2014/main" xmlns="" id="{7EF4C975-2ADE-9B15-41BB-5B7A6FB1DAD9}"/>
                </a:ext>
              </a:extLst>
            </p:cNvPr>
            <p:cNvSpPr txBox="1"/>
            <p:nvPr/>
          </p:nvSpPr>
          <p:spPr>
            <a:xfrm>
              <a:off x="3535998" y="4106360"/>
              <a:ext cx="2543264" cy="276999"/>
            </a:xfrm>
            <a:prstGeom prst="rect">
              <a:avLst/>
            </a:prstGeom>
            <a:solidFill>
              <a:srgbClr val="174972"/>
            </a:solidFill>
          </p:spPr>
          <p:txBody>
            <a:bodyPr wrap="square" rtlCol="0">
              <a:spAutoFit/>
            </a:bodyPr>
            <a:lstStyle/>
            <a:p>
              <a:r>
                <a:rPr kumimoji="1" lang="ja-JP" altLang="en-US" sz="600" dirty="0">
                  <a:solidFill>
                    <a:schemeClr val="bg1"/>
                  </a:solidFill>
                  <a:latin typeface="Meiryo UI" panose="020B0604030504040204" pitchFamily="50" charset="-128"/>
                  <a:ea typeface="Meiryo UI" panose="020B0604030504040204" pitchFamily="50" charset="-128"/>
                </a:rPr>
                <a:t>平日・・・祝日、年末</a:t>
              </a:r>
              <a:r>
                <a:rPr lang="ja-JP" altLang="en-US" sz="600" dirty="0">
                  <a:solidFill>
                    <a:schemeClr val="bg1"/>
                  </a:solidFill>
                  <a:latin typeface="Meiryo UI" panose="020B0604030504040204" pitchFamily="50" charset="-128"/>
                  <a:ea typeface="Meiryo UI" panose="020B0604030504040204" pitchFamily="50" charset="-128"/>
                </a:rPr>
                <a:t>年始（</a:t>
              </a:r>
              <a:r>
                <a:rPr lang="en-US" altLang="ja-JP" sz="600" dirty="0">
                  <a:solidFill>
                    <a:schemeClr val="bg1"/>
                  </a:solidFill>
                  <a:latin typeface="Meiryo UI" panose="020B0604030504040204" pitchFamily="50" charset="-128"/>
                  <a:ea typeface="Meiryo UI" panose="020B0604030504040204" pitchFamily="50" charset="-128"/>
                </a:rPr>
                <a:t>12/29~1/3</a:t>
              </a:r>
              <a:r>
                <a:rPr lang="ja-JP" altLang="en-US" sz="600" dirty="0">
                  <a:solidFill>
                    <a:schemeClr val="bg1"/>
                  </a:solidFill>
                  <a:latin typeface="Meiryo UI" panose="020B0604030504040204" pitchFamily="50" charset="-128"/>
                  <a:ea typeface="Meiryo UI" panose="020B0604030504040204" pitchFamily="50" charset="-128"/>
                </a:rPr>
                <a:t>）を除く月～金の</a:t>
              </a:r>
              <a:r>
                <a:rPr lang="en-US" altLang="ja-JP" sz="600" dirty="0">
                  <a:solidFill>
                    <a:schemeClr val="bg1"/>
                  </a:solidFill>
                  <a:latin typeface="Meiryo UI" panose="020B0604030504040204" pitchFamily="50" charset="-128"/>
                  <a:ea typeface="Meiryo UI" panose="020B0604030504040204" pitchFamily="50" charset="-128"/>
                </a:rPr>
                <a:t>8:30</a:t>
              </a:r>
              <a:r>
                <a:rPr lang="ja-JP" altLang="en-US" sz="600" dirty="0">
                  <a:solidFill>
                    <a:schemeClr val="bg1"/>
                  </a:solidFill>
                  <a:latin typeface="Meiryo UI" panose="020B0604030504040204" pitchFamily="50" charset="-128"/>
                  <a:ea typeface="Meiryo UI" panose="020B0604030504040204" pitchFamily="50" charset="-128"/>
                </a:rPr>
                <a:t>～</a:t>
              </a:r>
              <a:r>
                <a:rPr lang="en-US" altLang="ja-JP" sz="600" dirty="0">
                  <a:solidFill>
                    <a:schemeClr val="bg1"/>
                  </a:solidFill>
                  <a:latin typeface="Meiryo UI" panose="020B0604030504040204" pitchFamily="50" charset="-128"/>
                  <a:ea typeface="Meiryo UI" panose="020B0604030504040204" pitchFamily="50" charset="-128"/>
                </a:rPr>
                <a:t>18:00</a:t>
              </a:r>
            </a:p>
            <a:p>
              <a:r>
                <a:rPr lang="ja-JP" altLang="en-US" sz="600" dirty="0">
                  <a:solidFill>
                    <a:schemeClr val="bg1"/>
                  </a:solidFill>
                  <a:latin typeface="Meiryo UI" panose="020B0604030504040204" pitchFamily="50" charset="-128"/>
                  <a:ea typeface="Meiryo UI" panose="020B0604030504040204" pitchFamily="50" charset="-128"/>
                </a:rPr>
                <a:t>休・夜・・・上記以外</a:t>
              </a:r>
              <a:endParaRPr lang="en-US" altLang="ja-JP" sz="600" dirty="0">
                <a:solidFill>
                  <a:schemeClr val="bg1"/>
                </a:solidFill>
                <a:latin typeface="Meiryo UI" panose="020B0604030504040204" pitchFamily="50" charset="-128"/>
                <a:ea typeface="Meiryo UI" panose="020B0604030504040204" pitchFamily="50" charset="-128"/>
              </a:endParaRPr>
            </a:p>
          </p:txBody>
        </p:sp>
      </p:grpSp>
      <p:sp>
        <p:nvSpPr>
          <p:cNvPr id="7" name="正方形/長方形 6"/>
          <p:cNvSpPr/>
          <p:nvPr/>
        </p:nvSpPr>
        <p:spPr>
          <a:xfrm>
            <a:off x="399493" y="3128326"/>
            <a:ext cx="3772458" cy="955215"/>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 name="正方形/長方形 8"/>
          <p:cNvSpPr/>
          <p:nvPr/>
        </p:nvSpPr>
        <p:spPr>
          <a:xfrm>
            <a:off x="4173606" y="3128326"/>
            <a:ext cx="1689032" cy="941658"/>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Text Box 15"/>
          <p:cNvSpPr txBox="1">
            <a:spLocks noChangeArrowheads="1"/>
          </p:cNvSpPr>
          <p:nvPr/>
        </p:nvSpPr>
        <p:spPr bwMode="auto">
          <a:xfrm>
            <a:off x="1654793" y="2680682"/>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①</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19" name="Text Box 15"/>
          <p:cNvSpPr txBox="1">
            <a:spLocks noChangeArrowheads="1"/>
          </p:cNvSpPr>
          <p:nvPr/>
        </p:nvSpPr>
        <p:spPr bwMode="auto">
          <a:xfrm>
            <a:off x="190285" y="3020604"/>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②</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21" name="Text Box 15"/>
          <p:cNvSpPr txBox="1">
            <a:spLocks noChangeArrowheads="1"/>
          </p:cNvSpPr>
          <p:nvPr/>
        </p:nvSpPr>
        <p:spPr bwMode="auto">
          <a:xfrm>
            <a:off x="4038580" y="2920772"/>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③</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22" name="Text Box 15"/>
          <p:cNvSpPr txBox="1">
            <a:spLocks noChangeArrowheads="1"/>
          </p:cNvSpPr>
          <p:nvPr/>
        </p:nvSpPr>
        <p:spPr bwMode="auto">
          <a:xfrm>
            <a:off x="190285" y="4054366"/>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en-US" altLang="ja-JP" sz="1400" b="1" dirty="0">
                <a:solidFill>
                  <a:srgbClr val="FFC000"/>
                </a:solidFill>
                <a:latin typeface="Meiryo UI" panose="020B0604030504040204" pitchFamily="50" charset="-128"/>
                <a:ea typeface="Meiryo UI" panose="020B0604030504040204" pitchFamily="50" charset="-128"/>
              </a:rPr>
              <a:t>※</a:t>
            </a:r>
          </a:p>
        </p:txBody>
      </p:sp>
      <p:sp>
        <p:nvSpPr>
          <p:cNvPr id="24" name="Text Box 15"/>
          <p:cNvSpPr txBox="1">
            <a:spLocks noChangeArrowheads="1"/>
          </p:cNvSpPr>
          <p:nvPr/>
        </p:nvSpPr>
        <p:spPr bwMode="auto">
          <a:xfrm>
            <a:off x="5446098" y="5063250"/>
            <a:ext cx="16668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④</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28" name="フローチャート: 端子 27"/>
          <p:cNvSpPr/>
          <p:nvPr/>
        </p:nvSpPr>
        <p:spPr>
          <a:xfrm>
            <a:off x="5621164" y="5190219"/>
            <a:ext cx="407198" cy="168082"/>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Rectangle 3"/>
          <p:cNvSpPr>
            <a:spLocks noChangeArrowheads="1"/>
          </p:cNvSpPr>
          <p:nvPr/>
        </p:nvSpPr>
        <p:spPr bwMode="auto">
          <a:xfrm>
            <a:off x="451319" y="247560"/>
            <a:ext cx="7174523" cy="281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初期設定の手順について（配信設定）</a:t>
            </a:r>
          </a:p>
        </p:txBody>
      </p:sp>
      <p:sp>
        <p:nvSpPr>
          <p:cNvPr id="20" name="正方形/長方形 19"/>
          <p:cNvSpPr/>
          <p:nvPr/>
        </p:nvSpPr>
        <p:spPr>
          <a:xfrm>
            <a:off x="995155" y="2723201"/>
            <a:ext cx="614268" cy="141586"/>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Text Box 24"/>
          <p:cNvSpPr txBox="1">
            <a:spLocks noChangeArrowheads="1"/>
          </p:cNvSpPr>
          <p:nvPr/>
        </p:nvSpPr>
        <p:spPr bwMode="auto">
          <a:xfrm>
            <a:off x="6675120" y="2920772"/>
            <a:ext cx="2468881"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rPr>
              <a:t>点配信設定タブを選択します。</a:t>
            </a:r>
            <a:endParaRPr lang="en-US" altLang="ja-JP" sz="140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②配信先を入力します。</a:t>
            </a:r>
            <a:endParaRPr lang="en-US" altLang="ja-JP" sz="1400" dirty="0">
              <a:latin typeface="Meiryo UI" panose="020B0604030504040204" pitchFamily="50" charset="-128"/>
              <a:ea typeface="Meiryo UI" panose="020B0604030504040204" pitchFamily="50" charset="-128"/>
            </a:endParaRPr>
          </a:p>
          <a:p>
            <a:pPr>
              <a:spcBef>
                <a:spcPct val="0"/>
              </a:spcBef>
              <a:buNone/>
            </a:pPr>
            <a:r>
              <a:rPr lang="ja-JP" altLang="en-US" sz="1400" dirty="0">
                <a:latin typeface="Meiryo UI" panose="020B0604030504040204" pitchFamily="50" charset="-128"/>
                <a:ea typeface="Meiryo UI" panose="020B0604030504040204" pitchFamily="50" charset="-128"/>
              </a:rPr>
              <a:t>③配信する情報に✔をします。</a:t>
            </a:r>
            <a:endParaRPr lang="en-US" altLang="ja-JP" sz="1400" dirty="0">
              <a:latin typeface="Meiryo UI" panose="020B0604030504040204" pitchFamily="50" charset="-128"/>
              <a:ea typeface="Meiryo UI" panose="020B0604030504040204" pitchFamily="50" charset="-128"/>
            </a:endParaRPr>
          </a:p>
          <a:p>
            <a:pPr>
              <a:spcBef>
                <a:spcPct val="0"/>
              </a:spcBef>
              <a:buNone/>
            </a:pPr>
            <a:r>
              <a:rPr lang="ja-JP" altLang="en-US" sz="1400" dirty="0">
                <a:latin typeface="Meiryo UI" panose="020B0604030504040204" pitchFamily="50" charset="-128"/>
                <a:ea typeface="Meiryo UI" panose="020B0604030504040204" pitchFamily="50" charset="-128"/>
              </a:rPr>
              <a:t>④登録を選択すると、②で設定した配信先にテスト配信を行います。</a:t>
            </a:r>
            <a:endParaRPr lang="en-US" altLang="ja-JP" sz="1400" dirty="0">
              <a:latin typeface="Meiryo UI" panose="020B0604030504040204" pitchFamily="50" charset="-128"/>
              <a:ea typeface="Meiryo UI" panose="020B0604030504040204" pitchFamily="50" charset="-128"/>
            </a:endParaRPr>
          </a:p>
          <a:p>
            <a:pPr>
              <a:spcBef>
                <a:spcPct val="0"/>
              </a:spcBef>
              <a:buNone/>
            </a:pPr>
            <a:r>
              <a:rPr lang="ja-JP" altLang="en-US" sz="1400" dirty="0">
                <a:latin typeface="Meiryo UI" panose="020B0604030504040204" pitchFamily="50" charset="-128"/>
                <a:ea typeface="Meiryo UI" panose="020B0604030504040204" pitchFamily="50" charset="-128"/>
              </a:rPr>
              <a:t>⑤</a:t>
            </a:r>
            <a:r>
              <a:rPr lang="en-US" altLang="ja-JP" sz="1400" dirty="0" err="1">
                <a:latin typeface="Meiryo UI" panose="020B0604030504040204" pitchFamily="50" charset="-128"/>
                <a:ea typeface="Meiryo UI" panose="020B0604030504040204" pitchFamily="50" charset="-128"/>
              </a:rPr>
              <a:t>P9</a:t>
            </a:r>
            <a:r>
              <a:rPr lang="ja-JP" altLang="en-US" sz="1400" dirty="0">
                <a:latin typeface="Meiryo UI" panose="020B0604030504040204" pitchFamily="50" charset="-128"/>
                <a:ea typeface="Meiryo UI" panose="020B0604030504040204" pitchFamily="50" charset="-128"/>
              </a:rPr>
              <a:t>の手順により、パスワードを変更します。</a:t>
            </a:r>
            <a:endParaRPr lang="en-US" altLang="ja-JP" sz="1400" dirty="0">
              <a:latin typeface="Meiryo UI" panose="020B0604030504040204" pitchFamily="50" charset="-128"/>
              <a:ea typeface="Meiryo UI" panose="020B0604030504040204" pitchFamily="50" charset="-128"/>
            </a:endParaRPr>
          </a:p>
        </p:txBody>
      </p:sp>
      <p:sp>
        <p:nvSpPr>
          <p:cNvPr id="23" name="Text Box 24"/>
          <p:cNvSpPr txBox="1">
            <a:spLocks noChangeArrowheads="1"/>
          </p:cNvSpPr>
          <p:nvPr/>
        </p:nvSpPr>
        <p:spPr bwMode="auto">
          <a:xfrm>
            <a:off x="451319" y="5433790"/>
            <a:ext cx="5226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None/>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小売事業者・集約箇所用</a:t>
            </a:r>
            <a:r>
              <a:rPr lang="en-US" altLang="ja-JP" sz="1200" dirty="0">
                <a:latin typeface="Meiryo UI" panose="020B0604030504040204" pitchFamily="50" charset="-128"/>
                <a:ea typeface="Meiryo UI" panose="020B0604030504040204" pitchFamily="50" charset="-128"/>
              </a:rPr>
              <a:t>】</a:t>
            </a:r>
          </a:p>
          <a:p>
            <a:pPr>
              <a:spcBef>
                <a:spcPct val="0"/>
              </a:spcBef>
              <a:buNone/>
            </a:pPr>
            <a:r>
              <a:rPr lang="ja-JP" altLang="en-US" sz="1200" dirty="0">
                <a:latin typeface="Meiryo UI" panose="020B0604030504040204" pitchFamily="50" charset="-128"/>
                <a:ea typeface="Meiryo UI" panose="020B0604030504040204" pitchFamily="50" charset="-128"/>
              </a:rPr>
              <a:t>チェックをすると、計画停電にて特高お客さまが停電となる場合に情報配信します。</a:t>
            </a:r>
            <a:endParaRPr lang="en-US" altLang="ja-JP" sz="1200" dirty="0">
              <a:latin typeface="Meiryo UI" panose="020B0604030504040204" pitchFamily="50" charset="-128"/>
              <a:ea typeface="Meiryo UI" panose="020B0604030504040204" pitchFamily="50" charset="-128"/>
            </a:endParaRPr>
          </a:p>
        </p:txBody>
      </p:sp>
      <p:sp>
        <p:nvSpPr>
          <p:cNvPr id="25" name="Text Box 15"/>
          <p:cNvSpPr txBox="1">
            <a:spLocks noChangeArrowheads="1"/>
          </p:cNvSpPr>
          <p:nvPr/>
        </p:nvSpPr>
        <p:spPr bwMode="auto">
          <a:xfrm>
            <a:off x="5588100" y="2394291"/>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⑤</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26" name="フローチャート: 端子 25"/>
          <p:cNvSpPr/>
          <p:nvPr/>
        </p:nvSpPr>
        <p:spPr>
          <a:xfrm>
            <a:off x="5773564" y="2535596"/>
            <a:ext cx="768552" cy="145086"/>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AutoShape 14">
            <a:extLst>
              <a:ext uri="{FF2B5EF4-FFF2-40B4-BE49-F238E27FC236}">
                <a16:creationId xmlns:a16="http://schemas.microsoft.com/office/drawing/2014/main" xmlns="" id="{208C08AF-2773-DB44-9F8A-82704EBBE70C}"/>
              </a:ext>
            </a:extLst>
          </p:cNvPr>
          <p:cNvSpPr>
            <a:spLocks noChangeArrowheads="1"/>
          </p:cNvSpPr>
          <p:nvPr/>
        </p:nvSpPr>
        <p:spPr bwMode="auto">
          <a:xfrm>
            <a:off x="205775" y="631127"/>
            <a:ext cx="3003427" cy="337542"/>
          </a:xfrm>
          <a:prstGeom prst="roundRect">
            <a:avLst>
              <a:gd name="adj" fmla="val 164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配信設定画面</a:t>
            </a:r>
          </a:p>
        </p:txBody>
      </p:sp>
    </p:spTree>
    <p:extLst>
      <p:ext uri="{BB962C8B-B14F-4D97-AF65-F5344CB8AC3E}">
        <p14:creationId xmlns:p14="http://schemas.microsoft.com/office/powerpoint/2010/main" val="92500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1927655"/>
            <a:ext cx="6741622" cy="3591384"/>
          </a:xfrm>
          <a:prstGeom prst="rect">
            <a:avLst/>
          </a:prstGeom>
        </p:spPr>
      </p:pic>
      <p:sp>
        <p:nvSpPr>
          <p:cNvPr id="4" name="Text Box 24"/>
          <p:cNvSpPr txBox="1">
            <a:spLocks noChangeArrowheads="1"/>
          </p:cNvSpPr>
          <p:nvPr/>
        </p:nvSpPr>
        <p:spPr bwMode="auto">
          <a:xfrm>
            <a:off x="6675120" y="3040020"/>
            <a:ext cx="247719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1400" dirty="0">
                <a:latin typeface="Meiryo UI" panose="020B0604030504040204" pitchFamily="50" charset="-128"/>
                <a:ea typeface="Meiryo UI" panose="020B0604030504040204" pitchFamily="50" charset="-128"/>
              </a:rPr>
              <a:t>①</a:t>
            </a:r>
            <a:r>
              <a:rPr lang="ja-JP" altLang="en-US" sz="1400" dirty="0">
                <a:latin typeface="Meiryo UI" panose="020B0604030504040204" pitchFamily="50" charset="-128"/>
                <a:ea typeface="Meiryo UI" panose="020B0604030504040204" pitchFamily="50" charset="-128"/>
              </a:rPr>
              <a:t>現在のパスワードを入力します。</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②新しいパスワードを入力します。</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③新しいパスワードに変更します。</a:t>
            </a:r>
          </a:p>
          <a:p>
            <a:pPr eaLnBrk="1" hangingPunct="1">
              <a:spcBef>
                <a:spcPct val="0"/>
              </a:spcBef>
              <a:buFontTx/>
              <a:buNone/>
            </a:pPr>
            <a:r>
              <a:rPr lang="ja-JP" altLang="en-US" sz="1400" dirty="0">
                <a:latin typeface="Meiryo UI" panose="020B0604030504040204" pitchFamily="50" charset="-128"/>
                <a:ea typeface="Meiryo UI" panose="020B0604030504040204" pitchFamily="50" charset="-128"/>
              </a:rPr>
              <a:t>④戻るを選択すると、</a:t>
            </a:r>
            <a:r>
              <a:rPr lang="en-US" altLang="ja-JP" sz="1400" dirty="0" err="1">
                <a:latin typeface="Meiryo UI" panose="020B0604030504040204" pitchFamily="50" charset="-128"/>
                <a:ea typeface="Meiryo UI" panose="020B0604030504040204" pitchFamily="50" charset="-128"/>
              </a:rPr>
              <a:t>P8</a:t>
            </a:r>
            <a:r>
              <a:rPr lang="ja-JP" altLang="en-US" sz="1400" dirty="0">
                <a:latin typeface="Meiryo UI" panose="020B0604030504040204" pitchFamily="50" charset="-128"/>
                <a:ea typeface="Meiryo UI" panose="020B0604030504040204" pitchFamily="50" charset="-128"/>
              </a:rPr>
              <a:t>の画面へ戻ります。</a:t>
            </a:r>
          </a:p>
        </p:txBody>
      </p:sp>
      <p:sp>
        <p:nvSpPr>
          <p:cNvPr id="6" name="Rectangle 3"/>
          <p:cNvSpPr>
            <a:spLocks noChangeArrowheads="1"/>
          </p:cNvSpPr>
          <p:nvPr/>
        </p:nvSpPr>
        <p:spPr bwMode="auto">
          <a:xfrm>
            <a:off x="451319" y="247560"/>
            <a:ext cx="7174523" cy="281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pPr>
              <a:spcBef>
                <a:spcPct val="0"/>
              </a:spcBef>
            </a:pPr>
            <a:r>
              <a:rPr lang="ja-JP" altLang="en-US" sz="2400" b="1" dirty="0">
                <a:latin typeface="Meiryo UI" panose="020B0604030504040204" pitchFamily="50" charset="-128"/>
                <a:ea typeface="Meiryo UI" panose="020B0604030504040204" pitchFamily="50" charset="-128"/>
              </a:rPr>
              <a:t>初期設定の手順について（初期パスワード変更）</a:t>
            </a:r>
          </a:p>
        </p:txBody>
      </p:sp>
      <p:sp>
        <p:nvSpPr>
          <p:cNvPr id="8" name="Text Box 15"/>
          <p:cNvSpPr txBox="1">
            <a:spLocks noChangeArrowheads="1"/>
          </p:cNvSpPr>
          <p:nvPr/>
        </p:nvSpPr>
        <p:spPr bwMode="auto">
          <a:xfrm>
            <a:off x="2506525" y="3181473"/>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en-US" altLang="ja-JP" sz="1400" b="1" dirty="0">
                <a:solidFill>
                  <a:srgbClr val="FFC000"/>
                </a:solidFill>
                <a:latin typeface="Meiryo UI" panose="020B0604030504040204" pitchFamily="50" charset="-128"/>
                <a:ea typeface="Meiryo UI" panose="020B0604030504040204" pitchFamily="50" charset="-128"/>
              </a:rPr>
              <a:t>①</a:t>
            </a:r>
          </a:p>
        </p:txBody>
      </p:sp>
      <p:sp>
        <p:nvSpPr>
          <p:cNvPr id="9" name="正方形/長方形 8"/>
          <p:cNvSpPr/>
          <p:nvPr/>
        </p:nvSpPr>
        <p:spPr>
          <a:xfrm>
            <a:off x="2721588" y="3238164"/>
            <a:ext cx="1446987" cy="124247"/>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フローチャート: 端子 9"/>
          <p:cNvSpPr/>
          <p:nvPr/>
        </p:nvSpPr>
        <p:spPr>
          <a:xfrm>
            <a:off x="5487921" y="5319656"/>
            <a:ext cx="401370" cy="188311"/>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Text Box 15"/>
          <p:cNvSpPr txBox="1">
            <a:spLocks noChangeArrowheads="1"/>
          </p:cNvSpPr>
          <p:nvPr/>
        </p:nvSpPr>
        <p:spPr bwMode="auto">
          <a:xfrm>
            <a:off x="2506525" y="3409033"/>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②</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721587" y="3390564"/>
            <a:ext cx="1446987" cy="248072"/>
          </a:xfrm>
          <a:prstGeom prst="rect">
            <a:avLst/>
          </a:prstGeom>
          <a:noFill/>
          <a:ln w="19050">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フローチャート: 端子 12"/>
          <p:cNvSpPr/>
          <p:nvPr/>
        </p:nvSpPr>
        <p:spPr>
          <a:xfrm>
            <a:off x="5996557" y="5321263"/>
            <a:ext cx="401370" cy="188311"/>
          </a:xfrm>
          <a:prstGeom prst="flowChartTerminator">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Text Box 15"/>
          <p:cNvSpPr txBox="1">
            <a:spLocks noChangeArrowheads="1"/>
          </p:cNvSpPr>
          <p:nvPr/>
        </p:nvSpPr>
        <p:spPr bwMode="auto">
          <a:xfrm>
            <a:off x="5353269" y="5110215"/>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③</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15" name="Text Box 15"/>
          <p:cNvSpPr txBox="1">
            <a:spLocks noChangeArrowheads="1"/>
          </p:cNvSpPr>
          <p:nvPr/>
        </p:nvSpPr>
        <p:spPr bwMode="auto">
          <a:xfrm>
            <a:off x="5906789" y="5110215"/>
            <a:ext cx="1795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1" hangingPunct="1">
              <a:defRPr/>
            </a:pPr>
            <a:r>
              <a:rPr lang="ja-JP" altLang="en-US" sz="1400" b="1" dirty="0">
                <a:solidFill>
                  <a:srgbClr val="FFC000"/>
                </a:solidFill>
                <a:latin typeface="Meiryo UI" panose="020B0604030504040204" pitchFamily="50" charset="-128"/>
                <a:ea typeface="Meiryo UI" panose="020B0604030504040204" pitchFamily="50" charset="-128"/>
              </a:rPr>
              <a:t>④</a:t>
            </a:r>
            <a:endParaRPr lang="en-US" altLang="ja-JP" sz="1400" b="1" dirty="0">
              <a:solidFill>
                <a:srgbClr val="FFC000"/>
              </a:solidFill>
              <a:latin typeface="Meiryo UI" panose="020B0604030504040204" pitchFamily="50" charset="-128"/>
              <a:ea typeface="Meiryo UI" panose="020B0604030504040204" pitchFamily="50" charset="-128"/>
            </a:endParaRPr>
          </a:p>
        </p:txBody>
      </p:sp>
      <p:sp>
        <p:nvSpPr>
          <p:cNvPr id="3" name="AutoShape 14">
            <a:extLst>
              <a:ext uri="{FF2B5EF4-FFF2-40B4-BE49-F238E27FC236}">
                <a16:creationId xmlns:a16="http://schemas.microsoft.com/office/drawing/2014/main" xmlns="" id="{836AD43E-80CD-5335-ACB5-90FFB58B98C1}"/>
              </a:ext>
            </a:extLst>
          </p:cNvPr>
          <p:cNvSpPr>
            <a:spLocks noChangeArrowheads="1"/>
          </p:cNvSpPr>
          <p:nvPr/>
        </p:nvSpPr>
        <p:spPr bwMode="auto">
          <a:xfrm>
            <a:off x="205775" y="631127"/>
            <a:ext cx="3003427" cy="337542"/>
          </a:xfrm>
          <a:prstGeom prst="roundRect">
            <a:avLst>
              <a:gd name="adj" fmla="val 164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0" tIns="0" rIns="0" bIns="0">
            <a:spAutoFit/>
          </a:bodyPr>
          <a:lstStyle/>
          <a:p>
            <a:pPr marL="285750" indent="-285750">
              <a:buFont typeface="Wingdings" panose="05000000000000000000" pitchFamily="2" charset="2"/>
              <a:buChar char="n"/>
            </a:pPr>
            <a:r>
              <a:rPr lang="ja-JP" altLang="en-US" sz="2000" b="1" dirty="0">
                <a:latin typeface="Meiryo UI" panose="020B0604030504040204" pitchFamily="50" charset="-128"/>
                <a:ea typeface="Meiryo UI" panose="020B0604030504040204" pitchFamily="50" charset="-128"/>
              </a:rPr>
              <a:t>パスワード変更画面</a:t>
            </a:r>
          </a:p>
        </p:txBody>
      </p:sp>
    </p:spTree>
    <p:extLst>
      <p:ext uri="{BB962C8B-B14F-4D97-AF65-F5344CB8AC3E}">
        <p14:creationId xmlns:p14="http://schemas.microsoft.com/office/powerpoint/2010/main" val="596441042"/>
      </p:ext>
    </p:extLst>
  </p:cSld>
  <p:clrMapOvr>
    <a:masterClrMapping/>
  </p:clrMapOvr>
</p:sld>
</file>

<file path=ppt/theme/theme1.xml><?xml version="1.0" encoding="utf-8"?>
<a:theme xmlns:a="http://schemas.openxmlformats.org/drawingml/2006/main" name="ホワイト">
  <a:themeElements>
    <a:clrScheme name="Kanden01">
      <a:dk1>
        <a:srgbClr val="4C4443"/>
      </a:dk1>
      <a:lt1>
        <a:srgbClr val="FFFFFF"/>
      </a:lt1>
      <a:dk2>
        <a:srgbClr val="716D6B"/>
      </a:dk2>
      <a:lt2>
        <a:srgbClr val="EB6100"/>
      </a:lt2>
      <a:accent1>
        <a:srgbClr val="0075C2"/>
      </a:accent1>
      <a:accent2>
        <a:srgbClr val="3D9738"/>
      </a:accent2>
      <a:accent3>
        <a:srgbClr val="ABCD03"/>
      </a:accent3>
      <a:accent4>
        <a:srgbClr val="00A6BA"/>
      </a:accent4>
      <a:accent5>
        <a:srgbClr val="674498"/>
      </a:accent5>
      <a:accent6>
        <a:srgbClr val="EB6EA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1474</Words>
  <Application>Microsoft Office PowerPoint</Application>
  <PresentationFormat>画面に合わせる (4:3)</PresentationFormat>
  <Paragraphs>339</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Meiryo UI</vt:lpstr>
      <vt:lpstr>ＭＳ Ｐゴシック</vt:lpstr>
      <vt:lpstr>ヒラギノ角ゴ ProN W3</vt:lpstr>
      <vt:lpstr>メイリオ</vt:lpstr>
      <vt:lpstr>Arial</vt:lpstr>
      <vt:lpstr>Calibri</vt:lpstr>
      <vt:lpstr>Wingdings</vt:lpstr>
      <vt:lpstr>ホワイト</vt:lpstr>
      <vt:lpstr>PowerPoint プレゼンテーション</vt:lpstr>
      <vt:lpstr>停電情報提供サービスの説明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関西電力送配電株式会社</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停電情報提供サービスについて</dc:title>
  <dc:subject/>
  <dc:creator/>
  <cp:keywords/>
  <dc:description/>
  <cp:lastModifiedBy/>
  <cp:revision>1</cp:revision>
  <dcterms:created xsi:type="dcterms:W3CDTF">2025-03-27T03:03:09Z</dcterms:created>
  <dcterms:modified xsi:type="dcterms:W3CDTF">2025-03-27T03:03:26Z</dcterms:modified>
  <cp:category/>
</cp:coreProperties>
</file>