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4"/>
  </p:notesMasterIdLst>
  <p:handoutMasterIdLst>
    <p:handoutMasterId r:id="rId15"/>
  </p:handoutMasterIdLst>
  <p:sldIdLst>
    <p:sldId id="256" r:id="rId2"/>
    <p:sldId id="288" r:id="rId3"/>
    <p:sldId id="283" r:id="rId4"/>
    <p:sldId id="293" r:id="rId5"/>
    <p:sldId id="265" r:id="rId6"/>
    <p:sldId id="264" r:id="rId7"/>
    <p:sldId id="267" r:id="rId8"/>
    <p:sldId id="275" r:id="rId9"/>
    <p:sldId id="266" r:id="rId10"/>
    <p:sldId id="276" r:id="rId11"/>
    <p:sldId id="280" r:id="rId12"/>
    <p:sldId id="258"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
          <p15:clr>
            <a:srgbClr val="A4A3A4"/>
          </p15:clr>
        </p15:guide>
        <p15:guide id="2" orient="horz" pos="21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E7E6E6"/>
    <a:srgbClr val="6E6A69"/>
    <a:srgbClr val="4C44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9874" autoAdjust="0"/>
  </p:normalViewPr>
  <p:slideViewPr>
    <p:cSldViewPr snapToGrid="0" snapToObjects="1">
      <p:cViewPr varScale="1">
        <p:scale>
          <a:sx n="100" d="100"/>
          <a:sy n="100" d="100"/>
        </p:scale>
        <p:origin x="318" y="78"/>
      </p:cViewPr>
      <p:guideLst>
        <p:guide orient="horz" pos="266"/>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1B53A-AFF4-9F4C-90B5-46B23183780D}" type="datetimeFigureOut">
              <a:rPr kumimoji="1" lang="ja-JP" altLang="en-US" smtClean="0"/>
              <a:t>2025/3/27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80143F-7756-9040-B5A5-B3497F8A6556}" type="slidenum">
              <a:rPr kumimoji="1" lang="ja-JP" altLang="en-US" smtClean="0"/>
              <a:t>‹#›</a:t>
            </a:fld>
            <a:endParaRPr kumimoji="1" lang="ja-JP" altLang="en-US"/>
          </a:p>
        </p:txBody>
      </p:sp>
    </p:spTree>
    <p:extLst>
      <p:ext uri="{BB962C8B-B14F-4D97-AF65-F5344CB8AC3E}">
        <p14:creationId xmlns:p14="http://schemas.microsoft.com/office/powerpoint/2010/main" val="43805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C865D-617F-C143-867B-AD64604E21D2}"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A6560-6525-5745-8489-50DB88E0AC6B}" type="slidenum">
              <a:rPr kumimoji="1" lang="ja-JP" altLang="en-US" smtClean="0"/>
              <a:t>‹#›</a:t>
            </a:fld>
            <a:endParaRPr kumimoji="1" lang="ja-JP" altLang="en-US"/>
          </a:p>
        </p:txBody>
      </p:sp>
    </p:spTree>
    <p:extLst>
      <p:ext uri="{BB962C8B-B14F-4D97-AF65-F5344CB8AC3E}">
        <p14:creationId xmlns:p14="http://schemas.microsoft.com/office/powerpoint/2010/main" val="2995661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Turquois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130425"/>
            <a:ext cx="7772400" cy="1470025"/>
          </a:xfrm>
        </p:spPr>
        <p:txBody>
          <a:bodyPr lIns="0" tIns="0" rIns="0" bIns="0" anchor="t" anchorCtr="0">
            <a:normAutofit/>
          </a:bodyPr>
          <a:lstStyle>
            <a:lvl1pPr algn="l">
              <a:defRPr sz="3600" b="0" i="0">
                <a:solidFill>
                  <a:schemeClr val="tx1"/>
                </a:solidFill>
              </a:defRPr>
            </a:lvl1pPr>
          </a:lstStyle>
          <a:p>
            <a:r>
              <a:rPr kumimoji="1" lang="ja-JP" altLang="en-US" dirty="0"/>
              <a:t>表紙タイトル</a:t>
            </a:r>
          </a:p>
        </p:txBody>
      </p:sp>
      <p:sp>
        <p:nvSpPr>
          <p:cNvPr id="10" name="テキスト プレースホルダー 9"/>
          <p:cNvSpPr>
            <a:spLocks noGrp="1"/>
          </p:cNvSpPr>
          <p:nvPr>
            <p:ph type="body" sz="quarter" idx="13" hasCustomPrompt="1"/>
          </p:nvPr>
        </p:nvSpPr>
        <p:spPr>
          <a:xfrm>
            <a:off x="685800" y="3997326"/>
            <a:ext cx="7772400" cy="410472"/>
          </a:xfrm>
        </p:spPr>
        <p:txBody>
          <a:bodyPr lIns="0" tIns="0" rIns="0" bIns="0">
            <a:normAutofit/>
          </a:bodyPr>
          <a:lstStyle>
            <a:lvl1pPr marL="0" indent="0">
              <a:buNone/>
              <a:defRPr sz="24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部署名</a:t>
            </a:r>
          </a:p>
        </p:txBody>
      </p:sp>
      <p:sp>
        <p:nvSpPr>
          <p:cNvPr id="11" name="テキスト プレースホルダー 9"/>
          <p:cNvSpPr>
            <a:spLocks noGrp="1"/>
          </p:cNvSpPr>
          <p:nvPr>
            <p:ph type="body" sz="quarter" idx="14" hasCustomPrompt="1"/>
          </p:nvPr>
        </p:nvSpPr>
        <p:spPr>
          <a:xfrm>
            <a:off x="685800" y="4604332"/>
            <a:ext cx="7772400" cy="410472"/>
          </a:xfrm>
        </p:spPr>
        <p:txBody>
          <a:bodyPr lIns="0" tIns="0" rIns="0" bIns="0">
            <a:normAutofit/>
          </a:bodyPr>
          <a:lstStyle>
            <a:lvl1pPr marL="0" indent="0">
              <a:buNone/>
              <a:defRPr sz="18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ja-JP" dirty="0"/>
              <a:t>2016/00/00</a:t>
            </a:r>
            <a:endParaRPr kumimoji="1" lang="ja-JP" altLang="en-US" dirty="0"/>
          </a:p>
        </p:txBody>
      </p:sp>
      <p:pic>
        <p:nvPicPr>
          <p:cNvPr id="5" name="図 4" descr="PPT_base_breeze2_0328-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pic>
        <p:nvPicPr>
          <p:cNvPr id="7" name="図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777" y="520892"/>
            <a:ext cx="3495378" cy="533016"/>
          </a:xfrm>
          <a:prstGeom prst="rect">
            <a:avLst/>
          </a:prstGeom>
        </p:spPr>
      </p:pic>
    </p:spTree>
    <p:extLst>
      <p:ext uri="{BB962C8B-B14F-4D97-AF65-F5344CB8AC3E}">
        <p14:creationId xmlns:p14="http://schemas.microsoft.com/office/powerpoint/2010/main" val="262886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Turquoise">
    <p:spTree>
      <p:nvGrpSpPr>
        <p:cNvPr id="1" name=""/>
        <p:cNvGrpSpPr/>
        <p:nvPr/>
      </p:nvGrpSpPr>
      <p:grpSpPr>
        <a:xfrm>
          <a:off x="0" y="0"/>
          <a:ext cx="0" cy="0"/>
          <a:chOff x="0" y="0"/>
          <a:chExt cx="0" cy="0"/>
        </a:xfrm>
      </p:grpSpPr>
      <p:pic>
        <p:nvPicPr>
          <p:cNvPr id="4" name="図 3" descr="PPT_base_breeze2_0328-1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1180"/>
            <a:ext cx="9144000" cy="636820"/>
          </a:xfrm>
          <a:prstGeom prst="rect">
            <a:avLst/>
          </a:prstGeom>
        </p:spPr>
      </p:pic>
      <p:sp>
        <p:nvSpPr>
          <p:cNvPr id="2" name="タイトル 1"/>
          <p:cNvSpPr>
            <a:spLocks noGrp="1"/>
          </p:cNvSpPr>
          <p:nvPr>
            <p:ph type="title" hasCustomPrompt="1"/>
          </p:nvPr>
        </p:nvSpPr>
        <p:spPr>
          <a:xfrm>
            <a:off x="457200" y="87865"/>
            <a:ext cx="7916444" cy="379060"/>
          </a:xfrm>
        </p:spPr>
        <p:txBody>
          <a:bodyPr lIns="0" tIns="0" rIns="0" bIns="0" anchor="t" anchorCtr="0">
            <a:normAutofit/>
          </a:bodyPr>
          <a:lstStyle>
            <a:lvl1pPr algn="l">
              <a:defRPr sz="2400" baseline="0"/>
            </a:lvl1pPr>
          </a:lstStyle>
          <a:p>
            <a:r>
              <a:rPr kumimoji="1" lang="ja-JP" altLang="en-US" dirty="0"/>
              <a:t>本文タイトルの書式設定</a:t>
            </a:r>
          </a:p>
        </p:txBody>
      </p:sp>
      <p:sp>
        <p:nvSpPr>
          <p:cNvPr id="3" name="コンテンツ プレースホルダー 2"/>
          <p:cNvSpPr>
            <a:spLocks noGrp="1"/>
          </p:cNvSpPr>
          <p:nvPr>
            <p:ph idx="1"/>
          </p:nvPr>
        </p:nvSpPr>
        <p:spPr>
          <a:xfrm>
            <a:off x="457199" y="709731"/>
            <a:ext cx="8254653" cy="5453712"/>
          </a:xfrm>
        </p:spPr>
        <p:txBody>
          <a:bodyPr lIns="0" tIns="0" rIns="0" bIns="0">
            <a:normAutofit/>
          </a:bodyPr>
          <a:lstStyle>
            <a:lvl1pPr marL="0" indent="0">
              <a:buNone/>
              <a:defRPr sz="2000"/>
            </a:lvl1pPr>
            <a:lvl2pPr marL="446088" indent="-180975">
              <a:buFont typeface="Arial"/>
              <a:buChar char="•"/>
              <a:defRPr sz="1800"/>
            </a:lvl2pPr>
            <a:lvl3pPr marL="625475" indent="-179388">
              <a:buFont typeface="ヒラギノ角ゴ ProN W3"/>
              <a:buChar char="-"/>
              <a:defRPr sz="1600"/>
            </a:lvl3pPr>
            <a:lvl4pPr marL="1600200" indent="-228600">
              <a:buFont typeface="Arial"/>
              <a:buChar char="–"/>
              <a:defRPr sz="1400"/>
            </a:lvl4pPr>
            <a:lvl5pPr>
              <a:defRPr sz="1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7" name="スライド番号プレースホルダー 10"/>
          <p:cNvSpPr txBox="1">
            <a:spLocks/>
          </p:cNvSpPr>
          <p:nvPr userDrawn="1"/>
        </p:nvSpPr>
        <p:spPr>
          <a:xfrm>
            <a:off x="8373643" y="310453"/>
            <a:ext cx="338209" cy="156472"/>
          </a:xfrm>
          <a:prstGeom prst="rect">
            <a:avLst/>
          </a:prstGeom>
        </p:spPr>
        <p:txBody>
          <a:bodyPr vert="horz" lIns="0" tIns="0" rIns="0" bIns="0" rtlCol="0" anchor="b"/>
          <a:lstStyle>
            <a:defPPr>
              <a:defRPr lang="ja-JP"/>
            </a:defPPr>
            <a:lvl1pPr marL="0" algn="l" defTabSz="457200" rtl="0" eaLnBrk="1" latinLnBrk="0" hangingPunct="1">
              <a:defRPr kumimoji="1" sz="800" kern="1200">
                <a:solidFill>
                  <a:schemeClr val="tx1"/>
                </a:solidFill>
                <a:latin typeface="Arial"/>
                <a:ea typeface="メイリオ"/>
                <a:cs typeface="Arial"/>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fld id="{879E8646-D9EA-2E4C-AF8C-FEC506DFEF7C}" type="slidenum">
              <a:rPr kumimoji="1" lang="ja-JP" altLang="en-US" sz="900" b="0" i="0" u="none" strike="noStrike" kern="1200" cap="none" spc="0" normalizeH="0" baseline="0" noProof="0" smtClean="0">
                <a:ln>
                  <a:noFill/>
                </a:ln>
                <a:solidFill>
                  <a:srgbClr val="4C4443"/>
                </a:solidFill>
                <a:effectLst/>
                <a:uLnTx/>
                <a:uFillTx/>
                <a:latin typeface="Arial"/>
                <a:ea typeface="メイリオ"/>
                <a:cs typeface="+mn-cs"/>
              </a:rPr>
              <a:pPr marL="0" marR="0" indent="0" algn="r" defTabSz="457200" rtl="0" eaLnBrk="1" fontAlgn="auto" latinLnBrk="0" hangingPunct="1">
                <a:lnSpc>
                  <a:spcPct val="100000"/>
                </a:lnSpc>
                <a:spcBef>
                  <a:spcPts val="0"/>
                </a:spcBef>
                <a:spcAft>
                  <a:spcPts val="0"/>
                </a:spcAft>
                <a:buClrTx/>
                <a:buSzTx/>
                <a:buFontTx/>
                <a:buNone/>
                <a:tabLst/>
                <a:defRPr/>
              </a:pPr>
              <a:t>‹#›</a:t>
            </a:fld>
            <a:endParaRPr lang="ja-JP" altLang="en-US" sz="900" dirty="0">
              <a:latin typeface="Arial"/>
              <a:ea typeface="メイリオ"/>
            </a:endParaRPr>
          </a:p>
        </p:txBody>
      </p:sp>
      <p:cxnSp>
        <p:nvCxnSpPr>
          <p:cNvPr id="6" name="直線コネクタ 5"/>
          <p:cNvCxnSpPr/>
          <p:nvPr userDrawn="1"/>
        </p:nvCxnSpPr>
        <p:spPr>
          <a:xfrm>
            <a:off x="438876" y="532288"/>
            <a:ext cx="828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フッター プレースホルダー 9"/>
          <p:cNvSpPr txBox="1">
            <a:spLocks/>
          </p:cNvSpPr>
          <p:nvPr userDrawn="1"/>
        </p:nvSpPr>
        <p:spPr>
          <a:xfrm>
            <a:off x="6938963" y="6643239"/>
            <a:ext cx="2038704" cy="156472"/>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700" dirty="0"/>
              <a:t>Kansai Transmission and</a:t>
            </a:r>
            <a:r>
              <a:rPr lang="en-US" altLang="ja-JP" sz="700" baseline="0" dirty="0"/>
              <a:t> </a:t>
            </a:r>
            <a:r>
              <a:rPr lang="en-US" altLang="ja-JP" sz="700" baseline="0" dirty="0" err="1"/>
              <a:t>Distribution</a:t>
            </a:r>
            <a:r>
              <a:rPr lang="en-US" altLang="ja-JP" sz="700" dirty="0" err="1"/>
              <a:t>,Inc</a:t>
            </a:r>
            <a:r>
              <a:rPr lang="en-US" altLang="ja-JP" sz="700" dirty="0"/>
              <a:t>.</a:t>
            </a:r>
            <a:endParaRPr lang="ja-JP" altLang="en-US" sz="700" dirty="0"/>
          </a:p>
        </p:txBody>
      </p:sp>
    </p:spTree>
    <p:extLst>
      <p:ext uri="{BB962C8B-B14F-4D97-AF65-F5344CB8AC3E}">
        <p14:creationId xmlns:p14="http://schemas.microsoft.com/office/powerpoint/2010/main" val="29327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頁_Turquoise">
    <p:spTree>
      <p:nvGrpSpPr>
        <p:cNvPr id="1" name=""/>
        <p:cNvGrpSpPr/>
        <p:nvPr/>
      </p:nvGrpSpPr>
      <p:grpSpPr>
        <a:xfrm>
          <a:off x="0" y="0"/>
          <a:ext cx="0" cy="0"/>
          <a:chOff x="0" y="0"/>
          <a:chExt cx="0" cy="0"/>
        </a:xfrm>
      </p:grpSpPr>
      <p:sp>
        <p:nvSpPr>
          <p:cNvPr id="9" name="フッター プレースホルダー 9"/>
          <p:cNvSpPr txBox="1">
            <a:spLocks/>
          </p:cNvSpPr>
          <p:nvPr userDrawn="1"/>
        </p:nvSpPr>
        <p:spPr>
          <a:xfrm>
            <a:off x="685800" y="2429242"/>
            <a:ext cx="2895600" cy="472589"/>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4400" dirty="0"/>
              <a:t>Thank you.</a:t>
            </a:r>
            <a:endParaRPr lang="ja-JP" altLang="en-US" sz="4400" dirty="0"/>
          </a:p>
        </p:txBody>
      </p:sp>
      <p:pic>
        <p:nvPicPr>
          <p:cNvPr id="2" name="図 1" descr="PPT_base_breeze2_0328-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spTree>
    <p:extLst>
      <p:ext uri="{BB962C8B-B14F-4D97-AF65-F5344CB8AC3E}">
        <p14:creationId xmlns:p14="http://schemas.microsoft.com/office/powerpoint/2010/main" val="227660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565003"/>
            <a:ext cx="2133600" cy="156472"/>
          </a:xfrm>
          <a:prstGeom prst="rect">
            <a:avLst/>
          </a:prstGeom>
        </p:spPr>
        <p:txBody>
          <a:bodyPr vert="horz" lIns="0" tIns="0" rIns="0" bIns="0" rtlCol="0" anchor="ctr"/>
          <a:lstStyle>
            <a:lvl1pPr algn="l">
              <a:defRPr sz="800">
                <a:solidFill>
                  <a:schemeClr val="tx1"/>
                </a:solidFill>
                <a:latin typeface="Arial"/>
                <a:ea typeface="メイリオ"/>
                <a:cs typeface="Arial"/>
              </a:defRPr>
            </a:lvl1pPr>
          </a:lstStyle>
          <a:p>
            <a:endParaRPr lang="ja-JP" altLang="en-US" dirty="0"/>
          </a:p>
        </p:txBody>
      </p:sp>
      <p:sp>
        <p:nvSpPr>
          <p:cNvPr id="5" name="フッター プレースホルダー 4"/>
          <p:cNvSpPr>
            <a:spLocks noGrp="1"/>
          </p:cNvSpPr>
          <p:nvPr>
            <p:ph type="ftr" sz="quarter" idx="3"/>
          </p:nvPr>
        </p:nvSpPr>
        <p:spPr>
          <a:xfrm>
            <a:off x="3124200" y="6565003"/>
            <a:ext cx="2895600" cy="156472"/>
          </a:xfrm>
          <a:prstGeom prst="rect">
            <a:avLst/>
          </a:prstGeom>
        </p:spPr>
        <p:txBody>
          <a:bodyPr vert="horz" lIns="0" tIns="0" rIns="0" bIns="0" rtlCol="0" anchor="ctr"/>
          <a:lstStyle>
            <a:lvl1pPr algn="ctr">
              <a:defRPr sz="800">
                <a:solidFill>
                  <a:schemeClr val="tx1"/>
                </a:solidFill>
                <a:latin typeface="Arial"/>
                <a:ea typeface="メイリオ"/>
              </a:defRPr>
            </a:lvl1pPr>
          </a:lstStyle>
          <a:p>
            <a:endParaRPr lang="ja-JP" altLang="en-US"/>
          </a:p>
        </p:txBody>
      </p:sp>
      <p:sp>
        <p:nvSpPr>
          <p:cNvPr id="6" name="スライド番号プレースホルダー 5"/>
          <p:cNvSpPr>
            <a:spLocks noGrp="1"/>
          </p:cNvSpPr>
          <p:nvPr>
            <p:ph type="sldNum" sz="quarter" idx="4"/>
          </p:nvPr>
        </p:nvSpPr>
        <p:spPr>
          <a:xfrm>
            <a:off x="6553200" y="6565003"/>
            <a:ext cx="2133600" cy="156472"/>
          </a:xfrm>
          <a:prstGeom prst="rect">
            <a:avLst/>
          </a:prstGeom>
        </p:spPr>
        <p:txBody>
          <a:bodyPr vert="horz" lIns="0" tIns="0" rIns="0" bIns="0" rtlCol="0" anchor="ctr"/>
          <a:lstStyle>
            <a:lvl1pPr algn="r">
              <a:defRPr sz="800">
                <a:solidFill>
                  <a:schemeClr val="tx1"/>
                </a:solidFill>
                <a:latin typeface="Arial"/>
                <a:ea typeface="メイリオ"/>
                <a:cs typeface="Arial"/>
              </a:defRPr>
            </a:lvl1pPr>
          </a:lstStyle>
          <a:p>
            <a:fld id="{879E8646-D9EA-2E4C-AF8C-FEC506DFEF7C}" type="slidenum">
              <a:rPr lang="ja-JP" altLang="en-US" smtClean="0"/>
              <a:pPr/>
              <a:t>‹#›</a:t>
            </a:fld>
            <a:endParaRPr lang="ja-JP" altLang="en-US" dirty="0"/>
          </a:p>
        </p:txBody>
      </p:sp>
      <p:grpSp>
        <p:nvGrpSpPr>
          <p:cNvPr id="7" name="図形グループ 6"/>
          <p:cNvGrpSpPr/>
          <p:nvPr userDrawn="1"/>
        </p:nvGrpSpPr>
        <p:grpSpPr>
          <a:xfrm>
            <a:off x="-1349480" y="753795"/>
            <a:ext cx="1298768" cy="756296"/>
            <a:chOff x="-1352162" y="569643"/>
            <a:chExt cx="1298768" cy="538160"/>
          </a:xfrm>
        </p:grpSpPr>
        <p:sp>
          <p:nvSpPr>
            <p:cNvPr id="8" name="テキスト ボックス 7"/>
            <p:cNvSpPr txBox="1">
              <a:spLocks noChangeArrowheads="1"/>
            </p:cNvSpPr>
            <p:nvPr userDrawn="1"/>
          </p:nvSpPr>
          <p:spPr bwMode="auto">
            <a:xfrm>
              <a:off x="-1352162" y="569643"/>
              <a:ext cx="1298768" cy="360000"/>
            </a:xfrm>
            <a:prstGeom prst="rect">
              <a:avLst/>
            </a:prstGeom>
            <a:solidFill>
              <a:srgbClr val="000000"/>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a:solidFill>
                    <a:srgbClr val="FFFFFF"/>
                  </a:solidFill>
                  <a:latin typeface="Arial" charset="0"/>
                  <a:ea typeface="メイリオ"/>
                  <a:cs typeface="Arial" charset="0"/>
                </a:rPr>
                <a:t>Black</a:t>
              </a:r>
            </a:p>
            <a:p>
              <a:pPr>
                <a:defRPr/>
              </a:pPr>
              <a:r>
                <a:rPr lang="en-US" altLang="ja-JP" sz="900" dirty="0">
                  <a:solidFill>
                    <a:srgbClr val="FFFFFF"/>
                  </a:solidFill>
                  <a:latin typeface="Arial" charset="0"/>
                  <a:ea typeface="メイリオ"/>
                  <a:cs typeface="Arial" charset="0"/>
                </a:rPr>
                <a:t>R0 G0 B0</a:t>
              </a:r>
            </a:p>
            <a:p>
              <a:pPr>
                <a:defRPr/>
              </a:pPr>
              <a:endParaRPr lang="ja-JP" altLang="en-US" sz="900" dirty="0">
                <a:solidFill>
                  <a:srgbClr val="000000"/>
                </a:solidFill>
                <a:latin typeface="Arial" charset="0"/>
                <a:ea typeface="メイリオ"/>
                <a:cs typeface="Arial" charset="0"/>
              </a:endParaRPr>
            </a:p>
          </p:txBody>
        </p:sp>
        <p:sp>
          <p:nvSpPr>
            <p:cNvPr id="9" name="正方形/長方形 8"/>
            <p:cNvSpPr/>
            <p:nvPr userDrawn="1"/>
          </p:nvSpPr>
          <p:spPr>
            <a:xfrm>
              <a:off x="-1349482" y="931203"/>
              <a:ext cx="324000" cy="175044"/>
            </a:xfrm>
            <a:prstGeom prst="rect">
              <a:avLst/>
            </a:prstGeom>
            <a:solidFill>
              <a:srgbClr val="333333"/>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0" name="正方形/長方形 9"/>
            <p:cNvSpPr/>
            <p:nvPr userDrawn="1"/>
          </p:nvSpPr>
          <p:spPr>
            <a:xfrm>
              <a:off x="-1025482" y="931203"/>
              <a:ext cx="324000" cy="175044"/>
            </a:xfrm>
            <a:prstGeom prst="rect">
              <a:avLst/>
            </a:prstGeom>
            <a:solidFill>
              <a:srgbClr val="666666"/>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1" name="正方形/長方形 10"/>
            <p:cNvSpPr/>
            <p:nvPr userDrawn="1"/>
          </p:nvSpPr>
          <p:spPr>
            <a:xfrm>
              <a:off x="-701482" y="931203"/>
              <a:ext cx="324000" cy="175044"/>
            </a:xfrm>
            <a:prstGeom prst="rect">
              <a:avLst/>
            </a:prstGeom>
            <a:solidFill>
              <a:srgbClr val="999999"/>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2" name="正方形/長方形 11"/>
            <p:cNvSpPr/>
            <p:nvPr userDrawn="1"/>
          </p:nvSpPr>
          <p:spPr>
            <a:xfrm>
              <a:off x="-377482" y="932759"/>
              <a:ext cx="324000" cy="175044"/>
            </a:xfrm>
            <a:prstGeom prst="rect">
              <a:avLst/>
            </a:prstGeom>
            <a:solidFill>
              <a:srgbClr val="CCCCCC"/>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3" name="図形グループ 12"/>
          <p:cNvGrpSpPr/>
          <p:nvPr userDrawn="1"/>
        </p:nvGrpSpPr>
        <p:grpSpPr>
          <a:xfrm>
            <a:off x="-1343938" y="0"/>
            <a:ext cx="1296000" cy="755999"/>
            <a:chOff x="-1324519" y="-285602"/>
            <a:chExt cx="1296000" cy="535044"/>
          </a:xfrm>
        </p:grpSpPr>
        <p:sp>
          <p:nvSpPr>
            <p:cNvPr id="14" name="テキスト ボックス 13"/>
            <p:cNvSpPr txBox="1">
              <a:spLocks noChangeArrowheads="1"/>
            </p:cNvSpPr>
            <p:nvPr userDrawn="1"/>
          </p:nvSpPr>
          <p:spPr bwMode="auto">
            <a:xfrm>
              <a:off x="-1324519" y="-285602"/>
              <a:ext cx="1295999" cy="360000"/>
            </a:xfrm>
            <a:prstGeom prst="rect">
              <a:avLst/>
            </a:prstGeom>
            <a:solidFill>
              <a:srgbClr val="E60012"/>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a:solidFill>
                    <a:srgbClr val="FFFFFF"/>
                  </a:solidFill>
                  <a:latin typeface="Arial" charset="0"/>
                  <a:ea typeface="メイリオ"/>
                  <a:cs typeface="Arial" charset="0"/>
                </a:rPr>
                <a:t>KEPCO Red</a:t>
              </a:r>
            </a:p>
            <a:p>
              <a:pPr>
                <a:defRPr/>
              </a:pPr>
              <a:r>
                <a:rPr lang="en-US" altLang="ja-JP" sz="900" dirty="0">
                  <a:solidFill>
                    <a:srgbClr val="FFFFFF"/>
                  </a:solidFill>
                  <a:latin typeface="Arial" charset="0"/>
                  <a:ea typeface="メイリオ"/>
                  <a:cs typeface="Arial" charset="0"/>
                </a:rPr>
                <a:t>R230 G0 B18</a:t>
              </a:r>
            </a:p>
            <a:p>
              <a:pPr>
                <a:defRPr/>
              </a:pPr>
              <a:endParaRPr lang="ja-JP" altLang="en-US" sz="900" dirty="0">
                <a:solidFill>
                  <a:srgbClr val="000000"/>
                </a:solidFill>
                <a:latin typeface="Arial" charset="0"/>
                <a:ea typeface="メイリオ"/>
                <a:cs typeface="Arial" charset="0"/>
              </a:endParaRPr>
            </a:p>
          </p:txBody>
        </p:sp>
        <p:sp>
          <p:nvSpPr>
            <p:cNvPr id="15" name="正方形/長方形 14"/>
            <p:cNvSpPr/>
            <p:nvPr userDrawn="1"/>
          </p:nvSpPr>
          <p:spPr>
            <a:xfrm>
              <a:off x="-1324519" y="72838"/>
              <a:ext cx="324000" cy="175044"/>
            </a:xfrm>
            <a:prstGeom prst="rect">
              <a:avLst/>
            </a:prstGeom>
            <a:solidFill>
              <a:srgbClr val="EB334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6" name="正方形/長方形 15"/>
            <p:cNvSpPr/>
            <p:nvPr userDrawn="1"/>
          </p:nvSpPr>
          <p:spPr>
            <a:xfrm>
              <a:off x="-1000519" y="72838"/>
              <a:ext cx="324000" cy="175044"/>
            </a:xfrm>
            <a:prstGeom prst="rect">
              <a:avLst/>
            </a:prstGeom>
            <a:solidFill>
              <a:srgbClr val="F0667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7" name="正方形/長方形 16"/>
            <p:cNvSpPr/>
            <p:nvPr userDrawn="1"/>
          </p:nvSpPr>
          <p:spPr>
            <a:xfrm>
              <a:off x="-676519" y="72838"/>
              <a:ext cx="324000" cy="175044"/>
            </a:xfrm>
            <a:prstGeom prst="rect">
              <a:avLst/>
            </a:prstGeom>
            <a:solidFill>
              <a:srgbClr val="F599A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8" name="正方形/長方形 17"/>
            <p:cNvSpPr/>
            <p:nvPr userDrawn="1"/>
          </p:nvSpPr>
          <p:spPr>
            <a:xfrm>
              <a:off x="-352519" y="74398"/>
              <a:ext cx="324000" cy="175044"/>
            </a:xfrm>
            <a:prstGeom prst="rect">
              <a:avLst/>
            </a:prstGeom>
            <a:solidFill>
              <a:srgbClr val="FACCD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9" name="図形グループ 18"/>
          <p:cNvGrpSpPr/>
          <p:nvPr userDrawn="1"/>
        </p:nvGrpSpPr>
        <p:grpSpPr>
          <a:xfrm>
            <a:off x="-1341165" y="2245954"/>
            <a:ext cx="1296000" cy="686341"/>
            <a:chOff x="-1367936" y="1193984"/>
            <a:chExt cx="1296000" cy="739987"/>
          </a:xfrm>
        </p:grpSpPr>
        <p:sp>
          <p:nvSpPr>
            <p:cNvPr id="20" name="テキスト ボックス 19"/>
            <p:cNvSpPr txBox="1">
              <a:spLocks noChangeArrowheads="1"/>
            </p:cNvSpPr>
            <p:nvPr userDrawn="1"/>
          </p:nvSpPr>
          <p:spPr bwMode="auto">
            <a:xfrm>
              <a:off x="-1367935" y="1193984"/>
              <a:ext cx="1295999" cy="464306"/>
            </a:xfrm>
            <a:prstGeom prst="rect">
              <a:avLst/>
            </a:prstGeom>
            <a:solidFill>
              <a:schemeClr val="tx2"/>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a:solidFill>
                    <a:srgbClr val="FFFFFF"/>
                  </a:solidFill>
                  <a:latin typeface="Arial" charset="0"/>
                  <a:ea typeface="メイリオ"/>
                  <a:cs typeface="Arial" charset="0"/>
                </a:rPr>
                <a:t>Warm-hearted Gray</a:t>
              </a:r>
            </a:p>
            <a:p>
              <a:pPr>
                <a:defRPr/>
              </a:pPr>
              <a:r>
                <a:rPr lang="en-US" altLang="ja-JP" sz="900" dirty="0">
                  <a:solidFill>
                    <a:srgbClr val="FFFFFF"/>
                  </a:solidFill>
                  <a:latin typeface="Arial" charset="0"/>
                  <a:ea typeface="メイリオ"/>
                  <a:cs typeface="Arial" charset="0"/>
                </a:rPr>
                <a:t>R113 G109 B107</a:t>
              </a:r>
              <a:endParaRPr lang="ja-JP" altLang="en-US" sz="900" dirty="0">
                <a:solidFill>
                  <a:srgbClr val="000000"/>
                </a:solidFill>
                <a:latin typeface="Arial" charset="0"/>
                <a:ea typeface="メイリオ"/>
                <a:cs typeface="Arial" charset="0"/>
              </a:endParaRPr>
            </a:p>
          </p:txBody>
        </p:sp>
        <p:sp>
          <p:nvSpPr>
            <p:cNvPr id="21" name="正方形/長方形 20"/>
            <p:cNvSpPr/>
            <p:nvPr userDrawn="1"/>
          </p:nvSpPr>
          <p:spPr>
            <a:xfrm>
              <a:off x="-1367936" y="1658290"/>
              <a:ext cx="324000" cy="272933"/>
            </a:xfrm>
            <a:prstGeom prst="rect">
              <a:avLst/>
            </a:prstGeom>
            <a:solidFill>
              <a:srgbClr val="8E8A8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2" name="正方形/長方形 21"/>
            <p:cNvSpPr/>
            <p:nvPr userDrawn="1"/>
          </p:nvSpPr>
          <p:spPr>
            <a:xfrm>
              <a:off x="-1043936" y="1658291"/>
              <a:ext cx="324000" cy="272934"/>
            </a:xfrm>
            <a:prstGeom prst="rect">
              <a:avLst/>
            </a:prstGeom>
            <a:solidFill>
              <a:srgbClr val="AAA7A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3" name="正方形/長方形 22"/>
            <p:cNvSpPr/>
            <p:nvPr userDrawn="1"/>
          </p:nvSpPr>
          <p:spPr>
            <a:xfrm>
              <a:off x="-719936" y="1658291"/>
              <a:ext cx="324000" cy="272934"/>
            </a:xfrm>
            <a:prstGeom prst="rect">
              <a:avLst/>
            </a:prstGeom>
            <a:solidFill>
              <a:srgbClr val="C6C5C4"/>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4" name="正方形/長方形 23"/>
            <p:cNvSpPr/>
            <p:nvPr userDrawn="1"/>
          </p:nvSpPr>
          <p:spPr>
            <a:xfrm>
              <a:off x="-395936" y="1661037"/>
              <a:ext cx="324000" cy="272934"/>
            </a:xfrm>
            <a:prstGeom prst="rect">
              <a:avLst/>
            </a:prstGeom>
            <a:solidFill>
              <a:srgbClr val="E3E2E1"/>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25" name="図形グループ 24"/>
          <p:cNvGrpSpPr/>
          <p:nvPr userDrawn="1"/>
        </p:nvGrpSpPr>
        <p:grpSpPr>
          <a:xfrm>
            <a:off x="-1343938" y="1562161"/>
            <a:ext cx="1298769" cy="686339"/>
            <a:chOff x="-1360572" y="1167843"/>
            <a:chExt cx="1298769" cy="458996"/>
          </a:xfrm>
        </p:grpSpPr>
        <p:sp>
          <p:nvSpPr>
            <p:cNvPr id="26" name="テキスト ボックス 25"/>
            <p:cNvSpPr txBox="1">
              <a:spLocks noChangeArrowheads="1"/>
            </p:cNvSpPr>
            <p:nvPr userDrawn="1"/>
          </p:nvSpPr>
          <p:spPr bwMode="auto">
            <a:xfrm>
              <a:off x="-1360571" y="1167843"/>
              <a:ext cx="1298768" cy="287998"/>
            </a:xfrm>
            <a:prstGeom prst="rect">
              <a:avLst/>
            </a:prstGeom>
            <a:solidFill>
              <a:schemeClr val="bg2"/>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a:solidFill>
                    <a:srgbClr val="FFFFFF"/>
                  </a:solidFill>
                  <a:latin typeface="Arial" charset="0"/>
                  <a:ea typeface="メイリオ"/>
                  <a:cs typeface="Arial" charset="0"/>
                </a:rPr>
                <a:t>Empowering Orange</a:t>
              </a:r>
            </a:p>
            <a:p>
              <a:pPr>
                <a:defRPr/>
              </a:pPr>
              <a:r>
                <a:rPr lang="en-US" altLang="ja-JP" sz="900" dirty="0">
                  <a:solidFill>
                    <a:srgbClr val="FFFFFF"/>
                  </a:solidFill>
                  <a:latin typeface="Arial" charset="0"/>
                  <a:ea typeface="メイリオ"/>
                  <a:cs typeface="Arial" charset="0"/>
                </a:rPr>
                <a:t>R235 G97 B0</a:t>
              </a:r>
              <a:endParaRPr lang="ja-JP" altLang="en-US" sz="900" dirty="0">
                <a:solidFill>
                  <a:srgbClr val="000000"/>
                </a:solidFill>
                <a:latin typeface="Arial" charset="0"/>
                <a:ea typeface="メイリオ"/>
                <a:cs typeface="Arial" charset="0"/>
              </a:endParaRPr>
            </a:p>
          </p:txBody>
        </p:sp>
        <p:sp>
          <p:nvSpPr>
            <p:cNvPr id="27" name="正方形/長方形 26"/>
            <p:cNvSpPr/>
            <p:nvPr userDrawn="1"/>
          </p:nvSpPr>
          <p:spPr>
            <a:xfrm>
              <a:off x="-1360572" y="1455841"/>
              <a:ext cx="324000" cy="169295"/>
            </a:xfrm>
            <a:prstGeom prst="rect">
              <a:avLst/>
            </a:prstGeom>
            <a:solidFill>
              <a:srgbClr val="EF8033"/>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8" name="正方形/長方形 27"/>
            <p:cNvSpPr/>
            <p:nvPr userDrawn="1"/>
          </p:nvSpPr>
          <p:spPr>
            <a:xfrm>
              <a:off x="-1036572" y="1455841"/>
              <a:ext cx="324000" cy="169295"/>
            </a:xfrm>
            <a:prstGeom prst="rect">
              <a:avLst/>
            </a:prstGeom>
            <a:solidFill>
              <a:srgbClr val="F3A06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9" name="正方形/長方形 28"/>
            <p:cNvSpPr/>
            <p:nvPr userDrawn="1"/>
          </p:nvSpPr>
          <p:spPr>
            <a:xfrm>
              <a:off x="-712572" y="1455841"/>
              <a:ext cx="324000" cy="169295"/>
            </a:xfrm>
            <a:prstGeom prst="rect">
              <a:avLst/>
            </a:prstGeom>
            <a:solidFill>
              <a:srgbClr val="F7C09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30" name="正方形/長方形 29"/>
            <p:cNvSpPr/>
            <p:nvPr userDrawn="1"/>
          </p:nvSpPr>
          <p:spPr>
            <a:xfrm>
              <a:off x="-388572" y="1457544"/>
              <a:ext cx="324000" cy="169295"/>
            </a:xfrm>
            <a:prstGeom prst="rect">
              <a:avLst/>
            </a:prstGeom>
            <a:solidFill>
              <a:srgbClr val="FBDFCC"/>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31" name="図形グループ 31"/>
          <p:cNvGrpSpPr/>
          <p:nvPr userDrawn="1"/>
        </p:nvGrpSpPr>
        <p:grpSpPr>
          <a:xfrm>
            <a:off x="-1343941" y="3170696"/>
            <a:ext cx="1296000" cy="527956"/>
            <a:chOff x="-2661162" y="2228842"/>
            <a:chExt cx="1296000" cy="691050"/>
          </a:xfrm>
        </p:grpSpPr>
        <p:sp>
          <p:nvSpPr>
            <p:cNvPr id="32" name="テキスト ボックス 31"/>
            <p:cNvSpPr txBox="1">
              <a:spLocks noChangeArrowheads="1"/>
            </p:cNvSpPr>
            <p:nvPr userDrawn="1"/>
          </p:nvSpPr>
          <p:spPr bwMode="auto">
            <a:xfrm>
              <a:off x="-2661161" y="2228842"/>
              <a:ext cx="1295999" cy="432000"/>
            </a:xfrm>
            <a:prstGeom prst="rect">
              <a:avLst/>
            </a:prstGeom>
            <a:solidFill>
              <a:schemeClr val="accent1"/>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Blue</a:t>
              </a:r>
            </a:p>
            <a:p>
              <a:pPr>
                <a:defRPr/>
              </a:pPr>
              <a:r>
                <a:rPr lang="en-US" altLang="ja-JP" sz="800" dirty="0">
                  <a:solidFill>
                    <a:srgbClr val="FFFFFF"/>
                  </a:solidFill>
                  <a:latin typeface="Arial" charset="0"/>
                  <a:ea typeface="メイリオ"/>
                  <a:cs typeface="Arial" charset="0"/>
                </a:rPr>
                <a:t>R0 G117 B194</a:t>
              </a:r>
            </a:p>
          </p:txBody>
        </p:sp>
        <p:sp>
          <p:nvSpPr>
            <p:cNvPr id="33" name="正方形/長方形 32"/>
            <p:cNvSpPr/>
            <p:nvPr userDrawn="1"/>
          </p:nvSpPr>
          <p:spPr>
            <a:xfrm>
              <a:off x="-2661162" y="2660843"/>
              <a:ext cx="324000" cy="256304"/>
            </a:xfrm>
            <a:prstGeom prst="rect">
              <a:avLst/>
            </a:prstGeom>
            <a:solidFill>
              <a:srgbClr val="3390C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4" name="正方形/長方形 33"/>
            <p:cNvSpPr/>
            <p:nvPr userDrawn="1"/>
          </p:nvSpPr>
          <p:spPr>
            <a:xfrm>
              <a:off x="-2337162" y="2660843"/>
              <a:ext cx="324000" cy="256304"/>
            </a:xfrm>
            <a:prstGeom prst="rect">
              <a:avLst/>
            </a:prstGeom>
            <a:solidFill>
              <a:srgbClr val="66ACD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5" name="正方形/長方形 34"/>
            <p:cNvSpPr/>
            <p:nvPr userDrawn="1"/>
          </p:nvSpPr>
          <p:spPr>
            <a:xfrm>
              <a:off x="-2013162" y="2660843"/>
              <a:ext cx="324000" cy="256304"/>
            </a:xfrm>
            <a:prstGeom prst="rect">
              <a:avLst/>
            </a:prstGeom>
            <a:solidFill>
              <a:srgbClr val="99C8E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6" name="正方形/長方形 35"/>
            <p:cNvSpPr/>
            <p:nvPr userDrawn="1"/>
          </p:nvSpPr>
          <p:spPr>
            <a:xfrm>
              <a:off x="-1689162" y="2663588"/>
              <a:ext cx="324000" cy="256304"/>
            </a:xfrm>
            <a:prstGeom prst="rect">
              <a:avLst/>
            </a:prstGeom>
            <a:solidFill>
              <a:srgbClr val="CCE3F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37" name="図形グループ 32"/>
          <p:cNvGrpSpPr/>
          <p:nvPr userDrawn="1"/>
        </p:nvGrpSpPr>
        <p:grpSpPr>
          <a:xfrm>
            <a:off x="-1346712" y="5276229"/>
            <a:ext cx="1296000" cy="527956"/>
            <a:chOff x="-1365163" y="2228842"/>
            <a:chExt cx="1296000" cy="691050"/>
          </a:xfrm>
        </p:grpSpPr>
        <p:sp>
          <p:nvSpPr>
            <p:cNvPr id="38" name="テキスト ボックス 37"/>
            <p:cNvSpPr txBox="1">
              <a:spLocks noChangeArrowheads="1"/>
            </p:cNvSpPr>
            <p:nvPr userDrawn="1"/>
          </p:nvSpPr>
          <p:spPr bwMode="auto">
            <a:xfrm>
              <a:off x="-1365162" y="2228842"/>
              <a:ext cx="1295999" cy="432000"/>
            </a:xfrm>
            <a:prstGeom prst="rect">
              <a:avLst/>
            </a:prstGeom>
            <a:solidFill>
              <a:schemeClr val="accent5"/>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Purple</a:t>
              </a:r>
            </a:p>
            <a:p>
              <a:pPr>
                <a:defRPr/>
              </a:pPr>
              <a:r>
                <a:rPr lang="en-US" altLang="ja-JP" sz="800" dirty="0">
                  <a:solidFill>
                    <a:srgbClr val="FFFFFF"/>
                  </a:solidFill>
                  <a:latin typeface="Arial" charset="0"/>
                  <a:ea typeface="メイリオ"/>
                  <a:cs typeface="Arial" charset="0"/>
                </a:rPr>
                <a:t>R103 G68 B152</a:t>
              </a:r>
            </a:p>
          </p:txBody>
        </p:sp>
        <p:sp>
          <p:nvSpPr>
            <p:cNvPr id="39" name="正方形/長方形 38"/>
            <p:cNvSpPr/>
            <p:nvPr userDrawn="1"/>
          </p:nvSpPr>
          <p:spPr>
            <a:xfrm>
              <a:off x="-1365163" y="2660843"/>
              <a:ext cx="324000" cy="256304"/>
            </a:xfrm>
            <a:prstGeom prst="rect">
              <a:avLst/>
            </a:prstGeom>
            <a:solidFill>
              <a:srgbClr val="856AA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0" name="正方形/長方形 39"/>
            <p:cNvSpPr/>
            <p:nvPr userDrawn="1"/>
          </p:nvSpPr>
          <p:spPr>
            <a:xfrm>
              <a:off x="-1041163" y="2660843"/>
              <a:ext cx="324000" cy="256304"/>
            </a:xfrm>
            <a:prstGeom prst="rect">
              <a:avLst/>
            </a:prstGeom>
            <a:solidFill>
              <a:srgbClr val="A48FC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1" name="正方形/長方形 40"/>
            <p:cNvSpPr/>
            <p:nvPr userDrawn="1"/>
          </p:nvSpPr>
          <p:spPr>
            <a:xfrm>
              <a:off x="-717163" y="2660843"/>
              <a:ext cx="324000" cy="256304"/>
            </a:xfrm>
            <a:prstGeom prst="rect">
              <a:avLst/>
            </a:prstGeom>
            <a:solidFill>
              <a:srgbClr val="C2B4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2" name="正方形/長方形 41"/>
            <p:cNvSpPr/>
            <p:nvPr userDrawn="1"/>
          </p:nvSpPr>
          <p:spPr>
            <a:xfrm>
              <a:off x="-393163" y="2663588"/>
              <a:ext cx="324000" cy="256304"/>
            </a:xfrm>
            <a:prstGeom prst="rect">
              <a:avLst/>
            </a:prstGeom>
            <a:solidFill>
              <a:srgbClr val="E1DAE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3" name="図形グループ 33"/>
          <p:cNvGrpSpPr/>
          <p:nvPr userDrawn="1"/>
        </p:nvGrpSpPr>
        <p:grpSpPr>
          <a:xfrm>
            <a:off x="-1346712" y="3696555"/>
            <a:ext cx="1296000" cy="527956"/>
            <a:chOff x="-2661163" y="2951587"/>
            <a:chExt cx="1296000" cy="691050"/>
          </a:xfrm>
        </p:grpSpPr>
        <p:sp>
          <p:nvSpPr>
            <p:cNvPr id="44" name="テキスト ボックス 43"/>
            <p:cNvSpPr txBox="1">
              <a:spLocks noChangeArrowheads="1"/>
            </p:cNvSpPr>
            <p:nvPr userDrawn="1"/>
          </p:nvSpPr>
          <p:spPr bwMode="auto">
            <a:xfrm>
              <a:off x="-2661162" y="2951587"/>
              <a:ext cx="1295999" cy="432000"/>
            </a:xfrm>
            <a:prstGeom prst="rect">
              <a:avLst/>
            </a:prstGeom>
            <a:solidFill>
              <a:schemeClr val="accent2"/>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Green</a:t>
              </a:r>
            </a:p>
            <a:p>
              <a:pPr>
                <a:defRPr/>
              </a:pPr>
              <a:r>
                <a:rPr lang="en-US" altLang="ja-JP" sz="800" dirty="0">
                  <a:solidFill>
                    <a:srgbClr val="FFFFFF"/>
                  </a:solidFill>
                  <a:latin typeface="Arial" charset="0"/>
                  <a:ea typeface="メイリオ"/>
                  <a:cs typeface="Arial" charset="0"/>
                </a:rPr>
                <a:t>R61 G151 B56</a:t>
              </a:r>
            </a:p>
          </p:txBody>
        </p:sp>
        <p:sp>
          <p:nvSpPr>
            <p:cNvPr id="45" name="正方形/長方形 44"/>
            <p:cNvSpPr/>
            <p:nvPr userDrawn="1"/>
          </p:nvSpPr>
          <p:spPr>
            <a:xfrm>
              <a:off x="-2661163" y="3383588"/>
              <a:ext cx="324000" cy="256304"/>
            </a:xfrm>
            <a:prstGeom prst="rect">
              <a:avLst/>
            </a:prstGeom>
            <a:solidFill>
              <a:srgbClr val="64AC60"/>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6" name="正方形/長方形 45"/>
            <p:cNvSpPr/>
            <p:nvPr userDrawn="1"/>
          </p:nvSpPr>
          <p:spPr>
            <a:xfrm>
              <a:off x="-2337163" y="3383588"/>
              <a:ext cx="324000" cy="256304"/>
            </a:xfrm>
            <a:prstGeom prst="rect">
              <a:avLst/>
            </a:prstGeom>
            <a:solidFill>
              <a:srgbClr val="8BC18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7" name="正方形/長方形 46"/>
            <p:cNvSpPr/>
            <p:nvPr userDrawn="1"/>
          </p:nvSpPr>
          <p:spPr>
            <a:xfrm>
              <a:off x="-2013163" y="3383588"/>
              <a:ext cx="324000" cy="256304"/>
            </a:xfrm>
            <a:prstGeom prst="rect">
              <a:avLst/>
            </a:prstGeom>
            <a:solidFill>
              <a:srgbClr val="B2D5AF"/>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8" name="正方形/長方形 47"/>
            <p:cNvSpPr/>
            <p:nvPr userDrawn="1"/>
          </p:nvSpPr>
          <p:spPr>
            <a:xfrm>
              <a:off x="-1689163" y="3386333"/>
              <a:ext cx="324000" cy="256304"/>
            </a:xfrm>
            <a:prstGeom prst="rect">
              <a:avLst/>
            </a:prstGeom>
            <a:solidFill>
              <a:srgbClr val="D8EAD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9" name="図形グループ 34"/>
          <p:cNvGrpSpPr/>
          <p:nvPr userDrawn="1"/>
        </p:nvGrpSpPr>
        <p:grpSpPr>
          <a:xfrm>
            <a:off x="-1335627" y="5804185"/>
            <a:ext cx="1296000" cy="527956"/>
            <a:chOff x="-1365164" y="2951587"/>
            <a:chExt cx="1296000" cy="691050"/>
          </a:xfrm>
        </p:grpSpPr>
        <p:sp>
          <p:nvSpPr>
            <p:cNvPr id="50" name="テキスト ボックス 49"/>
            <p:cNvSpPr txBox="1">
              <a:spLocks noChangeArrowheads="1"/>
            </p:cNvSpPr>
            <p:nvPr userDrawn="1"/>
          </p:nvSpPr>
          <p:spPr bwMode="auto">
            <a:xfrm>
              <a:off x="-1365163" y="2951587"/>
              <a:ext cx="1295999" cy="432000"/>
            </a:xfrm>
            <a:prstGeom prst="rect">
              <a:avLst/>
            </a:prstGeom>
            <a:solidFill>
              <a:schemeClr val="accent6"/>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Pink</a:t>
              </a:r>
            </a:p>
            <a:p>
              <a:pPr>
                <a:defRPr/>
              </a:pPr>
              <a:r>
                <a:rPr lang="en-US" altLang="ja-JP" sz="800" dirty="0">
                  <a:solidFill>
                    <a:srgbClr val="FFFFFF"/>
                  </a:solidFill>
                  <a:latin typeface="Arial" charset="0"/>
                  <a:ea typeface="メイリオ"/>
                  <a:cs typeface="Arial" charset="0"/>
                </a:rPr>
                <a:t>R235 G110 B165</a:t>
              </a:r>
            </a:p>
          </p:txBody>
        </p:sp>
        <p:sp>
          <p:nvSpPr>
            <p:cNvPr id="51" name="正方形/長方形 50"/>
            <p:cNvSpPr/>
            <p:nvPr userDrawn="1"/>
          </p:nvSpPr>
          <p:spPr>
            <a:xfrm>
              <a:off x="-1365164" y="3383588"/>
              <a:ext cx="324000" cy="256304"/>
            </a:xfrm>
            <a:prstGeom prst="rect">
              <a:avLst/>
            </a:prstGeom>
            <a:solidFill>
              <a:srgbClr val="EF8BB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2" name="正方形/長方形 51"/>
            <p:cNvSpPr/>
            <p:nvPr userDrawn="1"/>
          </p:nvSpPr>
          <p:spPr>
            <a:xfrm>
              <a:off x="-1041164" y="3383588"/>
              <a:ext cx="324000" cy="256304"/>
            </a:xfrm>
            <a:prstGeom prst="rect">
              <a:avLst/>
            </a:prstGeom>
            <a:solidFill>
              <a:srgbClr val="F3A8C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3" name="正方形/長方形 52"/>
            <p:cNvSpPr/>
            <p:nvPr userDrawn="1"/>
          </p:nvSpPr>
          <p:spPr>
            <a:xfrm>
              <a:off x="-717164" y="3383588"/>
              <a:ext cx="324000" cy="256304"/>
            </a:xfrm>
            <a:prstGeom prst="rect">
              <a:avLst/>
            </a:prstGeom>
            <a:solidFill>
              <a:srgbClr val="F7C5DB"/>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4" name="正方形/長方形 53"/>
            <p:cNvSpPr/>
            <p:nvPr userDrawn="1"/>
          </p:nvSpPr>
          <p:spPr>
            <a:xfrm>
              <a:off x="-393164" y="3386333"/>
              <a:ext cx="324000" cy="256304"/>
            </a:xfrm>
            <a:prstGeom prst="rect">
              <a:avLst/>
            </a:prstGeom>
            <a:solidFill>
              <a:srgbClr val="FBE2E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55" name="図形グループ 35"/>
          <p:cNvGrpSpPr/>
          <p:nvPr userDrawn="1"/>
        </p:nvGrpSpPr>
        <p:grpSpPr>
          <a:xfrm>
            <a:off x="-1343942" y="4222414"/>
            <a:ext cx="1296000" cy="527956"/>
            <a:chOff x="-2661163" y="3671587"/>
            <a:chExt cx="1296000" cy="691050"/>
          </a:xfrm>
        </p:grpSpPr>
        <p:sp>
          <p:nvSpPr>
            <p:cNvPr id="56" name="テキスト ボックス 55"/>
            <p:cNvSpPr txBox="1">
              <a:spLocks noChangeArrowheads="1"/>
            </p:cNvSpPr>
            <p:nvPr userDrawn="1"/>
          </p:nvSpPr>
          <p:spPr bwMode="auto">
            <a:xfrm>
              <a:off x="-2661162" y="3671587"/>
              <a:ext cx="1295999" cy="432000"/>
            </a:xfrm>
            <a:prstGeom prst="rect">
              <a:avLst/>
            </a:prstGeom>
            <a:solidFill>
              <a:schemeClr val="accent3"/>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Lime</a:t>
              </a:r>
            </a:p>
            <a:p>
              <a:pPr>
                <a:defRPr/>
              </a:pPr>
              <a:r>
                <a:rPr lang="en-US" altLang="ja-JP" sz="800" dirty="0">
                  <a:solidFill>
                    <a:srgbClr val="FFFFFF"/>
                  </a:solidFill>
                  <a:latin typeface="Arial" charset="0"/>
                  <a:ea typeface="メイリオ"/>
                  <a:cs typeface="Arial" charset="0"/>
                </a:rPr>
                <a:t>R171 G205 B3</a:t>
              </a:r>
            </a:p>
          </p:txBody>
        </p:sp>
        <p:sp>
          <p:nvSpPr>
            <p:cNvPr id="57" name="正方形/長方形 56"/>
            <p:cNvSpPr/>
            <p:nvPr userDrawn="1"/>
          </p:nvSpPr>
          <p:spPr>
            <a:xfrm>
              <a:off x="-2661163" y="4103588"/>
              <a:ext cx="324000" cy="256304"/>
            </a:xfrm>
            <a:prstGeom prst="rect">
              <a:avLst/>
            </a:prstGeom>
            <a:solidFill>
              <a:srgbClr val="BCD73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8" name="正方形/長方形 57"/>
            <p:cNvSpPr/>
            <p:nvPr userDrawn="1"/>
          </p:nvSpPr>
          <p:spPr>
            <a:xfrm>
              <a:off x="-2337163" y="4103588"/>
              <a:ext cx="324000" cy="256304"/>
            </a:xfrm>
            <a:prstGeom prst="rect">
              <a:avLst/>
            </a:prstGeom>
            <a:solidFill>
              <a:srgbClr val="CDE16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9" name="正方形/長方形 58"/>
            <p:cNvSpPr/>
            <p:nvPr userDrawn="1"/>
          </p:nvSpPr>
          <p:spPr>
            <a:xfrm>
              <a:off x="-2013163" y="4103588"/>
              <a:ext cx="324000" cy="256304"/>
            </a:xfrm>
            <a:prstGeom prst="rect">
              <a:avLst/>
            </a:prstGeom>
            <a:solidFill>
              <a:srgbClr val="DDEB9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0" name="正方形/長方形 59"/>
            <p:cNvSpPr/>
            <p:nvPr userDrawn="1"/>
          </p:nvSpPr>
          <p:spPr>
            <a:xfrm>
              <a:off x="-1689163" y="4106333"/>
              <a:ext cx="324000" cy="256304"/>
            </a:xfrm>
            <a:prstGeom prst="rect">
              <a:avLst/>
            </a:prstGeom>
            <a:solidFill>
              <a:srgbClr val="EEF5C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1" name="図形グループ 36"/>
          <p:cNvGrpSpPr/>
          <p:nvPr userDrawn="1"/>
        </p:nvGrpSpPr>
        <p:grpSpPr>
          <a:xfrm>
            <a:off x="-1335626" y="6330044"/>
            <a:ext cx="1296000" cy="527956"/>
            <a:chOff x="-1365164" y="3671587"/>
            <a:chExt cx="1296000" cy="691050"/>
          </a:xfrm>
        </p:grpSpPr>
        <p:sp>
          <p:nvSpPr>
            <p:cNvPr id="62" name="テキスト ボックス 61"/>
            <p:cNvSpPr txBox="1">
              <a:spLocks noChangeArrowheads="1"/>
            </p:cNvSpPr>
            <p:nvPr userDrawn="1"/>
          </p:nvSpPr>
          <p:spPr bwMode="auto">
            <a:xfrm>
              <a:off x="-1365163" y="3671587"/>
              <a:ext cx="1295999" cy="432000"/>
            </a:xfrm>
            <a:prstGeom prst="rect">
              <a:avLst/>
            </a:prstGeom>
            <a:solidFill>
              <a:schemeClr val="tx1"/>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Text Gray</a:t>
              </a:r>
            </a:p>
            <a:p>
              <a:pPr>
                <a:defRPr/>
              </a:pPr>
              <a:r>
                <a:rPr lang="en-US" altLang="ja-JP" sz="800" dirty="0">
                  <a:solidFill>
                    <a:srgbClr val="FFFFFF"/>
                  </a:solidFill>
                  <a:latin typeface="Arial" charset="0"/>
                  <a:ea typeface="メイリオ"/>
                  <a:cs typeface="Arial" charset="0"/>
                </a:rPr>
                <a:t>R76 G68 B67</a:t>
              </a:r>
            </a:p>
          </p:txBody>
        </p:sp>
        <p:sp>
          <p:nvSpPr>
            <p:cNvPr id="63" name="正方形/長方形 62"/>
            <p:cNvSpPr/>
            <p:nvPr userDrawn="1"/>
          </p:nvSpPr>
          <p:spPr>
            <a:xfrm>
              <a:off x="-1365164" y="4103588"/>
              <a:ext cx="324000" cy="256304"/>
            </a:xfrm>
            <a:prstGeom prst="rect">
              <a:avLst/>
            </a:prstGeom>
            <a:solidFill>
              <a:srgbClr val="706A6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4" name="正方形/長方形 63"/>
            <p:cNvSpPr/>
            <p:nvPr userDrawn="1"/>
          </p:nvSpPr>
          <p:spPr>
            <a:xfrm>
              <a:off x="-1041164" y="4103588"/>
              <a:ext cx="324000" cy="256304"/>
            </a:xfrm>
            <a:prstGeom prst="rect">
              <a:avLst/>
            </a:prstGeom>
            <a:solidFill>
              <a:srgbClr val="948F8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5" name="正方形/長方形 64"/>
            <p:cNvSpPr/>
            <p:nvPr userDrawn="1"/>
          </p:nvSpPr>
          <p:spPr>
            <a:xfrm>
              <a:off x="-717164" y="4103588"/>
              <a:ext cx="324000" cy="256304"/>
            </a:xfrm>
            <a:prstGeom prst="rect">
              <a:avLst/>
            </a:prstGeom>
            <a:solidFill>
              <a:srgbClr val="B7B4B4"/>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6" name="正方形/長方形 65"/>
            <p:cNvSpPr/>
            <p:nvPr userDrawn="1"/>
          </p:nvSpPr>
          <p:spPr>
            <a:xfrm>
              <a:off x="-393164" y="4106333"/>
              <a:ext cx="324000" cy="256304"/>
            </a:xfrm>
            <a:prstGeom prst="rect">
              <a:avLst/>
            </a:prstGeom>
            <a:solidFill>
              <a:srgbClr val="DBDAD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7" name="図形グループ 37"/>
          <p:cNvGrpSpPr/>
          <p:nvPr userDrawn="1"/>
        </p:nvGrpSpPr>
        <p:grpSpPr>
          <a:xfrm>
            <a:off x="-1346712" y="4750370"/>
            <a:ext cx="1296000" cy="527956"/>
            <a:chOff x="-2663933" y="4388842"/>
            <a:chExt cx="1296000" cy="691050"/>
          </a:xfrm>
        </p:grpSpPr>
        <p:sp>
          <p:nvSpPr>
            <p:cNvPr id="68" name="テキスト ボックス 67"/>
            <p:cNvSpPr txBox="1">
              <a:spLocks noChangeArrowheads="1"/>
            </p:cNvSpPr>
            <p:nvPr userDrawn="1"/>
          </p:nvSpPr>
          <p:spPr bwMode="auto">
            <a:xfrm>
              <a:off x="-2663932" y="4388842"/>
              <a:ext cx="1295999" cy="432000"/>
            </a:xfrm>
            <a:prstGeom prst="rect">
              <a:avLst/>
            </a:prstGeom>
            <a:solidFill>
              <a:schemeClr val="accent4"/>
            </a:solidFill>
            <a:ln>
              <a:noFill/>
            </a:ln>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a:solidFill>
                    <a:srgbClr val="FFFFFF"/>
                  </a:solidFill>
                  <a:latin typeface="Arial" charset="0"/>
                  <a:ea typeface="メイリオ"/>
                  <a:cs typeface="Arial" charset="0"/>
                </a:rPr>
                <a:t>Turquoise</a:t>
              </a:r>
            </a:p>
            <a:p>
              <a:pPr>
                <a:defRPr/>
              </a:pPr>
              <a:r>
                <a:rPr lang="en-US" altLang="ja-JP" sz="800" dirty="0">
                  <a:solidFill>
                    <a:srgbClr val="FFFFFF"/>
                  </a:solidFill>
                  <a:latin typeface="Arial" charset="0"/>
                  <a:ea typeface="メイリオ"/>
                  <a:cs typeface="Arial" charset="0"/>
                </a:rPr>
                <a:t>R0 G166 B186</a:t>
              </a:r>
            </a:p>
          </p:txBody>
        </p:sp>
        <p:sp>
          <p:nvSpPr>
            <p:cNvPr id="69" name="正方形/長方形 68"/>
            <p:cNvSpPr/>
            <p:nvPr userDrawn="1"/>
          </p:nvSpPr>
          <p:spPr>
            <a:xfrm>
              <a:off x="-2663933" y="4820843"/>
              <a:ext cx="324000" cy="256304"/>
            </a:xfrm>
            <a:prstGeom prst="rect">
              <a:avLst/>
            </a:prstGeom>
            <a:solidFill>
              <a:srgbClr val="33B8C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0" name="正方形/長方形 69"/>
            <p:cNvSpPr/>
            <p:nvPr userDrawn="1"/>
          </p:nvSpPr>
          <p:spPr>
            <a:xfrm>
              <a:off x="-2339933" y="4820843"/>
              <a:ext cx="324000" cy="256304"/>
            </a:xfrm>
            <a:prstGeom prst="rect">
              <a:avLst/>
            </a:prstGeom>
            <a:solidFill>
              <a:srgbClr val="66CA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1" name="正方形/長方形 70"/>
            <p:cNvSpPr/>
            <p:nvPr userDrawn="1"/>
          </p:nvSpPr>
          <p:spPr>
            <a:xfrm>
              <a:off x="-2015933" y="4820843"/>
              <a:ext cx="324000" cy="256304"/>
            </a:xfrm>
            <a:prstGeom prst="rect">
              <a:avLst/>
            </a:prstGeom>
            <a:solidFill>
              <a:srgbClr val="99DBE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2" name="正方形/長方形 71"/>
            <p:cNvSpPr/>
            <p:nvPr userDrawn="1"/>
          </p:nvSpPr>
          <p:spPr>
            <a:xfrm>
              <a:off x="-1691933" y="4823588"/>
              <a:ext cx="324000" cy="256304"/>
            </a:xfrm>
            <a:prstGeom prst="rect">
              <a:avLst/>
            </a:prstGeom>
            <a:solidFill>
              <a:srgbClr val="CCEDF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spTree>
    <p:extLst>
      <p:ext uri="{BB962C8B-B14F-4D97-AF65-F5344CB8AC3E}">
        <p14:creationId xmlns:p14="http://schemas.microsoft.com/office/powerpoint/2010/main" val="286612962"/>
      </p:ext>
    </p:extLst>
  </p:cSld>
  <p:clrMap bg1="lt1" tx1="dk1" bg2="lt2" tx2="dk2" accent1="accent1" accent2="accent2" accent3="accent3" accent4="accent4" accent5="accent5" accent6="accent6" hlink="hlink" folHlink="folHlink"/>
  <p:sldLayoutIdLst>
    <p:sldLayoutId id="2147483681" r:id="rId1"/>
    <p:sldLayoutId id="2147483689" r:id="rId2"/>
    <p:sldLayoutId id="2147483696" r:id="rId3"/>
  </p:sldLayoutIdLst>
  <p:hf hdr="0" ftr="0" dt="0"/>
  <p:txStyles>
    <p:titleStyle>
      <a:lvl1pPr algn="ctr" defTabSz="457200" rtl="0" eaLnBrk="1" latinLnBrk="0" hangingPunct="1">
        <a:spcBef>
          <a:spcPct val="0"/>
        </a:spcBef>
        <a:buNone/>
        <a:defRPr kumimoji="1" sz="4400" kern="1200">
          <a:solidFill>
            <a:schemeClr val="tx1"/>
          </a:solidFill>
          <a:latin typeface="Arial"/>
          <a:ea typeface="メイリオ"/>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a:ea typeface="メイリオ"/>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rial"/>
          <a:ea typeface="メイリオ"/>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rial"/>
          <a:ea typeface="メイリオ"/>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ww.kansai-td.co.jp/others/teiden-appli/"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wmf"/><Relationship Id="rId12" Type="http://schemas.openxmlformats.org/officeDocument/2006/relationships/image" Target="../media/image14.e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emf"/><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png"/><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hyperlink" Target="https://teiden.kansai-td.co.jp/haishin-settei/" TargetMode="External"/><Relationship Id="rId2" Type="http://schemas.openxmlformats.org/officeDocument/2006/relationships/hyperlink" Target="https://www.kansai-td.co.jp/application/consignment/pdf/teiden-areamail-term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dirty="0">
                <a:solidFill>
                  <a:srgbClr val="000000"/>
                </a:solidFill>
                <a:effectLst>
                  <a:outerShdw blurRad="38100" dist="38100" dir="2700000" algn="tl">
                    <a:srgbClr val="C0C0C0"/>
                  </a:outerShdw>
                </a:effectLst>
                <a:latin typeface="Meiryo UI" panose="020B0604030504040204" pitchFamily="50" charset="-128"/>
                <a:ea typeface="Meiryo UI" panose="020B0604030504040204" pitchFamily="50" charset="-128"/>
              </a:rPr>
              <a:t>エリアメール配信</a:t>
            </a:r>
            <a:r>
              <a:rPr kumimoji="1" lang="ja-JP" alt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サービス</a:t>
            </a:r>
            <a:br>
              <a:rPr kumimoji="1" lang="ja-JP" alt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br>
            <a:r>
              <a:rPr kumimoji="1" lang="ja-JP" alt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について</a:t>
            </a:r>
          </a:p>
        </p:txBody>
      </p:sp>
    </p:spTree>
    <p:extLst>
      <p:ext uri="{BB962C8B-B14F-4D97-AF65-F5344CB8AC3E}">
        <p14:creationId xmlns:p14="http://schemas.microsoft.com/office/powerpoint/2010/main" val="3716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474537" y="232274"/>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エリアメール配信サービスの配信例（停電情報）</a:t>
            </a:r>
          </a:p>
        </p:txBody>
      </p:sp>
      <p:sp>
        <p:nvSpPr>
          <p:cNvPr id="9" name="テキスト ボックス 8"/>
          <p:cNvSpPr txBox="1"/>
          <p:nvPr/>
        </p:nvSpPr>
        <p:spPr>
          <a:xfrm>
            <a:off x="415270" y="659969"/>
            <a:ext cx="4461043" cy="6070893"/>
          </a:xfrm>
          <a:prstGeom prst="rect">
            <a:avLst/>
          </a:prstGeom>
          <a:noFill/>
          <a:ln>
            <a:solidFill>
              <a:schemeClr val="tx1"/>
            </a:solidFill>
          </a:ln>
          <a:effectLst/>
        </p:spPr>
        <p:txBody>
          <a:bodyPr wrap="square" rtlCol="0" anchor="t">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停電のお知らせ</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問合せ番号　〇〇〇〇〇〇〇〇〇〇〇〇〇〇〇〇</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○○○○年○月○日</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関西電力送配電株式会社</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下記の停電が発生しました。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ご迷惑をおかけしまして、大変申し訳ございません。</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停電発生日時</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○○○○年○月○日○時○分頃</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＜停電電力＞</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kW</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現在停電軒数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発生時停電軒数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なお、記載内容は速報情報のため、変更する場合があります。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最新情報は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にて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ご確認ください。</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の更新には時間がかかる場合があります。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&gt;</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&gt;</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427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その他の停電情報配信サービスについて</a:t>
            </a:r>
          </a:p>
        </p:txBody>
      </p:sp>
      <p:sp>
        <p:nvSpPr>
          <p:cNvPr id="3" name="正方形/長方形 2"/>
          <p:cNvSpPr/>
          <p:nvPr/>
        </p:nvSpPr>
        <p:spPr>
          <a:xfrm>
            <a:off x="247444" y="6094855"/>
            <a:ext cx="5880043" cy="646331"/>
          </a:xfrm>
          <a:prstGeom prst="rect">
            <a:avLst/>
          </a:prstGeom>
          <a:solidFill>
            <a:schemeClr val="bg1"/>
          </a:solidFill>
        </p:spPr>
        <p:txBody>
          <a:bodyPr wrap="square">
            <a:spAutoFit/>
          </a:bodyPr>
          <a:lstStyle/>
          <a:p>
            <a:r>
              <a:rPr lang="ja-JP" altLang="en-US" dirty="0">
                <a:latin typeface="Meiryo UI" panose="020B0604030504040204" pitchFamily="50" charset="-128"/>
                <a:ea typeface="Meiryo UI" panose="020B0604030504040204" pitchFamily="50" charset="-128"/>
              </a:rPr>
              <a:t>▼詳細はこちら（関西電力送配電</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2"/>
              </a:rPr>
              <a:t>https://www.kansai-td.co.jp/others/teiden-appli/</a:t>
            </a:r>
            <a:endParaRPr lang="ja-JP" altLang="en-US" dirty="0">
              <a:latin typeface="Meiryo UI" panose="020B0604030504040204" pitchFamily="50" charset="-128"/>
              <a:ea typeface="Meiryo UI" panose="020B0604030504040204" pitchFamily="50" charset="-128"/>
            </a:endParaRPr>
          </a:p>
        </p:txBody>
      </p:sp>
      <p:sp>
        <p:nvSpPr>
          <p:cNvPr id="9" name="AutoShape 13"/>
          <p:cNvSpPr>
            <a:spLocks noChangeArrowheads="1"/>
          </p:cNvSpPr>
          <p:nvPr/>
        </p:nvSpPr>
        <p:spPr bwMode="auto">
          <a:xfrm>
            <a:off x="179389" y="663434"/>
            <a:ext cx="4341812" cy="36036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r>
              <a:rPr lang="ja-JP" altLang="en-US" sz="2000" b="1" dirty="0">
                <a:latin typeface="Meiryo UI" panose="020B0604030504040204" pitchFamily="50" charset="-128"/>
                <a:ea typeface="Meiryo UI" panose="020B0604030504040204" pitchFamily="50" charset="-128"/>
              </a:rPr>
              <a:t>　① 関西停電情報アプリ（推奨）</a:t>
            </a:r>
          </a:p>
        </p:txBody>
      </p:sp>
      <p:sp>
        <p:nvSpPr>
          <p:cNvPr id="10" name="Rectangle 14"/>
          <p:cNvSpPr>
            <a:spLocks noChangeArrowheads="1"/>
          </p:cNvSpPr>
          <p:nvPr/>
        </p:nvSpPr>
        <p:spPr bwMode="auto">
          <a:xfrm>
            <a:off x="431529" y="991507"/>
            <a:ext cx="7202313" cy="7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a:solidFill>
                  <a:schemeClr val="tx1"/>
                </a:solidFill>
                <a:latin typeface="Meiryo UI" panose="020B0604030504040204" pitchFamily="50" charset="-128"/>
                <a:ea typeface="Meiryo UI" panose="020B0604030504040204" pitchFamily="50" charset="-128"/>
              </a:rPr>
              <a:t>当社では、スマートフォン向けに、設定された地域の停電情報を</a:t>
            </a:r>
            <a:endParaRPr lang="en-US" altLang="ja-JP" sz="1800" b="1" dirty="0">
              <a:solidFill>
                <a:schemeClr val="tx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800" b="1" dirty="0">
                <a:solidFill>
                  <a:schemeClr val="tx1"/>
                </a:solidFill>
                <a:latin typeface="Meiryo UI" panose="020B0604030504040204" pitchFamily="50" charset="-128"/>
                <a:ea typeface="Meiryo UI" panose="020B0604030504040204" pitchFamily="50" charset="-128"/>
              </a:rPr>
              <a:t>プッシュ通知にてお知らせするサービスを提供しております。</a:t>
            </a:r>
            <a:endParaRPr lang="en-US" altLang="ja-JP" sz="1800" b="1" dirty="0">
              <a:solidFill>
                <a:schemeClr val="tx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1266" y="116924"/>
            <a:ext cx="2005791" cy="357096"/>
          </a:xfrm>
          <a:prstGeom prst="rect">
            <a:avLst/>
          </a:prstGeom>
        </p:spPr>
      </p:pic>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4347" y="78152"/>
            <a:ext cx="417592" cy="417592"/>
          </a:xfrm>
          <a:prstGeom prst="rect">
            <a:avLst/>
          </a:prstGeom>
        </p:spPr>
      </p:pic>
      <p:pic>
        <p:nvPicPr>
          <p:cNvPr id="5" name="図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1678" y="3821085"/>
            <a:ext cx="559782" cy="583195"/>
          </a:xfrm>
          <a:prstGeom prst="ellipse">
            <a:avLst/>
          </a:prstGeom>
        </p:spPr>
      </p:pic>
      <p:pic>
        <p:nvPicPr>
          <p:cNvPr id="20" name="図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273" y="1811139"/>
            <a:ext cx="510593" cy="535832"/>
          </a:xfrm>
          <a:prstGeom prst="rect">
            <a:avLst/>
          </a:prstGeom>
        </p:spPr>
      </p:pic>
      <p:sp>
        <p:nvSpPr>
          <p:cNvPr id="22" name="Rectangle 14"/>
          <p:cNvSpPr>
            <a:spLocks noChangeArrowheads="1"/>
          </p:cNvSpPr>
          <p:nvPr/>
        </p:nvSpPr>
        <p:spPr bwMode="auto">
          <a:xfrm>
            <a:off x="852212" y="1824361"/>
            <a:ext cx="7892147"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アプリのダウンロード後に登録地域の設定</a:t>
            </a:r>
            <a:endParaRPr lang="en-US" altLang="ja-JP" sz="1600" b="1" dirty="0">
              <a:solidFill>
                <a:schemeClr val="tx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プッシュ通知を受け取る地域を最大</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地域まで登録できます。自宅や</a:t>
            </a:r>
            <a:endParaRPr lang="en-US" altLang="ja-JP" sz="1400" dirty="0">
              <a:solidFill>
                <a:schemeClr val="tx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400" dirty="0">
                <a:solidFill>
                  <a:schemeClr val="tx1"/>
                </a:solidFill>
                <a:latin typeface="Meiryo UI" panose="020B0604030504040204" pitchFamily="50" charset="-128"/>
                <a:ea typeface="Meiryo UI" panose="020B0604030504040204" pitchFamily="50" charset="-128"/>
              </a:rPr>
              <a:t>　離れて暮らす大切な方の住所を設定しておくと、停電の発生情報などをお届けします。</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444" y="2794778"/>
            <a:ext cx="588250" cy="594841"/>
          </a:xfrm>
          <a:prstGeom prst="rect">
            <a:avLst/>
          </a:prstGeom>
        </p:spPr>
      </p:pic>
      <p:pic>
        <p:nvPicPr>
          <p:cNvPr id="25" name="図 2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0054" y="5010492"/>
            <a:ext cx="592157" cy="624532"/>
          </a:xfrm>
          <a:prstGeom prst="ellipse">
            <a:avLst/>
          </a:prstGeom>
        </p:spPr>
      </p:pic>
      <p:sp>
        <p:nvSpPr>
          <p:cNvPr id="26" name="Rectangle 14"/>
          <p:cNvSpPr>
            <a:spLocks noChangeArrowheads="1"/>
          </p:cNvSpPr>
          <p:nvPr/>
        </p:nvSpPr>
        <p:spPr bwMode="auto">
          <a:xfrm>
            <a:off x="852213" y="2819736"/>
            <a:ext cx="8329888"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プッシュ通知でお知らせ　</a:t>
            </a:r>
            <a:endParaRPr lang="en-US" altLang="ja-JP" sz="1600" b="1" dirty="0">
              <a:solidFill>
                <a:schemeClr val="tx1"/>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事前に登録した地域で停電が発生または復旧した場合や、当社からお知らせがある場合に、プッシュ通知で</a:t>
            </a:r>
            <a:endParaRPr lang="en-US" altLang="ja-JP" sz="1400" dirty="0">
              <a:solidFill>
                <a:schemeClr val="tx1"/>
              </a:solidFill>
              <a:latin typeface="Meiryo UI" panose="020B0604030504040204" pitchFamily="50" charset="-128"/>
              <a:ea typeface="Meiryo UI" panose="020B0604030504040204" pitchFamily="50" charset="-128"/>
            </a:endParaRPr>
          </a:p>
          <a:p>
            <a:pPr algn="l">
              <a:lnSpc>
                <a:spcPct val="120000"/>
              </a:lnSpc>
              <a:defRPr/>
            </a:pPr>
            <a:r>
              <a:rPr lang="ja-JP" altLang="en-US" sz="1400" dirty="0">
                <a:solidFill>
                  <a:schemeClr val="tx1"/>
                </a:solidFill>
                <a:latin typeface="Meiryo UI" panose="020B0604030504040204" pitchFamily="50" charset="-128"/>
                <a:ea typeface="Meiryo UI" panose="020B0604030504040204" pitchFamily="50" charset="-128"/>
              </a:rPr>
              <a:t>　お知らせします。瞬時電圧低下や短時間の停電も通知できるようになりました。</a:t>
            </a:r>
          </a:p>
        </p:txBody>
      </p:sp>
      <p:sp>
        <p:nvSpPr>
          <p:cNvPr id="27" name="Rectangle 14"/>
          <p:cNvSpPr>
            <a:spLocks noChangeArrowheads="1"/>
          </p:cNvSpPr>
          <p:nvPr/>
        </p:nvSpPr>
        <p:spPr bwMode="auto">
          <a:xfrm>
            <a:off x="852212" y="3795900"/>
            <a:ext cx="83298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全域停電情報の表示</a:t>
            </a:r>
            <a:endParaRPr lang="en-US" altLang="ja-JP" sz="1600" b="1" dirty="0">
              <a:solidFill>
                <a:schemeClr val="tx1"/>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関西エリアの全域の停電軒数が一目で確認できます。</a:t>
            </a:r>
          </a:p>
          <a:p>
            <a:pPr algn="l">
              <a:lnSpc>
                <a:spcPct val="120000"/>
              </a:lnSpc>
              <a:defRPr/>
            </a:pPr>
            <a:r>
              <a:rPr lang="ja-JP" altLang="en-US" sz="1400" dirty="0">
                <a:solidFill>
                  <a:schemeClr val="tx1"/>
                </a:solidFill>
                <a:latin typeface="Meiryo UI" panose="020B0604030504040204" pitchFamily="50" charset="-128"/>
                <a:ea typeface="Meiryo UI" panose="020B0604030504040204" pitchFamily="50" charset="-128"/>
              </a:rPr>
              <a:t>　停電情報は府県、市区町村、地区ごとにご覧いただくことができ、地区まで絞り込むと、</a:t>
            </a:r>
            <a:endParaRPr lang="en-US" altLang="ja-JP" sz="1400" dirty="0">
              <a:solidFill>
                <a:schemeClr val="tx1"/>
              </a:solidFill>
              <a:latin typeface="Meiryo UI" panose="020B0604030504040204" pitchFamily="50" charset="-128"/>
              <a:ea typeface="Meiryo UI" panose="020B0604030504040204" pitchFamily="50" charset="-128"/>
            </a:endParaRPr>
          </a:p>
          <a:p>
            <a:pPr algn="l">
              <a:lnSpc>
                <a:spcPct val="120000"/>
              </a:lnSpc>
              <a:defRPr/>
            </a:pPr>
            <a:r>
              <a:rPr lang="ja-JP" altLang="en-US" sz="1400" dirty="0">
                <a:solidFill>
                  <a:schemeClr val="tx1"/>
                </a:solidFill>
                <a:latin typeface="Meiryo UI" panose="020B0604030504040204" pitchFamily="50" charset="-128"/>
                <a:ea typeface="Meiryo UI" panose="020B0604030504040204" pitchFamily="50" charset="-128"/>
              </a:rPr>
              <a:t>　復旧にむけた作業の進捗状況や復旧見込み時間など詳細が確認できます。</a:t>
            </a:r>
          </a:p>
        </p:txBody>
      </p:sp>
      <p:sp>
        <p:nvSpPr>
          <p:cNvPr id="28" name="Rectangle 14"/>
          <p:cNvSpPr>
            <a:spLocks noChangeArrowheads="1"/>
          </p:cNvSpPr>
          <p:nvPr/>
        </p:nvSpPr>
        <p:spPr bwMode="auto">
          <a:xfrm>
            <a:off x="875749" y="5023091"/>
            <a:ext cx="8048744"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チャットに簡単アクセス</a:t>
            </a:r>
            <a:endParaRPr lang="en-US" altLang="ja-JP" sz="1600" b="1" dirty="0">
              <a:solidFill>
                <a:schemeClr val="tx1"/>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ホームページのチャットサービスから、　アプリに掲載されていない停電のお問い合わせや</a:t>
            </a:r>
          </a:p>
          <a:p>
            <a:pPr algn="l">
              <a:lnSpc>
                <a:spcPct val="120000"/>
              </a:lnSpc>
              <a:defRPr/>
            </a:pPr>
            <a:r>
              <a:rPr lang="ja-JP" altLang="en-US" sz="1400" dirty="0">
                <a:solidFill>
                  <a:schemeClr val="tx1"/>
                </a:solidFill>
                <a:latin typeface="Meiryo UI" panose="020B0604030504040204" pitchFamily="50" charset="-128"/>
                <a:ea typeface="Meiryo UI" panose="020B0604030504040204" pitchFamily="50" charset="-128"/>
              </a:rPr>
              <a:t>　電気設備の異常に関するご連絡ができます。</a:t>
            </a:r>
          </a:p>
        </p:txBody>
      </p:sp>
      <p:pic>
        <p:nvPicPr>
          <p:cNvPr id="29" name="図 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37982" y="3755461"/>
            <a:ext cx="1266392" cy="1867835"/>
          </a:xfrm>
          <a:prstGeom prst="rect">
            <a:avLst/>
          </a:prstGeom>
        </p:spPr>
      </p:pic>
      <p:pic>
        <p:nvPicPr>
          <p:cNvPr id="19" name="図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97230" y="636792"/>
            <a:ext cx="1215241" cy="2423749"/>
          </a:xfrm>
          <a:prstGeom prst="rect">
            <a:avLst/>
          </a:prstGeom>
        </p:spPr>
      </p:pic>
      <p:pic>
        <p:nvPicPr>
          <p:cNvPr id="4" name="図 3">
            <a:extLst>
              <a:ext uri="{FF2B5EF4-FFF2-40B4-BE49-F238E27FC236}">
                <a16:creationId xmlns="" xmlns:a16="http://schemas.microsoft.com/office/drawing/2014/main" id="{401815A8-AC5B-507A-1EB3-C2A6876902D3}"/>
              </a:ext>
            </a:extLst>
          </p:cNvPr>
          <p:cNvPicPr>
            <a:picLocks noChangeAspect="1"/>
          </p:cNvPicPr>
          <p:nvPr/>
        </p:nvPicPr>
        <p:blipFill>
          <a:blip r:embed="rId11"/>
          <a:stretch>
            <a:fillRect/>
          </a:stretch>
        </p:blipFill>
        <p:spPr>
          <a:xfrm>
            <a:off x="6127487" y="5903370"/>
            <a:ext cx="2907032" cy="877907"/>
          </a:xfrm>
          <a:prstGeom prst="rect">
            <a:avLst/>
          </a:prstGeom>
        </p:spPr>
      </p:pic>
    </p:spTree>
    <p:extLst>
      <p:ext uri="{BB962C8B-B14F-4D97-AF65-F5344CB8AC3E}">
        <p14:creationId xmlns:p14="http://schemas.microsoft.com/office/powerpoint/2010/main" val="54574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2"/>
          <p:cNvSpPr>
            <a:spLocks noChangeArrowheads="1"/>
          </p:cNvSpPr>
          <p:nvPr/>
        </p:nvSpPr>
        <p:spPr bwMode="auto">
          <a:xfrm>
            <a:off x="379266" y="1024140"/>
            <a:ext cx="8275027" cy="2831151"/>
          </a:xfrm>
          <a:prstGeom prst="rect">
            <a:avLst/>
          </a:prstGeom>
          <a:noFill/>
          <a:ln w="19050">
            <a:solidFill>
              <a:schemeClr val="tx1"/>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endParaRPr lang="ja-JP" altLang="en-US" sz="2400" dirty="0">
              <a:latin typeface="Meiryo UI" panose="020B0604030504040204" pitchFamily="50" charset="-128"/>
              <a:ea typeface="Meiryo UI" panose="020B0604030504040204" pitchFamily="50" charset="-128"/>
            </a:endParaRPr>
          </a:p>
        </p:txBody>
      </p:sp>
      <p:grpSp>
        <p:nvGrpSpPr>
          <p:cNvPr id="179" name="グループ化 178"/>
          <p:cNvGrpSpPr/>
          <p:nvPr/>
        </p:nvGrpSpPr>
        <p:grpSpPr>
          <a:xfrm>
            <a:off x="795436" y="1144140"/>
            <a:ext cx="1546538" cy="1323036"/>
            <a:chOff x="861721" y="1288871"/>
            <a:chExt cx="2087563" cy="1876425"/>
          </a:xfrm>
          <a:effectLst/>
        </p:grpSpPr>
        <p:grpSp>
          <p:nvGrpSpPr>
            <p:cNvPr id="180" name="Group 15"/>
            <p:cNvGrpSpPr>
              <a:grpSpLocks/>
            </p:cNvGrpSpPr>
            <p:nvPr/>
          </p:nvGrpSpPr>
          <p:grpSpPr bwMode="auto">
            <a:xfrm>
              <a:off x="861721" y="1575823"/>
              <a:ext cx="2087563" cy="1589473"/>
              <a:chOff x="3742" y="1109"/>
              <a:chExt cx="1906" cy="1685"/>
            </a:xfrm>
          </p:grpSpPr>
          <p:sp>
            <p:nvSpPr>
              <p:cNvPr id="21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pic>
            <p:nvPicPr>
              <p:cNvPr id="218" name="Picture 23" descr="J010-004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4" descr="鉄塔_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5" descr="鉄塔_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6" descr="鉄塔_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323" kern="10" dirty="0">
                    <a:gradFill rotWithShape="1">
                      <a:gsLst>
                        <a:gs pos="0">
                          <a:srgbClr val="0000FF">
                            <a:alpha val="92000"/>
                          </a:srgbClr>
                        </a:gs>
                        <a:gs pos="100000">
                          <a:srgbClr val="CCCCFF"/>
                        </a:gs>
                      </a:gsLst>
                      <a:lin ang="5400000" scaled="1"/>
                    </a:gradFill>
                    <a:effectLst>
                      <a:outerShdw dist="35921" dir="2700000" algn="ctr" rotWithShape="0">
                        <a:schemeClr val="bg1">
                          <a:alpha val="50000"/>
                        </a:schemeClr>
                      </a:outerShdw>
                    </a:effectLst>
                    <a:latin typeface="Meiryo UI" panose="020B0604030504040204" pitchFamily="50" charset="-128"/>
                    <a:ea typeface="Meiryo UI" panose="020B0604030504040204" pitchFamily="50" charset="-128"/>
                  </a:rPr>
                  <a:t>電力系統</a:t>
                </a:r>
              </a:p>
            </p:txBody>
          </p:sp>
          <p:pic>
            <p:nvPicPr>
              <p:cNvPr id="223" name="Picture 28" descr="J010-004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 name="Group 29"/>
              <p:cNvGrpSpPr>
                <a:grpSpLocks/>
              </p:cNvGrpSpPr>
              <p:nvPr/>
            </p:nvGrpSpPr>
            <p:grpSpPr bwMode="auto">
              <a:xfrm>
                <a:off x="4649" y="1661"/>
                <a:ext cx="861" cy="727"/>
                <a:chOff x="68" y="391"/>
                <a:chExt cx="4189" cy="3493"/>
              </a:xfrm>
            </p:grpSpPr>
            <p:grpSp>
              <p:nvGrpSpPr>
                <p:cNvPr id="225" name="Group 30"/>
                <p:cNvGrpSpPr>
                  <a:grpSpLocks/>
                </p:cNvGrpSpPr>
                <p:nvPr/>
              </p:nvGrpSpPr>
              <p:grpSpPr bwMode="auto">
                <a:xfrm>
                  <a:off x="4014" y="391"/>
                  <a:ext cx="243" cy="680"/>
                  <a:chOff x="1202" y="618"/>
                  <a:chExt cx="1134" cy="3175"/>
                </a:xfrm>
              </p:grpSpPr>
              <p:sp>
                <p:nvSpPr>
                  <p:cNvPr id="30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308" name="Group 38"/>
                  <p:cNvGrpSpPr>
                    <a:grpSpLocks/>
                  </p:cNvGrpSpPr>
                  <p:nvPr/>
                </p:nvGrpSpPr>
                <p:grpSpPr bwMode="auto">
                  <a:xfrm>
                    <a:off x="1519" y="1525"/>
                    <a:ext cx="386" cy="500"/>
                    <a:chOff x="2744" y="1207"/>
                    <a:chExt cx="1051" cy="1362"/>
                  </a:xfrm>
                </p:grpSpPr>
                <p:sp>
                  <p:nvSpPr>
                    <p:cNvPr id="31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2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30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2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29" name="Group 54"/>
                <p:cNvGrpSpPr>
                  <a:grpSpLocks/>
                </p:cNvGrpSpPr>
                <p:nvPr/>
              </p:nvGrpSpPr>
              <p:grpSpPr bwMode="auto">
                <a:xfrm>
                  <a:off x="3061" y="482"/>
                  <a:ext cx="469" cy="1315"/>
                  <a:chOff x="1202" y="618"/>
                  <a:chExt cx="1134" cy="3175"/>
                </a:xfrm>
              </p:grpSpPr>
              <p:sp>
                <p:nvSpPr>
                  <p:cNvPr id="28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88" name="Group 62"/>
                  <p:cNvGrpSpPr>
                    <a:grpSpLocks/>
                  </p:cNvGrpSpPr>
                  <p:nvPr/>
                </p:nvGrpSpPr>
                <p:grpSpPr bwMode="auto">
                  <a:xfrm>
                    <a:off x="1519" y="1525"/>
                    <a:ext cx="386" cy="500"/>
                    <a:chOff x="2744" y="1207"/>
                    <a:chExt cx="1051" cy="1362"/>
                  </a:xfrm>
                </p:grpSpPr>
                <p:sp>
                  <p:nvSpPr>
                    <p:cNvPr id="29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8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32" name="Group 77"/>
                <p:cNvGrpSpPr>
                  <a:grpSpLocks/>
                </p:cNvGrpSpPr>
                <p:nvPr/>
              </p:nvGrpSpPr>
              <p:grpSpPr bwMode="auto">
                <a:xfrm>
                  <a:off x="1927" y="572"/>
                  <a:ext cx="761" cy="2132"/>
                  <a:chOff x="1202" y="618"/>
                  <a:chExt cx="1134" cy="3175"/>
                </a:xfrm>
              </p:grpSpPr>
              <p:sp>
                <p:nvSpPr>
                  <p:cNvPr id="26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68" name="Group 85"/>
                  <p:cNvGrpSpPr>
                    <a:grpSpLocks/>
                  </p:cNvGrpSpPr>
                  <p:nvPr/>
                </p:nvGrpSpPr>
                <p:grpSpPr bwMode="auto">
                  <a:xfrm>
                    <a:off x="1519" y="1525"/>
                    <a:ext cx="386" cy="500"/>
                    <a:chOff x="2744" y="1207"/>
                    <a:chExt cx="1051" cy="1362"/>
                  </a:xfrm>
                </p:grpSpPr>
                <p:sp>
                  <p:nvSpPr>
                    <p:cNvPr id="27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6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37" name="Group 102"/>
                <p:cNvGrpSpPr>
                  <a:grpSpLocks/>
                </p:cNvGrpSpPr>
                <p:nvPr/>
              </p:nvGrpSpPr>
              <p:grpSpPr bwMode="auto">
                <a:xfrm>
                  <a:off x="431" y="709"/>
                  <a:ext cx="1134" cy="3175"/>
                  <a:chOff x="1202" y="618"/>
                  <a:chExt cx="1134" cy="3175"/>
                </a:xfrm>
              </p:grpSpPr>
              <p:sp>
                <p:nvSpPr>
                  <p:cNvPr id="24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4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4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48" name="Group 110"/>
                  <p:cNvGrpSpPr>
                    <a:grpSpLocks/>
                  </p:cNvGrpSpPr>
                  <p:nvPr/>
                </p:nvGrpSpPr>
                <p:grpSpPr bwMode="auto">
                  <a:xfrm>
                    <a:off x="1519" y="1525"/>
                    <a:ext cx="386" cy="500"/>
                    <a:chOff x="2744" y="1207"/>
                    <a:chExt cx="1051" cy="1362"/>
                  </a:xfrm>
                </p:grpSpPr>
                <p:sp>
                  <p:nvSpPr>
                    <p:cNvPr id="25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4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grpSp>
        <p:sp>
          <p:nvSpPr>
            <p:cNvPr id="181" name="AutoShape 126"/>
            <p:cNvSpPr>
              <a:spLocks noChangeArrowheads="1"/>
            </p:cNvSpPr>
            <p:nvPr/>
          </p:nvSpPr>
          <p:spPr bwMode="auto">
            <a:xfrm>
              <a:off x="2014246" y="1731784"/>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182" name="Group 128"/>
            <p:cNvGrpSpPr>
              <a:grpSpLocks/>
            </p:cNvGrpSpPr>
            <p:nvPr/>
          </p:nvGrpSpPr>
          <p:grpSpPr bwMode="auto">
            <a:xfrm>
              <a:off x="2209509" y="1288871"/>
              <a:ext cx="596900" cy="682625"/>
              <a:chOff x="1462" y="957"/>
              <a:chExt cx="778" cy="867"/>
            </a:xfrm>
          </p:grpSpPr>
          <p:sp>
            <p:nvSpPr>
              <p:cNvPr id="183"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4"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5"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6"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7"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8"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9"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0"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1"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2"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3"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4"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5"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6"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7"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8"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9"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0"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1"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2"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3"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4"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5"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6"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7"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8"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9"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0"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1"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2"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3"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grpSp>
      </p:grpSp>
      <p:sp>
        <p:nvSpPr>
          <p:cNvPr id="324" name="Freeform 160"/>
          <p:cNvSpPr>
            <a:spLocks/>
          </p:cNvSpPr>
          <p:nvPr/>
        </p:nvSpPr>
        <p:spPr bwMode="auto">
          <a:xfrm>
            <a:off x="3877140" y="2720717"/>
            <a:ext cx="1878623" cy="1195754"/>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25" name="Text Box 162"/>
          <p:cNvSpPr txBox="1">
            <a:spLocks noChangeArrowheads="1"/>
          </p:cNvSpPr>
          <p:nvPr/>
        </p:nvSpPr>
        <p:spPr bwMode="auto">
          <a:xfrm>
            <a:off x="637256" y="2534610"/>
            <a:ext cx="1509919" cy="30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square">
            <a:spAutoFit/>
          </a:bodyPr>
          <a:lstStyle/>
          <a:p>
            <a:pPr algn="ctr" eaLnBrk="1" hangingPunct="1">
              <a:lnSpc>
                <a:spcPct val="120000"/>
              </a:lnSpc>
              <a:defRPr/>
            </a:pPr>
            <a:r>
              <a:rPr lang="ja-JP" altLang="en-US" sz="1292" b="1" dirty="0">
                <a:latin typeface="Meiryo UI" panose="020B0604030504040204" pitchFamily="50" charset="-128"/>
                <a:ea typeface="Meiryo UI" panose="020B0604030504040204" pitchFamily="50" charset="-128"/>
              </a:rPr>
              <a:t>監視制御システム</a:t>
            </a:r>
          </a:p>
        </p:txBody>
      </p:sp>
      <p:sp>
        <p:nvSpPr>
          <p:cNvPr id="326" name="Rectangle 164"/>
          <p:cNvSpPr>
            <a:spLocks noChangeArrowheads="1"/>
          </p:cNvSpPr>
          <p:nvPr/>
        </p:nvSpPr>
        <p:spPr bwMode="auto">
          <a:xfrm>
            <a:off x="1041587" y="3948732"/>
            <a:ext cx="6820068" cy="276999"/>
          </a:xfrm>
          <a:prstGeom prst="rect">
            <a:avLst/>
          </a:prstGeom>
          <a:solidFill>
            <a:schemeClr val="bg1"/>
          </a:solidFill>
          <a:ln w="38100" cmpd="dbl">
            <a:noFill/>
            <a:miter lim="800000"/>
            <a:headEnd/>
            <a:tailEnd/>
          </a:ln>
          <a:effectLst/>
        </p:spPr>
        <p:txBody>
          <a:bodyPr wrap="square" lIns="0" tIns="0" rIns="0" bIns="0">
            <a:spAutoFit/>
          </a:bodyPr>
          <a:lstStyle/>
          <a:p>
            <a:pPr>
              <a:spcBef>
                <a:spcPct val="0"/>
              </a:spcBef>
            </a:pPr>
            <a:r>
              <a:rPr lang="ja-JP" altLang="en-US" dirty="0">
                <a:latin typeface="Meiryo UI" panose="020B0604030504040204" pitchFamily="50" charset="-128"/>
                <a:ea typeface="Meiryo UI" panose="020B0604030504040204" pitchFamily="50" charset="-128"/>
              </a:rPr>
              <a:t>小売電気事業者さまおよび官公庁・自治体さまを対象としたサービスです。</a:t>
            </a:r>
          </a:p>
        </p:txBody>
      </p:sp>
      <p:sp>
        <p:nvSpPr>
          <p:cNvPr id="329" name="Rectangle 203"/>
          <p:cNvSpPr>
            <a:spLocks noChangeArrowheads="1"/>
          </p:cNvSpPr>
          <p:nvPr/>
        </p:nvSpPr>
        <p:spPr bwMode="auto">
          <a:xfrm>
            <a:off x="4167953" y="3257005"/>
            <a:ext cx="34250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nchor="ctr">
            <a:spAutoFit/>
          </a:bodyPr>
          <a:lstStyle/>
          <a:p>
            <a:pPr algn="ctr"/>
            <a:r>
              <a:rPr lang="ja-JP" altLang="en-US" sz="1400" b="1" dirty="0">
                <a:latin typeface="Meiryo UI" panose="020B0604030504040204" pitchFamily="50" charset="-128"/>
                <a:ea typeface="Meiryo UI" panose="020B0604030504040204" pitchFamily="50" charset="-128"/>
              </a:rPr>
              <a:t>小売電気事業者さま</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および官公庁・自治体さま</a:t>
            </a:r>
            <a:endParaRPr lang="en-US" altLang="ja-JP" sz="1400" b="1" dirty="0">
              <a:latin typeface="Meiryo UI" panose="020B0604030504040204" pitchFamily="50" charset="-128"/>
              <a:ea typeface="Meiryo UI" panose="020B0604030504040204" pitchFamily="50" charset="-128"/>
            </a:endParaRPr>
          </a:p>
        </p:txBody>
      </p:sp>
      <p:grpSp>
        <p:nvGrpSpPr>
          <p:cNvPr id="330" name="Group 208"/>
          <p:cNvGrpSpPr>
            <a:grpSpLocks/>
          </p:cNvGrpSpPr>
          <p:nvPr/>
        </p:nvGrpSpPr>
        <p:grpSpPr bwMode="auto">
          <a:xfrm>
            <a:off x="5325854" y="2573177"/>
            <a:ext cx="874834" cy="681404"/>
            <a:chOff x="4483" y="845"/>
            <a:chExt cx="597" cy="465"/>
          </a:xfrm>
          <a:effectLst/>
        </p:grpSpPr>
        <p:pic>
          <p:nvPicPr>
            <p:cNvPr id="331" name="Picture 19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sz="1662">
                <a:latin typeface="Meiryo UI" panose="020B0604030504040204" pitchFamily="50" charset="-128"/>
                <a:ea typeface="Meiryo UI" panose="020B0604030504040204" pitchFamily="50" charset="-128"/>
              </a:endParaRPr>
            </a:p>
          </p:txBody>
        </p:sp>
        <p:pic>
          <p:nvPicPr>
            <p:cNvPr id="333" name="Picture 205" descr="MC900432629[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206" descr="MC900290935[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1" name="Rectangle 13"/>
          <p:cNvSpPr txBox="1">
            <a:spLocks noChangeArrowheads="1"/>
          </p:cNvSpPr>
          <p:nvPr/>
        </p:nvSpPr>
        <p:spPr>
          <a:xfrm>
            <a:off x="487383" y="242368"/>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ja-JP"/>
            </a:defPPr>
            <a:lvl1pPr>
              <a:spcBef>
                <a:spcPct val="0"/>
              </a:spcBef>
              <a:defRPr sz="2400" b="1">
                <a:latin typeface="Meiryo UI" panose="020B0604030504040204" pitchFamily="50" charset="-128"/>
                <a:ea typeface="Meiryo UI" panose="020B0604030504040204" pitchFamily="50" charset="-128"/>
              </a:defRPr>
            </a:lvl1pPr>
          </a:lstStyle>
          <a:p>
            <a:r>
              <a:rPr lang="ja-JP" altLang="en-US" dirty="0"/>
              <a:t>エリアメール配信サービスの説明</a:t>
            </a:r>
          </a:p>
        </p:txBody>
      </p:sp>
      <p:sp>
        <p:nvSpPr>
          <p:cNvPr id="343" name="AutoShape 127"/>
          <p:cNvSpPr>
            <a:spLocks noChangeArrowheads="1"/>
          </p:cNvSpPr>
          <p:nvPr/>
        </p:nvSpPr>
        <p:spPr bwMode="auto">
          <a:xfrm flipV="1">
            <a:off x="1131293" y="2100851"/>
            <a:ext cx="863112" cy="439615"/>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a:lnSpc>
                <a:spcPct val="90000"/>
              </a:lnSpc>
            </a:pPr>
            <a:r>
              <a:rPr lang="ja-JP" altLang="en-US" sz="2000" b="1" dirty="0">
                <a:solidFill>
                  <a:srgbClr val="FF0000"/>
                </a:solidFill>
                <a:latin typeface="Meiryo UI" panose="020B0604030504040204" pitchFamily="50" charset="-128"/>
                <a:ea typeface="Meiryo UI" panose="020B0604030504040204" pitchFamily="50" charset="-128"/>
              </a:rPr>
              <a:t>停電発生</a:t>
            </a:r>
          </a:p>
        </p:txBody>
      </p:sp>
      <p:grpSp>
        <p:nvGrpSpPr>
          <p:cNvPr id="349" name="Group 3"/>
          <p:cNvGrpSpPr>
            <a:grpSpLocks/>
          </p:cNvGrpSpPr>
          <p:nvPr/>
        </p:nvGrpSpPr>
        <p:grpSpPr bwMode="auto">
          <a:xfrm>
            <a:off x="728002" y="2827656"/>
            <a:ext cx="1431342" cy="859389"/>
            <a:chOff x="202" y="1248"/>
            <a:chExt cx="2054" cy="1008"/>
          </a:xfrm>
          <a:effectLst/>
        </p:grpSpPr>
        <p:grpSp>
          <p:nvGrpSpPr>
            <p:cNvPr id="350" name="Group 4"/>
            <p:cNvGrpSpPr>
              <a:grpSpLocks/>
            </p:cNvGrpSpPr>
            <p:nvPr/>
          </p:nvGrpSpPr>
          <p:grpSpPr bwMode="auto">
            <a:xfrm>
              <a:off x="202" y="1248"/>
              <a:ext cx="2054" cy="594"/>
              <a:chOff x="2369" y="176"/>
              <a:chExt cx="4081" cy="1524"/>
            </a:xfrm>
          </p:grpSpPr>
          <p:pic>
            <p:nvPicPr>
              <p:cNvPr id="354" name="Picture 5" descr="J020-0042"/>
              <p:cNvPicPr>
                <a:picLocks noChangeAspect="1" noChangeArrowheads="1"/>
              </p:cNvPicPr>
              <p:nvPr/>
            </p:nvPicPr>
            <p:blipFill>
              <a:blip r:embed="rId7" cstate="screen">
                <a:lum bright="22000" contrast="-20000"/>
                <a:extLst>
                  <a:ext uri="{28A0092B-C50C-407E-A947-70E740481C1C}">
                    <a14:useLocalDpi xmlns:a14="http://schemas.microsoft.com/office/drawing/2010/main"/>
                  </a:ext>
                </a:extLst>
              </a:blip>
              <a:srcRect/>
              <a:stretch>
                <a:fillRect/>
              </a:stretch>
            </p:blipFill>
            <p:spPr bwMode="auto">
              <a:xfrm>
                <a:off x="3408" y="192"/>
                <a:ext cx="200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6" descr="J020-0041"/>
              <p:cNvPicPr>
                <a:picLocks noChangeAspect="1" noChangeArrowheads="1"/>
              </p:cNvPicPr>
              <p:nvPr/>
            </p:nvPicPr>
            <p:blipFill>
              <a:blip r:embed="rId8" cstate="screen">
                <a:lum bright="22000" contrast="-20000"/>
                <a:extLst>
                  <a:ext uri="{28A0092B-C50C-407E-A947-70E740481C1C}">
                    <a14:useLocalDpi xmlns:a14="http://schemas.microsoft.com/office/drawing/2010/main"/>
                  </a:ext>
                </a:extLst>
              </a:blip>
              <a:srcRect/>
              <a:stretch>
                <a:fillRect/>
              </a:stretch>
            </p:blipFill>
            <p:spPr bwMode="auto">
              <a:xfrm>
                <a:off x="2369" y="176"/>
                <a:ext cx="1060" cy="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7" descr="J020-0043"/>
              <p:cNvPicPr>
                <a:picLocks noChangeAspect="1" noChangeArrowheads="1"/>
              </p:cNvPicPr>
              <p:nvPr/>
            </p:nvPicPr>
            <p:blipFill>
              <a:blip r:embed="rId9" cstate="screen">
                <a:lum bright="22000" contrast="-20000"/>
                <a:extLst>
                  <a:ext uri="{28A0092B-C50C-407E-A947-70E740481C1C}">
                    <a14:useLocalDpi xmlns:a14="http://schemas.microsoft.com/office/drawing/2010/main"/>
                  </a:ext>
                </a:extLst>
              </a:blip>
              <a:srcRect/>
              <a:stretch>
                <a:fillRect/>
              </a:stretch>
            </p:blipFill>
            <p:spPr bwMode="auto">
              <a:xfrm>
                <a:off x="5404" y="192"/>
                <a:ext cx="1046"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1" name="Group 8"/>
            <p:cNvGrpSpPr>
              <a:grpSpLocks/>
            </p:cNvGrpSpPr>
            <p:nvPr/>
          </p:nvGrpSpPr>
          <p:grpSpPr bwMode="auto">
            <a:xfrm>
              <a:off x="652" y="1762"/>
              <a:ext cx="1124" cy="494"/>
              <a:chOff x="2344" y="1570"/>
              <a:chExt cx="1124" cy="494"/>
            </a:xfrm>
          </p:grpSpPr>
          <p:pic>
            <p:nvPicPr>
              <p:cNvPr id="352" name="Picture 9" descr="J021-0010"/>
              <p:cNvPicPr>
                <a:picLocks noChangeAspect="1" noChangeArrowheads="1"/>
              </p:cNvPicPr>
              <p:nvPr/>
            </p:nvPicPr>
            <p:blipFill>
              <a:blip r:embed="rId10" cstate="screen">
                <a:lum bright="22000" contrast="-20000"/>
                <a:extLst>
                  <a:ext uri="{28A0092B-C50C-407E-A947-70E740481C1C}">
                    <a14:useLocalDpi xmlns:a14="http://schemas.microsoft.com/office/drawing/2010/main"/>
                  </a:ext>
                </a:extLst>
              </a:blip>
              <a:srcRect/>
              <a:stretch>
                <a:fillRect/>
              </a:stretch>
            </p:blipFill>
            <p:spPr bwMode="auto">
              <a:xfrm>
                <a:off x="2344" y="1570"/>
                <a:ext cx="5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Picture 10" descr="J021-0010"/>
              <p:cNvPicPr>
                <a:picLocks noChangeAspect="1" noChangeArrowheads="1"/>
              </p:cNvPicPr>
              <p:nvPr/>
            </p:nvPicPr>
            <p:blipFill>
              <a:blip r:embed="rId10" cstate="screen">
                <a:lum bright="22000" contrast="-20000"/>
                <a:extLst>
                  <a:ext uri="{28A0092B-C50C-407E-A947-70E740481C1C}">
                    <a14:useLocalDpi xmlns:a14="http://schemas.microsoft.com/office/drawing/2010/main"/>
                  </a:ext>
                </a:extLst>
              </a:blip>
              <a:srcRect/>
              <a:stretch>
                <a:fillRect/>
              </a:stretch>
            </p:blipFill>
            <p:spPr bwMode="auto">
              <a:xfrm>
                <a:off x="2872" y="1570"/>
                <a:ext cx="5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 name="コネクタ: カギ線 1">
            <a:extLst>
              <a:ext uri="{FF2B5EF4-FFF2-40B4-BE49-F238E27FC236}">
                <a16:creationId xmlns="" xmlns:a16="http://schemas.microsoft.com/office/drawing/2014/main" id="{32F445D3-D376-8529-5B2F-58FB6655AEDC}"/>
              </a:ext>
            </a:extLst>
          </p:cNvPr>
          <p:cNvCxnSpPr>
            <a:cxnSpLocks/>
            <a:stCxn id="356" idx="3"/>
            <a:endCxn id="334" idx="1"/>
          </p:cNvCxnSpPr>
          <p:nvPr/>
        </p:nvCxnSpPr>
        <p:spPr>
          <a:xfrm flipV="1">
            <a:off x="2159344" y="3079468"/>
            <a:ext cx="3166510" cy="4060"/>
          </a:xfrm>
          <a:prstGeom prst="bentConnector3">
            <a:avLst>
              <a:gd name="adj1" fmla="val 50000"/>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36" name="Picture 21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09398" y="2890206"/>
            <a:ext cx="465992" cy="5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7" name="グループ化 336"/>
          <p:cNvGrpSpPr/>
          <p:nvPr/>
        </p:nvGrpSpPr>
        <p:grpSpPr>
          <a:xfrm>
            <a:off x="2457733" y="2337489"/>
            <a:ext cx="851515" cy="1075592"/>
            <a:chOff x="2687334" y="2971621"/>
            <a:chExt cx="866799" cy="1165225"/>
          </a:xfrm>
          <a:effectLst/>
        </p:grpSpPr>
        <p:pic>
          <p:nvPicPr>
            <p:cNvPr id="339" name="Picture 196"/>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815935" y="3492321"/>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 name="Text Box 170"/>
            <p:cNvSpPr txBox="1">
              <a:spLocks noChangeArrowheads="1"/>
            </p:cNvSpPr>
            <p:nvPr/>
          </p:nvSpPr>
          <p:spPr bwMode="auto">
            <a:xfrm>
              <a:off x="2687334" y="2971621"/>
              <a:ext cx="866799" cy="53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ja-JP" altLang="en-US" sz="1292" b="1" dirty="0">
                  <a:latin typeface="Meiryo UI" panose="020B0604030504040204" pitchFamily="50" charset="-128"/>
                  <a:ea typeface="Meiryo UI" panose="020B0604030504040204" pitchFamily="50" charset="-128"/>
                </a:rPr>
                <a:t>停電情報</a:t>
              </a:r>
            </a:p>
            <a:p>
              <a:pPr algn="ctr" eaLnBrk="1" hangingPunct="1">
                <a:defRPr/>
              </a:pPr>
              <a:r>
                <a:rPr lang="ja-JP" altLang="en-US" sz="1292" b="1" dirty="0">
                  <a:latin typeface="Meiryo UI" panose="020B0604030504040204" pitchFamily="50" charset="-128"/>
                  <a:ea typeface="Meiryo UI" panose="020B0604030504040204" pitchFamily="50" charset="-128"/>
                </a:rPr>
                <a:t>システム</a:t>
              </a:r>
            </a:p>
          </p:txBody>
        </p:sp>
      </p:grpSp>
      <p:sp>
        <p:nvSpPr>
          <p:cNvPr id="423" name="AutoShape 14">
            <a:extLst>
              <a:ext uri="{FF2B5EF4-FFF2-40B4-BE49-F238E27FC236}">
                <a16:creationId xmlns="" xmlns:a16="http://schemas.microsoft.com/office/drawing/2014/main" id="{6B4E1068-9A9C-7DEC-2F35-29DD7F6EFE1B}"/>
              </a:ext>
            </a:extLst>
          </p:cNvPr>
          <p:cNvSpPr>
            <a:spLocks noChangeArrowheads="1"/>
          </p:cNvSpPr>
          <p:nvPr/>
        </p:nvSpPr>
        <p:spPr bwMode="auto">
          <a:xfrm>
            <a:off x="205775" y="631127"/>
            <a:ext cx="3003427" cy="337542"/>
          </a:xfrm>
          <a:prstGeom prst="roundRect">
            <a:avLst>
              <a:gd name="adj" fmla="val 1640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a:buFont typeface="Wingdings" panose="05000000000000000000" pitchFamily="2" charset="2"/>
              <a:buChar char="n"/>
            </a:pPr>
            <a:r>
              <a:rPr lang="ja-JP" altLang="en-US" sz="2000" b="1" dirty="0">
                <a:latin typeface="Meiryo UI" panose="020B0604030504040204" pitchFamily="50" charset="-128"/>
                <a:ea typeface="Meiryo UI" panose="020B0604030504040204" pitchFamily="50" charset="-128"/>
              </a:rPr>
              <a:t>エリアメール配信イメージ</a:t>
            </a:r>
          </a:p>
        </p:txBody>
      </p:sp>
      <p:sp>
        <p:nvSpPr>
          <p:cNvPr id="424" name="Text Box 165">
            <a:extLst>
              <a:ext uri="{FF2B5EF4-FFF2-40B4-BE49-F238E27FC236}">
                <a16:creationId xmlns="" xmlns:a16="http://schemas.microsoft.com/office/drawing/2014/main" id="{3D627994-CBCF-AC04-F860-38DFD8D5D295}"/>
              </a:ext>
            </a:extLst>
          </p:cNvPr>
          <p:cNvSpPr txBox="1">
            <a:spLocks noChangeArrowheads="1"/>
          </p:cNvSpPr>
          <p:nvPr/>
        </p:nvSpPr>
        <p:spPr bwMode="auto">
          <a:xfrm>
            <a:off x="3131649" y="1230690"/>
            <a:ext cx="5349876" cy="369332"/>
          </a:xfrm>
          <a:prstGeom prst="rect">
            <a:avLst/>
          </a:prstGeom>
          <a:noFill/>
          <a:ln w="57150">
            <a:noFill/>
            <a:miter lim="800000"/>
            <a:headEnd/>
            <a:tailEnd/>
          </a:ln>
          <a:effectLst/>
        </p:spPr>
        <p:txBody>
          <a:bodyPr wrap="square">
            <a:spAutoFit/>
          </a:bodyPr>
          <a:lstStyle/>
          <a:p>
            <a:pPr eaLnBrk="1" hangingPunct="1">
              <a:defRPr/>
            </a:pPr>
            <a:r>
              <a:rPr lang="ja-JP" altLang="en-US" sz="1800" b="1" u="sng" dirty="0">
                <a:solidFill>
                  <a:srgbClr val="0070C0"/>
                </a:solidFill>
                <a:latin typeface="Meiryo UI" panose="020B0604030504040204" pitchFamily="50" charset="-128"/>
                <a:ea typeface="Meiryo UI" panose="020B0604030504040204" pitchFamily="50" charset="-128"/>
              </a:rPr>
              <a:t>停電・瞬時電圧低下発生後、タイムリーに情報配信</a:t>
            </a:r>
            <a:endParaRPr lang="ja-JP" altLang="en-US" sz="1400" b="1" u="sng" dirty="0">
              <a:solidFill>
                <a:srgbClr val="0070C0"/>
              </a:solidFill>
              <a:latin typeface="Meiryo UI" panose="020B0604030504040204" pitchFamily="50" charset="-128"/>
              <a:ea typeface="Meiryo UI" panose="020B0604030504040204" pitchFamily="50" charset="-128"/>
            </a:endParaRPr>
          </a:p>
        </p:txBody>
      </p:sp>
      <p:sp>
        <p:nvSpPr>
          <p:cNvPr id="425" name="Rectangle 195">
            <a:extLst>
              <a:ext uri="{FF2B5EF4-FFF2-40B4-BE49-F238E27FC236}">
                <a16:creationId xmlns="" xmlns:a16="http://schemas.microsoft.com/office/drawing/2014/main" id="{B02D4F6E-BA58-35A5-99EA-6A1E4FC4017A}"/>
              </a:ext>
            </a:extLst>
          </p:cNvPr>
          <p:cNvSpPr>
            <a:spLocks noChangeArrowheads="1"/>
          </p:cNvSpPr>
          <p:nvPr/>
        </p:nvSpPr>
        <p:spPr bwMode="auto">
          <a:xfrm>
            <a:off x="3201603" y="1650151"/>
            <a:ext cx="53498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ただし、監視制御システムにて検出しない停電および瞬時電圧低下は配信しません。</a:t>
            </a:r>
          </a:p>
        </p:txBody>
      </p:sp>
      <p:sp>
        <p:nvSpPr>
          <p:cNvPr id="427" name="Rectangle 56">
            <a:extLst>
              <a:ext uri="{FF2B5EF4-FFF2-40B4-BE49-F238E27FC236}">
                <a16:creationId xmlns="" xmlns:a16="http://schemas.microsoft.com/office/drawing/2014/main" id="{E9188093-0CE9-21FE-2BB5-898AB97467D2}"/>
              </a:ext>
            </a:extLst>
          </p:cNvPr>
          <p:cNvSpPr>
            <a:spLocks noChangeArrowheads="1"/>
          </p:cNvSpPr>
          <p:nvPr/>
        </p:nvSpPr>
        <p:spPr bwMode="auto">
          <a:xfrm>
            <a:off x="201822" y="4347976"/>
            <a:ext cx="36753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eaLnBrk="1" hangingPunct="1">
              <a:buFont typeface="Wingdings" panose="05000000000000000000" pitchFamily="2" charset="2"/>
              <a:buChar char="n"/>
              <a:defRPr/>
            </a:pPr>
            <a:r>
              <a:rPr lang="ja-JP" altLang="en-US" sz="2000" b="1" dirty="0">
                <a:latin typeface="Meiryo UI" panose="020B0604030504040204" pitchFamily="50" charset="-128"/>
                <a:ea typeface="Meiryo UI" panose="020B0604030504040204" pitchFamily="50" charset="-128"/>
              </a:rPr>
              <a:t>本サービスの配信内容について</a:t>
            </a:r>
          </a:p>
        </p:txBody>
      </p:sp>
      <p:sp>
        <p:nvSpPr>
          <p:cNvPr id="428" name="Rectangle 8">
            <a:extLst>
              <a:ext uri="{FF2B5EF4-FFF2-40B4-BE49-F238E27FC236}">
                <a16:creationId xmlns="" xmlns:a16="http://schemas.microsoft.com/office/drawing/2014/main" id="{E7B4B6BA-E28A-DF65-F4E0-9F7DBC7B851F}"/>
              </a:ext>
            </a:extLst>
          </p:cNvPr>
          <p:cNvSpPr>
            <a:spLocks noChangeArrowheads="1"/>
          </p:cNvSpPr>
          <p:nvPr/>
        </p:nvSpPr>
        <p:spPr bwMode="auto">
          <a:xfrm>
            <a:off x="374812" y="4749807"/>
            <a:ext cx="8279481" cy="1938992"/>
          </a:xfrm>
          <a:prstGeom prst="rect">
            <a:avLst/>
          </a:prstGeom>
          <a:solidFill>
            <a:schemeClr val="bg1"/>
          </a:solidFill>
          <a:ln w="19050">
            <a:solidFill>
              <a:schemeClr val="tx1"/>
            </a:solidFill>
            <a:miter lim="800000"/>
            <a:headEnd/>
            <a:tailEnd/>
          </a:ln>
          <a:effec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defRPr/>
            </a:pPr>
            <a:r>
              <a:rPr lang="ja-JP" altLang="en-US" sz="1600" b="1" dirty="0">
                <a:solidFill>
                  <a:schemeClr val="tx1"/>
                </a:solidFill>
                <a:latin typeface="Meiryo UI" panose="020B0604030504040204" pitchFamily="50" charset="-128"/>
                <a:ea typeface="Meiryo UI" panose="020B0604030504040204" pitchFamily="50" charset="-128"/>
              </a:rPr>
              <a:t>① 配信先設定</a:t>
            </a:r>
            <a:br>
              <a:rPr lang="ja-JP" altLang="en-US" sz="1600" b="1" dirty="0">
                <a:solidFill>
                  <a:schemeClr val="tx1"/>
                </a:solidFill>
                <a:latin typeface="Meiryo UI" panose="020B0604030504040204" pitchFamily="50" charset="-128"/>
                <a:ea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rPr>
              <a:t>　　電子メールまたはＦＡＸによる受信先を５つまで設定できます。</a:t>
            </a:r>
            <a:br>
              <a:rPr lang="ja-JP" altLang="en-US" sz="1600" b="1"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・５つ以上の受信先はメーリングリスト等によりご対応ください。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defRPr/>
            </a:pPr>
            <a:r>
              <a:rPr lang="ja-JP" altLang="en-US" sz="1400" dirty="0">
                <a:solidFill>
                  <a:schemeClr val="tx1"/>
                </a:solidFill>
                <a:latin typeface="Meiryo UI" panose="020B0604030504040204" pitchFamily="50" charset="-128"/>
                <a:ea typeface="Meiryo UI" panose="020B0604030504040204" pitchFamily="50" charset="-128"/>
              </a:rPr>
              <a:t>　　　　複数のアカウント発行による配信先追加はいたしかねます。　</a:t>
            </a:r>
            <a:r>
              <a:rPr lang="ja-JP" altLang="en-US" sz="1000" dirty="0">
                <a:solidFill>
                  <a:schemeClr val="tx1"/>
                </a:solidFill>
                <a:latin typeface="Meiryo UI" panose="020B0604030504040204" pitchFamily="50" charset="-128"/>
                <a:ea typeface="Meiryo UI" panose="020B0604030504040204" pitchFamily="50" charset="-128"/>
              </a:rPr>
              <a:t/>
            </a:r>
            <a:br>
              <a:rPr lang="ja-JP" altLang="en-US" sz="1000" dirty="0">
                <a:solidFill>
                  <a:schemeClr val="tx1"/>
                </a:solidFill>
                <a:latin typeface="Meiryo UI" panose="020B0604030504040204" pitchFamily="50" charset="-128"/>
                <a:ea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rPr>
              <a:t>② 配信条件設定</a:t>
            </a:r>
            <a:endParaRPr lang="en-US" altLang="ja-JP" sz="1600" b="1" strike="sngStrike" dirty="0">
              <a:solidFill>
                <a:schemeClr val="tx1"/>
              </a:solidFill>
              <a:latin typeface="Meiryo UI" panose="020B0604030504040204" pitchFamily="50" charset="-128"/>
              <a:ea typeface="Meiryo UI" panose="020B0604030504040204" pitchFamily="50" charset="-128"/>
            </a:endParaRPr>
          </a:p>
          <a:p>
            <a:pPr algn="l">
              <a:defRPr/>
            </a:pPr>
            <a:r>
              <a:rPr lang="ja-JP" altLang="en-US" sz="1400" dirty="0">
                <a:solidFill>
                  <a:schemeClr val="tx1"/>
                </a:solidFill>
                <a:latin typeface="Meiryo UI" panose="020B0604030504040204" pitchFamily="50" charset="-128"/>
                <a:ea typeface="Meiryo UI" panose="020B0604030504040204" pitchFamily="50" charset="-128"/>
              </a:rPr>
              <a:t>　　　・停電および瞬時電圧低下の情報が必要な地域を設定可能です。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defRPr/>
            </a:pPr>
            <a:r>
              <a:rPr lang="ja-JP" altLang="en-US" sz="1600" b="1" dirty="0">
                <a:solidFill>
                  <a:schemeClr val="tx1"/>
                </a:solidFill>
                <a:latin typeface="Meiryo UI" panose="020B0604030504040204" pitchFamily="50" charset="-128"/>
                <a:ea typeface="Meiryo UI" panose="020B0604030504040204" pitchFamily="50" charset="-128"/>
              </a:rPr>
              <a:t>③ 配信速度</a:t>
            </a:r>
            <a:endParaRPr lang="en-US" altLang="ja-JP" sz="1600" b="1" strike="sngStrike" dirty="0">
              <a:solidFill>
                <a:schemeClr val="tx1"/>
              </a:solidFill>
              <a:latin typeface="Meiryo UI" panose="020B0604030504040204" pitchFamily="50" charset="-128"/>
              <a:ea typeface="Meiryo UI" panose="020B0604030504040204" pitchFamily="50" charset="-128"/>
            </a:endParaRPr>
          </a:p>
          <a:p>
            <a:pPr algn="l">
              <a:defRPr/>
            </a:pPr>
            <a:r>
              <a:rPr lang="ja-JP" altLang="en-US" sz="1400" dirty="0">
                <a:solidFill>
                  <a:schemeClr val="tx1"/>
                </a:solidFill>
                <a:latin typeface="Meiryo UI" panose="020B0604030504040204" pitchFamily="50" charset="-128"/>
                <a:ea typeface="Meiryo UI" panose="020B0604030504040204" pitchFamily="50" charset="-128"/>
              </a:rPr>
              <a:t>　　　・停電および瞬時電圧低下の情報を発生から</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分程度で配信します。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49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a:spLocks noChangeArrowheads="1"/>
          </p:cNvSpPr>
          <p:nvPr/>
        </p:nvSpPr>
        <p:spPr bwMode="auto">
          <a:xfrm>
            <a:off x="5686420" y="3132361"/>
            <a:ext cx="184731" cy="3874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endParaRPr lang="ja-JP" altLang="en-US" sz="1800" dirty="0">
              <a:solidFill>
                <a:schemeClr val="tx1"/>
              </a:solidFill>
              <a:latin typeface="Meiryo UI" panose="020B0604030504040204" pitchFamily="50" charset="-128"/>
              <a:ea typeface="Meiryo UI" panose="020B0604030504040204" pitchFamily="50" charset="-128"/>
            </a:endParaRPr>
          </a:p>
        </p:txBody>
      </p:sp>
      <p:sp>
        <p:nvSpPr>
          <p:cNvPr id="13"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latin typeface="Meiryo UI" panose="020B0604030504040204" pitchFamily="50" charset="-128"/>
                <a:ea typeface="Meiryo UI" panose="020B0604030504040204" pitchFamily="50" charset="-128"/>
              </a:rPr>
              <a:t>お申し込みから配信開始までの流れ</a:t>
            </a:r>
          </a:p>
        </p:txBody>
      </p:sp>
      <p:sp>
        <p:nvSpPr>
          <p:cNvPr id="14" name="Rectangle 14"/>
          <p:cNvSpPr>
            <a:spLocks noChangeArrowheads="1"/>
          </p:cNvSpPr>
          <p:nvPr/>
        </p:nvSpPr>
        <p:spPr bwMode="auto">
          <a:xfrm>
            <a:off x="285745" y="1361844"/>
            <a:ext cx="320922" cy="35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dirty="0">
                <a:solidFill>
                  <a:schemeClr val="tx1"/>
                </a:solidFill>
                <a:latin typeface="Meiryo UI" panose="020B0604030504040204" pitchFamily="50" charset="-128"/>
                <a:ea typeface="Meiryo UI" panose="020B0604030504040204" pitchFamily="50" charset="-128"/>
              </a:rPr>
              <a:t>　</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Rectangle 8">
            <a:extLst>
              <a:ext uri="{FF2B5EF4-FFF2-40B4-BE49-F238E27FC236}">
                <a16:creationId xmlns="" xmlns:a16="http://schemas.microsoft.com/office/drawing/2014/main" id="{AA4057F8-36A7-EE26-4F61-98C0EA2FD158}"/>
              </a:ext>
            </a:extLst>
          </p:cNvPr>
          <p:cNvSpPr>
            <a:spLocks noChangeArrowheads="1"/>
          </p:cNvSpPr>
          <p:nvPr/>
        </p:nvSpPr>
        <p:spPr bwMode="auto">
          <a:xfrm>
            <a:off x="95455" y="684696"/>
            <a:ext cx="8884082" cy="5213735"/>
          </a:xfrm>
          <a:prstGeom prst="rect">
            <a:avLst/>
          </a:prstGeom>
          <a:solidFill>
            <a:schemeClr val="bg1"/>
          </a:solidFill>
          <a:ln w="9525">
            <a:solidFill>
              <a:schemeClr val="tx1"/>
            </a:solidFill>
            <a:miter lim="800000"/>
            <a:headEnd/>
            <a:tailEnd/>
          </a:ln>
          <a:effec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spcBef>
                <a:spcPct val="0"/>
              </a:spcBef>
            </a:pPr>
            <a:r>
              <a:rPr lang="ja-JP" altLang="en-US" sz="2000" b="1" dirty="0">
                <a:solidFill>
                  <a:schemeClr val="tx1"/>
                </a:solidFill>
                <a:latin typeface="Meiryo UI" panose="020B0604030504040204" pitchFamily="50" charset="-128"/>
                <a:ea typeface="Meiryo UI" panose="020B0604030504040204" pitchFamily="50" charset="-128"/>
              </a:rPr>
              <a:t>① 申込書の提出</a:t>
            </a:r>
            <a:endParaRPr lang="en-US" altLang="ja-JP" sz="2000" b="1" dirty="0">
              <a:solidFill>
                <a:schemeClr val="tx1"/>
              </a:solidFill>
              <a:latin typeface="Meiryo UI" panose="020B0604030504040204" pitchFamily="50" charset="-128"/>
              <a:ea typeface="Meiryo UI" panose="020B0604030504040204" pitchFamily="50" charset="-128"/>
            </a:endParaRPr>
          </a:p>
          <a:p>
            <a:pPr algn="l">
              <a:spcBef>
                <a:spcPct val="0"/>
              </a:spcBef>
            </a:pPr>
            <a:r>
              <a:rPr lang="ja-JP" altLang="en-US" sz="1800" dirty="0">
                <a:solidFill>
                  <a:schemeClr val="tx1"/>
                </a:solidFill>
                <a:latin typeface="Meiryo UI" panose="020B0604030504040204" pitchFamily="50" charset="-128"/>
                <a:ea typeface="Meiryo UI" panose="020B0604030504040204" pitchFamily="50" charset="-128"/>
              </a:rPr>
              <a:t>申込書は、「利用規約」に同意のうえ、当社ネットワークサービスセンターへご提出ください。</a:t>
            </a:r>
            <a:r>
              <a:rPr lang="ja-JP" altLang="en-US" sz="1600" dirty="0">
                <a:solidFill>
                  <a:schemeClr val="tx1"/>
                </a:solidFill>
                <a:latin typeface="Meiryo UI" panose="020B0604030504040204" pitchFamily="50" charset="-128"/>
                <a:ea typeface="Meiryo UI" panose="020B0604030504040204" pitchFamily="50" charset="-128"/>
              </a:rPr>
              <a:t/>
            </a:r>
            <a:br>
              <a:rPr lang="ja-JP" altLang="en-US"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利用規約はこちら　</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u="sng" dirty="0">
                <a:solidFill>
                  <a:srgbClr val="0000FF"/>
                </a:solidFill>
                <a:latin typeface="Meiryo UI" panose="020B0604030504040204" pitchFamily="50" charset="-128"/>
                <a:ea typeface="Meiryo UI" panose="020B0604030504040204" pitchFamily="50" charset="-128"/>
                <a:hlinkClick r:id="rId2">
                  <a:extLst>
                    <a:ext uri="{A12FA001-AC4F-418D-AE19-62706E023703}">
                      <ahyp:hlinkClr xmlns="" xmlns:ahyp="http://schemas.microsoft.com/office/drawing/2018/hyperlinkcolor" val="tx"/>
                    </a:ext>
                  </a:extLst>
                </a:hlinkClick>
              </a:rPr>
              <a:t>https://www.kansai-td.co.jp/application/consignment/pdf/teiden-areamail-terms.pdf</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a:r>
            <a:br>
              <a:rPr lang="ja-JP" altLang="en-US" sz="1600" dirty="0">
                <a:solidFill>
                  <a:schemeClr val="tx1"/>
                </a:solidFill>
                <a:latin typeface="Meiryo UI" panose="020B0604030504040204" pitchFamily="50" charset="-128"/>
                <a:ea typeface="Meiryo UI" panose="020B0604030504040204" pitchFamily="50" charset="-128"/>
              </a:rPr>
            </a:br>
            <a:endParaRPr lang="en-US" altLang="ja-JP" sz="2000" dirty="0">
              <a:solidFill>
                <a:schemeClr val="tx1"/>
              </a:solidFill>
              <a:latin typeface="Meiryo UI" panose="020B0604030504040204" pitchFamily="50" charset="-128"/>
              <a:ea typeface="Meiryo UI" panose="020B0604030504040204" pitchFamily="50" charset="-128"/>
            </a:endParaRPr>
          </a:p>
          <a:p>
            <a:pPr algn="l"/>
            <a:r>
              <a:rPr lang="ja-JP" altLang="en-US" sz="2000" b="1" dirty="0">
                <a:solidFill>
                  <a:schemeClr val="tx1"/>
                </a:solidFill>
                <a:latin typeface="Meiryo UI" panose="020B0604030504040204" pitchFamily="50" charset="-128"/>
                <a:ea typeface="Meiryo UI" panose="020B0604030504040204" pitchFamily="50" charset="-128"/>
              </a:rPr>
              <a:t>② お客さま</a:t>
            </a:r>
            <a:r>
              <a:rPr lang="en-US" altLang="ja-JP" sz="2000" b="1" dirty="0">
                <a:solidFill>
                  <a:schemeClr val="tx1"/>
                </a:solidFill>
                <a:latin typeface="Meiryo UI" panose="020B0604030504040204" pitchFamily="50" charset="-128"/>
                <a:ea typeface="Meiryo UI" panose="020B0604030504040204" pitchFamily="50" charset="-128"/>
              </a:rPr>
              <a:t>ID</a:t>
            </a:r>
            <a:r>
              <a:rPr lang="ja-JP" altLang="en-US" sz="2000" b="1" dirty="0">
                <a:solidFill>
                  <a:schemeClr val="tx1"/>
                </a:solidFill>
                <a:latin typeface="Meiryo UI" panose="020B0604030504040204" pitchFamily="50" charset="-128"/>
                <a:ea typeface="Meiryo UI" panose="020B0604030504040204" pitchFamily="50" charset="-128"/>
              </a:rPr>
              <a:t>と初期パスワードの取得</a:t>
            </a:r>
            <a:endParaRPr lang="en-US" altLang="ja-JP" sz="2000" b="1" dirty="0">
              <a:solidFill>
                <a:schemeClr val="tx1"/>
              </a:solidFill>
              <a:latin typeface="Meiryo UI" panose="020B0604030504040204" pitchFamily="50" charset="-128"/>
              <a:ea typeface="Meiryo UI" panose="020B0604030504040204" pitchFamily="50" charset="-128"/>
            </a:endParaRPr>
          </a:p>
          <a:p>
            <a:pPr algn="l"/>
            <a:r>
              <a:rPr lang="ja-JP" altLang="en-US" sz="1800" dirty="0">
                <a:solidFill>
                  <a:schemeClr val="tx1"/>
                </a:solidFill>
                <a:latin typeface="Meiryo UI" panose="020B0604030504040204" pitchFamily="50" charset="-128"/>
                <a:ea typeface="Meiryo UI" panose="020B0604030504040204" pitchFamily="50" charset="-128"/>
              </a:rPr>
              <a:t>当社よりお客さま</a:t>
            </a:r>
            <a:r>
              <a:rPr lang="en-US" altLang="ja-JP" sz="1800" dirty="0">
                <a:solidFill>
                  <a:schemeClr val="tx1"/>
                </a:solidFill>
                <a:latin typeface="Meiryo UI" panose="020B0604030504040204" pitchFamily="50" charset="-128"/>
                <a:ea typeface="Meiryo UI" panose="020B0604030504040204" pitchFamily="50" charset="-128"/>
              </a:rPr>
              <a:t>ID</a:t>
            </a:r>
            <a:r>
              <a:rPr lang="ja-JP" altLang="en-US" sz="1800" dirty="0">
                <a:solidFill>
                  <a:schemeClr val="tx1"/>
                </a:solidFill>
                <a:latin typeface="Meiryo UI" panose="020B0604030504040204" pitchFamily="50" charset="-128"/>
                <a:ea typeface="Meiryo UI" panose="020B0604030504040204" pitchFamily="50" charset="-128"/>
              </a:rPr>
              <a:t>と初期パスワードを通知します。</a:t>
            </a:r>
            <a:br>
              <a:rPr lang="ja-JP" altLang="en-US" sz="18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・お客さま</a:t>
            </a:r>
            <a:r>
              <a:rPr lang="en-US" altLang="ja-JP" sz="1600" dirty="0">
                <a:solidFill>
                  <a:schemeClr val="tx1"/>
                </a:solidFill>
                <a:latin typeface="Meiryo UI" panose="020B0604030504040204" pitchFamily="50" charset="-128"/>
                <a:ea typeface="Meiryo UI" panose="020B0604030504040204" pitchFamily="50" charset="-128"/>
              </a:rPr>
              <a:t>ID</a:t>
            </a:r>
            <a:r>
              <a:rPr lang="ja-JP" altLang="en-US" sz="1600" dirty="0">
                <a:solidFill>
                  <a:schemeClr val="tx1"/>
                </a:solidFill>
                <a:latin typeface="Meiryo UI" panose="020B0604030504040204" pitchFamily="50" charset="-128"/>
                <a:ea typeface="Meiryo UI" panose="020B0604030504040204" pitchFamily="50" charset="-128"/>
              </a:rPr>
              <a:t>と初期パスワードの通知には、申込書ご提出から１週間程度かかります。</a:t>
            </a:r>
            <a:br>
              <a:rPr lang="ja-JP" altLang="en-US"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・初期パスワードは任意のパスワードに変更をお願いします。</a:t>
            </a:r>
          </a:p>
          <a:p>
            <a:pPr algn="l"/>
            <a:endParaRPr lang="en-US" altLang="ja-JP" sz="2000" b="1" dirty="0">
              <a:solidFill>
                <a:schemeClr val="tx1"/>
              </a:solidFill>
              <a:latin typeface="Meiryo UI" panose="020B0604030504040204" pitchFamily="50" charset="-128"/>
              <a:ea typeface="Meiryo UI" panose="020B0604030504040204" pitchFamily="50" charset="-128"/>
            </a:endParaRPr>
          </a:p>
          <a:p>
            <a:pPr algn="l"/>
            <a:r>
              <a:rPr lang="ja-JP" altLang="en-US" sz="2000" b="1" dirty="0">
                <a:solidFill>
                  <a:schemeClr val="tx1"/>
                </a:solidFill>
                <a:latin typeface="Meiryo UI" panose="020B0604030504040204" pitchFamily="50" charset="-128"/>
                <a:ea typeface="Meiryo UI" panose="020B0604030504040204" pitchFamily="50" charset="-128"/>
              </a:rPr>
              <a:t>③ 配信先および配信条件の設定</a:t>
            </a:r>
          </a:p>
          <a:p>
            <a:pPr algn="l" eaLnBrk="1" hangingPunct="1">
              <a:lnSpc>
                <a:spcPct val="120000"/>
              </a:lnSpc>
              <a:defRPr/>
            </a:pPr>
            <a:r>
              <a:rPr lang="ja-JP" altLang="en-US" sz="1800" dirty="0">
                <a:solidFill>
                  <a:schemeClr val="tx1"/>
                </a:solidFill>
                <a:latin typeface="Meiryo UI" panose="020B0604030504040204" pitchFamily="50" charset="-128"/>
                <a:ea typeface="Meiryo UI" panose="020B0604030504040204" pitchFamily="50" charset="-128"/>
              </a:rPr>
              <a:t>配信先および配信条件を設定していただいた後、停電情報の配信が開始されます。</a:t>
            </a:r>
            <a:endParaRPr lang="en-US" altLang="ja-JP" sz="1800" dirty="0">
              <a:solidFill>
                <a:schemeClr val="tx1"/>
              </a:solidFill>
              <a:latin typeface="Meiryo UI" panose="020B0604030504040204" pitchFamily="50" charset="-128"/>
              <a:ea typeface="Meiryo UI" panose="020B0604030504040204" pitchFamily="50" charset="-128"/>
            </a:endParaRPr>
          </a:p>
          <a:p>
            <a:pPr algn="l">
              <a:lnSpc>
                <a:spcPct val="120000"/>
              </a:lnSpc>
              <a:defRPr/>
            </a:pPr>
            <a:r>
              <a:rPr lang="ja-JP" altLang="en-US" sz="1600" dirty="0">
                <a:solidFill>
                  <a:schemeClr val="tx1"/>
                </a:solidFill>
                <a:latin typeface="Meiryo UI" panose="020B0604030504040204" pitchFamily="50" charset="-128"/>
                <a:ea typeface="Meiryo UI" panose="020B0604030504040204" pitchFamily="50" charset="-128"/>
              </a:rPr>
              <a:t>　停電情報配信サービス　</a:t>
            </a:r>
            <a:r>
              <a:rPr lang="en-US" altLang="ja-JP" sz="1600" dirty="0">
                <a:solidFill>
                  <a:schemeClr val="tx1"/>
                </a:solidFill>
                <a:latin typeface="Meiryo UI" panose="020B0604030504040204" pitchFamily="50" charset="-128"/>
                <a:ea typeface="Meiryo UI" panose="020B0604030504040204" pitchFamily="50" charset="-128"/>
              </a:rPr>
              <a:t>URL</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rgbClr val="FF9933"/>
                </a:solidFill>
                <a:latin typeface="Meiryo UI" panose="020B0604030504040204" pitchFamily="50" charset="-128"/>
                <a:ea typeface="Meiryo UI" panose="020B0604030504040204" pitchFamily="50" charset="-128"/>
                <a:hlinkClick r:id="rId3"/>
              </a:rPr>
              <a:t>https://teiden.kansai-td.co.jp/haishin-settei/</a:t>
            </a:r>
            <a:endParaRPr lang="en-US" altLang="ja-JP" sz="1600" dirty="0">
              <a:solidFill>
                <a:srgbClr val="FF9933"/>
              </a:solidFill>
              <a:latin typeface="Meiryo UI" panose="020B0604030504040204" pitchFamily="50" charset="-128"/>
              <a:ea typeface="Meiryo UI" panose="020B0604030504040204" pitchFamily="50" charset="-128"/>
            </a:endParaRPr>
          </a:p>
          <a:p>
            <a:pPr algn="l"/>
            <a:endParaRPr lang="en-US" altLang="ja-JP" sz="2000" b="1" dirty="0">
              <a:latin typeface="Meiryo UI" panose="020B0604030504040204" pitchFamily="50" charset="-128"/>
              <a:ea typeface="Meiryo UI" panose="020B0604030504040204" pitchFamily="50" charset="-128"/>
            </a:endParaRPr>
          </a:p>
          <a:p>
            <a:pPr algn="l"/>
            <a:r>
              <a:rPr lang="ja-JP" altLang="en-US" sz="2000" b="1" dirty="0">
                <a:solidFill>
                  <a:schemeClr val="tx1"/>
                </a:solidFill>
                <a:latin typeface="Meiryo UI" panose="020B0604030504040204" pitchFamily="50" charset="-128"/>
                <a:ea typeface="Meiryo UI" panose="020B0604030504040204" pitchFamily="50" charset="-128"/>
              </a:rPr>
              <a:t>□お問合せ先</a:t>
            </a:r>
          </a:p>
          <a:p>
            <a:pPr algn="l"/>
            <a:r>
              <a:rPr lang="ja-JP" altLang="ja-JP" sz="1800" dirty="0">
                <a:solidFill>
                  <a:schemeClr val="tx1"/>
                </a:solidFill>
                <a:latin typeface="Meiryo UI" panose="020B0604030504040204" pitchFamily="50" charset="-128"/>
                <a:ea typeface="Meiryo UI" panose="020B0604030504040204" pitchFamily="50" charset="-128"/>
              </a:rPr>
              <a:t>平日昼間　ネットワ</a:t>
            </a:r>
            <a:r>
              <a:rPr lang="ja-JP" altLang="en-US" sz="1800" dirty="0">
                <a:solidFill>
                  <a:schemeClr val="tx1"/>
                </a:solidFill>
                <a:latin typeface="Meiryo UI" panose="020B0604030504040204" pitchFamily="50" charset="-128"/>
                <a:ea typeface="Meiryo UI" panose="020B0604030504040204" pitchFamily="50" charset="-128"/>
              </a:rPr>
              <a:t>ー</a:t>
            </a:r>
            <a:r>
              <a:rPr lang="ja-JP" altLang="ja-JP" sz="1800" dirty="0">
                <a:solidFill>
                  <a:schemeClr val="tx1"/>
                </a:solidFill>
                <a:latin typeface="Meiryo UI" panose="020B0604030504040204" pitchFamily="50" charset="-128"/>
                <a:ea typeface="Meiryo UI" panose="020B0604030504040204" pitchFamily="50" charset="-128"/>
              </a:rPr>
              <a:t>クサ</a:t>
            </a:r>
            <a:r>
              <a:rPr lang="ja-JP" altLang="en-US" sz="1800" dirty="0">
                <a:solidFill>
                  <a:schemeClr val="tx1"/>
                </a:solidFill>
                <a:latin typeface="Meiryo UI" panose="020B0604030504040204" pitchFamily="50" charset="-128"/>
                <a:ea typeface="Meiryo UI" panose="020B0604030504040204" pitchFamily="50" charset="-128"/>
              </a:rPr>
              <a:t>ー</a:t>
            </a:r>
            <a:r>
              <a:rPr lang="ja-JP" altLang="ja-JP" sz="1800" dirty="0">
                <a:solidFill>
                  <a:schemeClr val="tx1"/>
                </a:solidFill>
                <a:latin typeface="Meiryo UI" panose="020B0604030504040204" pitchFamily="50" charset="-128"/>
                <a:ea typeface="Meiryo UI" panose="020B0604030504040204" pitchFamily="50" charset="-128"/>
              </a:rPr>
              <a:t>ビスセンタ</a:t>
            </a:r>
            <a:r>
              <a:rPr lang="ja-JP" altLang="en-US" sz="1800" dirty="0">
                <a:solidFill>
                  <a:schemeClr val="tx1"/>
                </a:solidFill>
                <a:latin typeface="Meiryo UI" panose="020B0604030504040204" pitchFamily="50" charset="-128"/>
                <a:ea typeface="Meiryo UI" panose="020B0604030504040204" pitchFamily="50" charset="-128"/>
              </a:rPr>
              <a:t>ー</a:t>
            </a:r>
            <a:r>
              <a:rPr lang="ja-JP" altLang="ja-JP" sz="1800" dirty="0">
                <a:solidFill>
                  <a:schemeClr val="tx1"/>
                </a:solidFill>
                <a:latin typeface="Meiryo UI" panose="020B0604030504040204" pitchFamily="50" charset="-128"/>
                <a:ea typeface="Meiryo UI" panose="020B0604030504040204" pitchFamily="50" charset="-128"/>
              </a:rPr>
              <a:t>　電話</a:t>
            </a:r>
            <a:r>
              <a:rPr lang="en-US" altLang="ja-JP" sz="1800" dirty="0">
                <a:solidFill>
                  <a:schemeClr val="tx1"/>
                </a:solidFill>
                <a:latin typeface="Meiryo UI" panose="020B0604030504040204" pitchFamily="50" charset="-128"/>
                <a:ea typeface="Meiryo UI" panose="020B0604030504040204" pitchFamily="50" charset="-128"/>
              </a:rPr>
              <a:t>:06-7501-0695</a:t>
            </a:r>
            <a:r>
              <a:rPr lang="ja-JP" altLang="ja-JP" sz="1800" dirty="0">
                <a:solidFill>
                  <a:schemeClr val="tx1"/>
                </a:solidFill>
                <a:latin typeface="Meiryo UI" panose="020B0604030504040204" pitchFamily="50" charset="-128"/>
                <a:ea typeface="Meiryo UI" panose="020B0604030504040204" pitchFamily="50" charset="-128"/>
              </a:rPr>
              <a:t>　選択番号「</a:t>
            </a:r>
            <a:r>
              <a:rPr lang="en-US" altLang="ja-JP" sz="1800" dirty="0">
                <a:solidFill>
                  <a:schemeClr val="tx1"/>
                </a:solidFill>
                <a:latin typeface="Meiryo UI" panose="020B0604030504040204" pitchFamily="50" charset="-128"/>
                <a:ea typeface="Meiryo UI" panose="020B0604030504040204" pitchFamily="50" charset="-128"/>
              </a:rPr>
              <a:t>4</a:t>
            </a:r>
            <a:r>
              <a:rPr lang="ja-JP" altLang="ja-JP" sz="1800" dirty="0">
                <a:solidFill>
                  <a:schemeClr val="tx1"/>
                </a:solidFill>
                <a:latin typeface="Meiryo UI" panose="020B0604030504040204" pitchFamily="50" charset="-128"/>
                <a:ea typeface="Meiryo UI" panose="020B0604030504040204" pitchFamily="50" charset="-128"/>
              </a:rPr>
              <a:t>→</a:t>
            </a:r>
            <a:r>
              <a:rPr lang="en-US" altLang="ja-JP" sz="1800" dirty="0">
                <a:solidFill>
                  <a:schemeClr val="tx1"/>
                </a:solidFill>
                <a:latin typeface="Meiryo UI" panose="020B0604030504040204" pitchFamily="50" charset="-128"/>
                <a:ea typeface="Meiryo UI" panose="020B0604030504040204" pitchFamily="50" charset="-128"/>
              </a:rPr>
              <a:t>2</a:t>
            </a:r>
            <a:r>
              <a:rPr lang="ja-JP" altLang="ja-JP" sz="1800" dirty="0">
                <a:solidFill>
                  <a:schemeClr val="tx1"/>
                </a:solidFill>
                <a:latin typeface="Meiryo UI" panose="020B0604030504040204" pitchFamily="50" charset="-128"/>
                <a:ea typeface="Meiryo UI" panose="020B0604030504040204" pitchFamily="50" charset="-128"/>
              </a:rPr>
              <a:t>」　　　　　　</a:t>
            </a:r>
          </a:p>
          <a:p>
            <a:pPr algn="l"/>
            <a:r>
              <a:rPr lang="ja-JP" altLang="ja-JP" sz="1800" dirty="0">
                <a:solidFill>
                  <a:schemeClr val="tx1"/>
                </a:solidFill>
                <a:latin typeface="Meiryo UI" panose="020B0604030504040204" pitchFamily="50" charset="-128"/>
                <a:ea typeface="Meiryo UI" panose="020B0604030504040204" pitchFamily="50" charset="-128"/>
              </a:rPr>
              <a:t>夜間休日　送配電ダイヤル　　　　電話：</a:t>
            </a:r>
            <a:r>
              <a:rPr lang="en-US" altLang="ja-JP" sz="1800" dirty="0">
                <a:solidFill>
                  <a:schemeClr val="tx1"/>
                </a:solidFill>
                <a:latin typeface="Meiryo UI" panose="020B0604030504040204" pitchFamily="50" charset="-128"/>
                <a:ea typeface="Meiryo UI" panose="020B0604030504040204" pitchFamily="50" charset="-128"/>
              </a:rPr>
              <a:t>0800-777-3081</a:t>
            </a:r>
            <a:endParaRPr lang="ja-JP" altLang="ja-JP" sz="1800" dirty="0">
              <a:solidFill>
                <a:schemeClr val="tx1"/>
              </a:solidFill>
              <a:latin typeface="Meiryo UI" panose="020B0604030504040204" pitchFamily="50" charset="-128"/>
              <a:ea typeface="Meiryo UI" panose="020B0604030504040204" pitchFamily="50" charset="-128"/>
            </a:endParaRPr>
          </a:p>
          <a:p>
            <a:pPr algn="l"/>
            <a:r>
              <a:rPr lang="ja-JP" altLang="en-US" sz="1600" dirty="0">
                <a:solidFill>
                  <a:schemeClr val="tx1"/>
                </a:solidFill>
                <a:latin typeface="Meiryo UI" panose="020B0604030504040204" pitchFamily="50" charset="-128"/>
                <a:ea typeface="Meiryo UI" panose="020B0604030504040204" pitchFamily="50" charset="-128"/>
              </a:rPr>
              <a:t>　・特別高圧お客</a:t>
            </a:r>
            <a:r>
              <a:rPr lang="ja-JP" altLang="ja-JP" sz="1600" dirty="0">
                <a:solidFill>
                  <a:schemeClr val="tx1"/>
                </a:solidFill>
                <a:latin typeface="Meiryo UI" panose="020B0604030504040204" pitchFamily="50" charset="-128"/>
                <a:ea typeface="Meiryo UI" panose="020B0604030504040204" pitchFamily="50" charset="-128"/>
              </a:rPr>
              <a:t>さま</a:t>
            </a:r>
            <a:r>
              <a:rPr lang="ja-JP" altLang="en-US" sz="1600" dirty="0">
                <a:solidFill>
                  <a:schemeClr val="tx1"/>
                </a:solidFill>
                <a:latin typeface="Meiryo UI" panose="020B0604030504040204" pitchFamily="50" charset="-128"/>
                <a:ea typeface="Meiryo UI" panose="020B0604030504040204" pitchFamily="50" charset="-128"/>
              </a:rPr>
              <a:t>および小売事業者</a:t>
            </a:r>
            <a:r>
              <a:rPr lang="ja-JP" altLang="ja-JP" sz="1600" dirty="0">
                <a:solidFill>
                  <a:schemeClr val="tx1"/>
                </a:solidFill>
                <a:latin typeface="Meiryo UI" panose="020B0604030504040204" pitchFamily="50" charset="-128"/>
                <a:ea typeface="Meiryo UI" panose="020B0604030504040204" pitchFamily="50" charset="-128"/>
              </a:rPr>
              <a:t>さまは</a:t>
            </a:r>
            <a:r>
              <a:rPr lang="ja-JP" altLang="en-US" sz="1600" dirty="0">
                <a:solidFill>
                  <a:schemeClr val="tx1"/>
                </a:solidFill>
                <a:latin typeface="Meiryo UI" panose="020B0604030504040204" pitchFamily="50" charset="-128"/>
                <a:ea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rPr>
              <a:t>夜間休日を問わず「送配電ダイヤル」へ</a:t>
            </a:r>
            <a:r>
              <a:rPr lang="ja-JP" altLang="en-US" sz="1600" dirty="0">
                <a:solidFill>
                  <a:schemeClr val="tx1"/>
                </a:solidFill>
                <a:latin typeface="Meiryo UI" panose="020B0604030504040204" pitchFamily="50" charset="-128"/>
                <a:ea typeface="Meiryo UI" panose="020B0604030504040204" pitchFamily="50" charset="-128"/>
              </a:rPr>
              <a:t>お</a:t>
            </a:r>
            <a:r>
              <a:rPr lang="ja-JP" altLang="ja-JP" sz="1600" dirty="0">
                <a:solidFill>
                  <a:schemeClr val="tx1"/>
                </a:solidFill>
                <a:latin typeface="Meiryo UI" panose="020B0604030504040204" pitchFamily="50" charset="-128"/>
                <a:ea typeface="Meiryo UI" panose="020B0604030504040204" pitchFamily="50" charset="-128"/>
              </a:rPr>
              <a:t>問合せ</a:t>
            </a:r>
            <a:r>
              <a:rPr lang="ja-JP" altLang="en-US" sz="1600" dirty="0">
                <a:solidFill>
                  <a:schemeClr val="tx1"/>
                </a:solidFill>
                <a:latin typeface="Meiryo UI" panose="020B0604030504040204" pitchFamily="50" charset="-128"/>
                <a:ea typeface="Meiryo UI" panose="020B0604030504040204" pitchFamily="50" charset="-128"/>
              </a:rPr>
              <a:t>ください</a:t>
            </a:r>
            <a:r>
              <a:rPr lang="ja-JP" altLang="ja-JP"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algn="l"/>
            <a:r>
              <a:rPr lang="ja-JP" altLang="en-US" sz="1600" dirty="0">
                <a:solidFill>
                  <a:schemeClr val="tx1"/>
                </a:solidFill>
                <a:latin typeface="Meiryo UI" panose="020B0604030504040204" pitchFamily="50" charset="-128"/>
                <a:ea typeface="Meiryo UI" panose="020B0604030504040204" pitchFamily="50" charset="-128"/>
              </a:rPr>
              <a:t>　・</a:t>
            </a:r>
            <a:r>
              <a:rPr lang="ja-JP" altLang="ja-JP" sz="1600" dirty="0">
                <a:solidFill>
                  <a:schemeClr val="tx1"/>
                </a:solidFill>
                <a:latin typeface="Meiryo UI" panose="020B0604030504040204" pitchFamily="50" charset="-128"/>
                <a:ea typeface="Meiryo UI" panose="020B0604030504040204" pitchFamily="50" charset="-128"/>
              </a:rPr>
              <a:t>事業者さまの担当窓口でも</a:t>
            </a:r>
            <a:r>
              <a:rPr lang="ja-JP" altLang="en-US" sz="1600" dirty="0">
                <a:solidFill>
                  <a:schemeClr val="tx1"/>
                </a:solidFill>
                <a:latin typeface="Meiryo UI" panose="020B0604030504040204" pitchFamily="50" charset="-128"/>
                <a:ea typeface="Meiryo UI" panose="020B0604030504040204" pitchFamily="50" charset="-128"/>
              </a:rPr>
              <a:t>可能です。</a:t>
            </a:r>
            <a:endParaRPr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163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6B95A2FD-9009-03B8-AF0D-C514BB80CB84}"/>
              </a:ext>
            </a:extLst>
          </p:cNvPr>
          <p:cNvSpPr txBox="1"/>
          <p:nvPr/>
        </p:nvSpPr>
        <p:spPr>
          <a:xfrm>
            <a:off x="2419996" y="3013501"/>
            <a:ext cx="4304007" cy="830997"/>
          </a:xfrm>
          <a:prstGeom prst="rect">
            <a:avLst/>
          </a:prstGeom>
          <a:noFill/>
        </p:spPr>
        <p:txBody>
          <a:bodyPr wrap="square" rtlCol="0">
            <a:spAutoFit/>
          </a:bodyPr>
          <a:lstStyle/>
          <a:p>
            <a:pPr algn="ctr"/>
            <a:r>
              <a:rPr lang="ja-JP" altLang="en-US" sz="4800" dirty="0">
                <a:latin typeface="Meiryo UI" panose="020B0604030504040204" pitchFamily="50" charset="-128"/>
                <a:ea typeface="Meiryo UI" panose="020B0604030504040204" pitchFamily="50" charset="-128"/>
              </a:rPr>
              <a:t>以降参考資料</a:t>
            </a:r>
            <a:endParaRPr kumimoji="1"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790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初期設定の手順について（ログイン）</a:t>
            </a:r>
          </a:p>
        </p:txBody>
      </p:sp>
      <p:sp>
        <p:nvSpPr>
          <p:cNvPr id="4" name="Text Box 24"/>
          <p:cNvSpPr txBox="1">
            <a:spLocks noChangeArrowheads="1"/>
          </p:cNvSpPr>
          <p:nvPr/>
        </p:nvSpPr>
        <p:spPr bwMode="auto">
          <a:xfrm>
            <a:off x="6897935" y="2552321"/>
            <a:ext cx="224606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お客さまＩＤを入力します。</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②パスワードを入力します。</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③ログインを選択します。</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④パスワードを忘れた場合は、「こちらへ」を選択してください。</a:t>
            </a:r>
            <a:endParaRPr lang="en-US" altLang="ja-JP" sz="1400" dirty="0">
              <a:latin typeface="Meiryo UI" panose="020B0604030504040204" pitchFamily="50" charset="-128"/>
              <a:ea typeface="Meiryo UI" panose="020B0604030504040204" pitchFamily="50" charset="-128"/>
            </a:endParaRPr>
          </a:p>
        </p:txBody>
      </p:sp>
      <p:grpSp>
        <p:nvGrpSpPr>
          <p:cNvPr id="27" name="グループ化 26"/>
          <p:cNvGrpSpPr/>
          <p:nvPr/>
        </p:nvGrpSpPr>
        <p:grpSpPr>
          <a:xfrm>
            <a:off x="58797" y="2050292"/>
            <a:ext cx="6839137" cy="3300641"/>
            <a:chOff x="58797" y="2050292"/>
            <a:chExt cx="6839137" cy="3300641"/>
          </a:xfrm>
        </p:grpSpPr>
        <p:pic>
          <p:nvPicPr>
            <p:cNvPr id="28" name="図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97" y="2050292"/>
              <a:ext cx="6839137" cy="3300641"/>
            </a:xfrm>
            <a:prstGeom prst="rect">
              <a:avLst/>
            </a:prstGeom>
          </p:spPr>
        </p:pic>
        <p:pic>
          <p:nvPicPr>
            <p:cNvPr id="29" name="図 2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715" y="2066664"/>
              <a:ext cx="4763219" cy="777157"/>
            </a:xfrm>
            <a:prstGeom prst="rect">
              <a:avLst/>
            </a:prstGeom>
          </p:spPr>
        </p:pic>
        <p:sp>
          <p:nvSpPr>
            <p:cNvPr id="30" name="Text Box 15"/>
            <p:cNvSpPr txBox="1">
              <a:spLocks noChangeArrowheads="1"/>
            </p:cNvSpPr>
            <p:nvPr/>
          </p:nvSpPr>
          <p:spPr bwMode="auto">
            <a:xfrm>
              <a:off x="1889590" y="33550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31" name="正方形/長方形 30"/>
            <p:cNvSpPr/>
            <p:nvPr/>
          </p:nvSpPr>
          <p:spPr>
            <a:xfrm>
              <a:off x="855134" y="3426794"/>
              <a:ext cx="1035020" cy="119333"/>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正方形/長方形 31"/>
            <p:cNvSpPr/>
            <p:nvPr/>
          </p:nvSpPr>
          <p:spPr>
            <a:xfrm>
              <a:off x="855134" y="3570540"/>
              <a:ext cx="1035019" cy="12945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Text Box 15"/>
            <p:cNvSpPr txBox="1">
              <a:spLocks noChangeArrowheads="1"/>
            </p:cNvSpPr>
            <p:nvPr/>
          </p:nvSpPr>
          <p:spPr bwMode="auto">
            <a:xfrm>
              <a:off x="1889590" y="35268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4" name="Text Box 15"/>
            <p:cNvSpPr txBox="1">
              <a:spLocks noChangeArrowheads="1"/>
            </p:cNvSpPr>
            <p:nvPr/>
          </p:nvSpPr>
          <p:spPr bwMode="auto">
            <a:xfrm>
              <a:off x="1478576" y="400729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1123919" y="4056476"/>
              <a:ext cx="328613" cy="14149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Text Box 15"/>
            <p:cNvSpPr txBox="1">
              <a:spLocks noChangeArrowheads="1"/>
            </p:cNvSpPr>
            <p:nvPr/>
          </p:nvSpPr>
          <p:spPr bwMode="auto">
            <a:xfrm>
              <a:off x="1889590" y="369999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7" name="フローチャート: 端子 36"/>
            <p:cNvSpPr/>
            <p:nvPr/>
          </p:nvSpPr>
          <p:spPr>
            <a:xfrm>
              <a:off x="1272876" y="3708386"/>
              <a:ext cx="559593"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16" name="テキスト ボックス 15"/>
          <p:cNvSpPr txBox="1"/>
          <p:nvPr/>
        </p:nvSpPr>
        <p:spPr>
          <a:xfrm>
            <a:off x="356728" y="1143102"/>
            <a:ext cx="5636479"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当社より通知</a:t>
            </a:r>
            <a:r>
              <a:rPr lang="ja-JP" altLang="en-US" dirty="0">
                <a:latin typeface="Meiryo UI" panose="020B0604030504040204" pitchFamily="50" charset="-128"/>
                <a:ea typeface="Meiryo UI" panose="020B0604030504040204" pitchFamily="50" charset="-128"/>
              </a:rPr>
              <a:t>する</a:t>
            </a:r>
            <a:r>
              <a:rPr kumimoji="1" lang="ja-JP" altLang="en-US" dirty="0">
                <a:latin typeface="Meiryo UI" panose="020B0604030504040204" pitchFamily="50" charset="-128"/>
                <a:ea typeface="Meiryo UI" panose="020B0604030504040204" pitchFamily="50" charset="-128"/>
              </a:rPr>
              <a:t>お客さ</a:t>
            </a:r>
            <a:r>
              <a:rPr lang="ja-JP" altLang="en-US" dirty="0">
                <a:latin typeface="Meiryo UI" panose="020B0604030504040204" pitchFamily="50" charset="-128"/>
                <a:ea typeface="Meiryo UI" panose="020B0604030504040204" pitchFamily="50" charset="-128"/>
              </a:rPr>
              <a:t>ま</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とパスワードをご用意ください。</a:t>
            </a:r>
            <a:endParaRPr kumimoji="1" lang="ja-JP" altLang="en-US" dirty="0">
              <a:latin typeface="Meiryo UI" panose="020B0604030504040204" pitchFamily="50" charset="-128"/>
              <a:ea typeface="Meiryo UI" panose="020B0604030504040204" pitchFamily="50" charset="-128"/>
            </a:endParaRPr>
          </a:p>
        </p:txBody>
      </p:sp>
      <p:sp>
        <p:nvSpPr>
          <p:cNvPr id="3" name="AutoShape 14">
            <a:extLst>
              <a:ext uri="{FF2B5EF4-FFF2-40B4-BE49-F238E27FC236}">
                <a16:creationId xmlns="" xmlns:a16="http://schemas.microsoft.com/office/drawing/2014/main" id="{EE286C2B-A844-73C8-8B11-9A6300C6D9B4}"/>
              </a:ext>
            </a:extLst>
          </p:cNvPr>
          <p:cNvSpPr>
            <a:spLocks noChangeArrowheads="1"/>
          </p:cNvSpPr>
          <p:nvPr/>
        </p:nvSpPr>
        <p:spPr bwMode="auto">
          <a:xfrm>
            <a:off x="205775" y="631127"/>
            <a:ext cx="3003427" cy="337542"/>
          </a:xfrm>
          <a:prstGeom prst="roundRect">
            <a:avLst>
              <a:gd name="adj" fmla="val 1640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a:buFont typeface="Wingdings" panose="05000000000000000000" pitchFamily="2" charset="2"/>
              <a:buChar char="n"/>
            </a:pPr>
            <a:r>
              <a:rPr lang="ja-JP" altLang="en-US" sz="2000" b="1" dirty="0">
                <a:latin typeface="Meiryo UI" panose="020B0604030504040204" pitchFamily="50" charset="-128"/>
                <a:ea typeface="Meiryo UI" panose="020B0604030504040204" pitchFamily="50" charset="-128"/>
              </a:rPr>
              <a:t>ログイン画面</a:t>
            </a:r>
          </a:p>
        </p:txBody>
      </p:sp>
    </p:spTree>
    <p:extLst>
      <p:ext uri="{BB962C8B-B14F-4D97-AF65-F5344CB8AC3E}">
        <p14:creationId xmlns:p14="http://schemas.microsoft.com/office/powerpoint/2010/main" val="350424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 xmlns:a16="http://schemas.microsoft.com/office/drawing/2014/main" id="{9B822982-A927-4AF2-8020-4109E3CE63A0}"/>
              </a:ext>
            </a:extLst>
          </p:cNvPr>
          <p:cNvGrpSpPr/>
          <p:nvPr/>
        </p:nvGrpSpPr>
        <p:grpSpPr>
          <a:xfrm>
            <a:off x="0" y="1902941"/>
            <a:ext cx="6798733" cy="3776642"/>
            <a:chOff x="0" y="1902941"/>
            <a:chExt cx="6798733" cy="3776642"/>
          </a:xfrm>
        </p:grpSpPr>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02941"/>
              <a:ext cx="6798733" cy="3776642"/>
            </a:xfrm>
            <a:prstGeom prst="rect">
              <a:avLst/>
            </a:prstGeom>
          </p:spPr>
        </p:pic>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012" y="4740238"/>
              <a:ext cx="1962591" cy="654197"/>
            </a:xfrm>
            <a:prstGeom prst="rect">
              <a:avLst/>
            </a:prstGeom>
          </p:spPr>
        </p:pic>
      </p:grpSp>
      <p:sp>
        <p:nvSpPr>
          <p:cNvPr id="5" name="Text Box 24"/>
          <p:cNvSpPr txBox="1">
            <a:spLocks noChangeArrowheads="1"/>
          </p:cNvSpPr>
          <p:nvPr/>
        </p:nvSpPr>
        <p:spPr bwMode="auto">
          <a:xfrm>
            <a:off x="6917082" y="2232041"/>
            <a:ext cx="224606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①</a:t>
            </a:r>
            <a:r>
              <a:rPr lang="ja-JP" altLang="en-US" sz="1200" dirty="0">
                <a:latin typeface="Meiryo UI" panose="020B0604030504040204" pitchFamily="50" charset="-128"/>
                <a:ea typeface="Meiryo UI" panose="020B0604030504040204" pitchFamily="50" charset="-128"/>
              </a:rPr>
              <a:t>配信先を入力します。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②配信時に記載する地域内容を選択します。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③修正を選択します。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の画面へ移動します）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④③で選択した配信対象地域を確認します。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⑤配信する情報に✔をします。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⑥影響軒数の記載有無を選択します。</a:t>
            </a:r>
          </a:p>
          <a:p>
            <a:pPr>
              <a:spcBef>
                <a:spcPct val="0"/>
              </a:spcBef>
              <a:buNone/>
            </a:pPr>
            <a:r>
              <a:rPr lang="ja-JP" altLang="en-US" sz="1200" dirty="0">
                <a:latin typeface="Meiryo UI" panose="020B0604030504040204" pitchFamily="50" charset="-128"/>
                <a:ea typeface="Meiryo UI" panose="020B0604030504040204" pitchFamily="50" charset="-128"/>
              </a:rPr>
              <a:t>⑦短時間（</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分程度）による停電復旧を配信しない場合は✔をします。</a:t>
            </a:r>
          </a:p>
          <a:p>
            <a:pPr>
              <a:spcBef>
                <a:spcPct val="0"/>
              </a:spcBef>
              <a:buNone/>
            </a:pPr>
            <a:r>
              <a:rPr lang="ja-JP" altLang="en-US" sz="1200" dirty="0">
                <a:latin typeface="Meiryo UI" panose="020B0604030504040204" pitchFamily="50" charset="-128"/>
                <a:ea typeface="Meiryo UI" panose="020B0604030504040204" pitchFamily="50" charset="-128"/>
              </a:rPr>
              <a:t>⑧登録を選択すると、①で設定した配信先にテスト配信を行います。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⑨パスワードを変更します。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P8</a:t>
            </a:r>
            <a:r>
              <a:rPr lang="ja-JP" altLang="en-US" sz="1200" dirty="0">
                <a:latin typeface="Meiryo UI" panose="020B0604030504040204" pitchFamily="50" charset="-128"/>
                <a:ea typeface="Meiryo UI" panose="020B0604030504040204" pitchFamily="50" charset="-128"/>
              </a:rPr>
              <a:t>の画面へ移動します）</a:t>
            </a:r>
            <a:endParaRPr lang="en-US" altLang="ja-JP" sz="1200" dirty="0">
              <a:latin typeface="Meiryo UI" panose="020B0604030504040204" pitchFamily="50" charset="-128"/>
              <a:ea typeface="Meiryo UI" panose="020B0604030504040204" pitchFamily="50" charset="-128"/>
            </a:endParaRPr>
          </a:p>
        </p:txBody>
      </p:sp>
      <p:sp>
        <p:nvSpPr>
          <p:cNvPr id="6" name="Text Box 15"/>
          <p:cNvSpPr txBox="1">
            <a:spLocks noChangeArrowheads="1"/>
          </p:cNvSpPr>
          <p:nvPr/>
        </p:nvSpPr>
        <p:spPr bwMode="auto">
          <a:xfrm>
            <a:off x="233306" y="276135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7" name="正方形/長方形 6"/>
          <p:cNvSpPr/>
          <p:nvPr/>
        </p:nvSpPr>
        <p:spPr>
          <a:xfrm>
            <a:off x="359736" y="2964492"/>
            <a:ext cx="4336089" cy="88609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フローチャート: 端子 7"/>
          <p:cNvSpPr/>
          <p:nvPr/>
        </p:nvSpPr>
        <p:spPr>
          <a:xfrm>
            <a:off x="5722141" y="4131942"/>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4695826" y="2964491"/>
            <a:ext cx="1123950" cy="88609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p:cNvSpPr/>
          <p:nvPr/>
        </p:nvSpPr>
        <p:spPr>
          <a:xfrm>
            <a:off x="359735" y="4088708"/>
            <a:ext cx="5083803" cy="60960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328719" y="5007829"/>
            <a:ext cx="1967883" cy="38615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2516790" y="4850707"/>
            <a:ext cx="907448" cy="28098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2527779" y="5284093"/>
            <a:ext cx="3120545" cy="11510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フローチャート: 端子 16"/>
          <p:cNvSpPr/>
          <p:nvPr/>
        </p:nvSpPr>
        <p:spPr>
          <a:xfrm>
            <a:off x="5722141" y="2407076"/>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4676679" y="275877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5638798" y="393806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2" name="Text Box 15"/>
          <p:cNvSpPr txBox="1">
            <a:spLocks noChangeArrowheads="1"/>
          </p:cNvSpPr>
          <p:nvPr/>
        </p:nvSpPr>
        <p:spPr bwMode="auto">
          <a:xfrm>
            <a:off x="233306" y="38833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3" name="Text Box 15"/>
          <p:cNvSpPr txBox="1">
            <a:spLocks noChangeArrowheads="1"/>
          </p:cNvSpPr>
          <p:nvPr/>
        </p:nvSpPr>
        <p:spPr bwMode="auto">
          <a:xfrm>
            <a:off x="205528" y="47709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4" name="Text Box 15"/>
          <p:cNvSpPr txBox="1">
            <a:spLocks noChangeArrowheads="1"/>
          </p:cNvSpPr>
          <p:nvPr/>
        </p:nvSpPr>
        <p:spPr bwMode="auto">
          <a:xfrm>
            <a:off x="2350104" y="4689431"/>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5" name="Text Box 15"/>
          <p:cNvSpPr txBox="1">
            <a:spLocks noChangeArrowheads="1"/>
          </p:cNvSpPr>
          <p:nvPr/>
        </p:nvSpPr>
        <p:spPr bwMode="auto">
          <a:xfrm>
            <a:off x="2350104" y="515114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⑦</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6" name="Text Box 15"/>
          <p:cNvSpPr txBox="1">
            <a:spLocks noChangeArrowheads="1"/>
          </p:cNvSpPr>
          <p:nvPr/>
        </p:nvSpPr>
        <p:spPr bwMode="auto">
          <a:xfrm>
            <a:off x="5353770" y="543592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⑧</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8" name="フローチャート: 端子 27"/>
          <p:cNvSpPr/>
          <p:nvPr/>
        </p:nvSpPr>
        <p:spPr>
          <a:xfrm>
            <a:off x="5567876" y="547531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Text Box 15"/>
          <p:cNvSpPr txBox="1">
            <a:spLocks noChangeArrowheads="1"/>
          </p:cNvSpPr>
          <p:nvPr/>
        </p:nvSpPr>
        <p:spPr bwMode="auto">
          <a:xfrm>
            <a:off x="6495196" y="240081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⑨</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0" name="Rectangle 3">
            <a:extLst>
              <a:ext uri="{FF2B5EF4-FFF2-40B4-BE49-F238E27FC236}">
                <a16:creationId xmlns="" xmlns:a16="http://schemas.microsoft.com/office/drawing/2014/main" id="{BA5D3F63-9282-EC98-EB73-6055356549CA}"/>
              </a:ext>
            </a:extLst>
          </p:cNvPr>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初期設定の手順について（配信設定）</a:t>
            </a:r>
          </a:p>
        </p:txBody>
      </p:sp>
      <p:sp>
        <p:nvSpPr>
          <p:cNvPr id="10" name="AutoShape 14">
            <a:extLst>
              <a:ext uri="{FF2B5EF4-FFF2-40B4-BE49-F238E27FC236}">
                <a16:creationId xmlns="" xmlns:a16="http://schemas.microsoft.com/office/drawing/2014/main" id="{15CDAB58-CAD2-D6FD-1B9B-F2BEA139C184}"/>
              </a:ext>
            </a:extLst>
          </p:cNvPr>
          <p:cNvSpPr>
            <a:spLocks noChangeArrowheads="1"/>
          </p:cNvSpPr>
          <p:nvPr/>
        </p:nvSpPr>
        <p:spPr bwMode="auto">
          <a:xfrm>
            <a:off x="205775" y="631127"/>
            <a:ext cx="3003427" cy="337542"/>
          </a:xfrm>
          <a:prstGeom prst="roundRect">
            <a:avLst>
              <a:gd name="adj" fmla="val 1640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a:buFont typeface="Wingdings" panose="05000000000000000000" pitchFamily="2" charset="2"/>
              <a:buChar char="n"/>
            </a:pPr>
            <a:r>
              <a:rPr lang="ja-JP" altLang="en-US" sz="2000" b="1" dirty="0">
                <a:latin typeface="Meiryo UI" panose="020B0604030504040204" pitchFamily="50" charset="-128"/>
                <a:ea typeface="Meiryo UI" panose="020B0604030504040204" pitchFamily="50" charset="-128"/>
              </a:rPr>
              <a:t>配信設定画面</a:t>
            </a:r>
          </a:p>
        </p:txBody>
      </p:sp>
    </p:spTree>
    <p:extLst>
      <p:ext uri="{BB962C8B-B14F-4D97-AF65-F5344CB8AC3E}">
        <p14:creationId xmlns:p14="http://schemas.microsoft.com/office/powerpoint/2010/main" val="284312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11178"/>
            <a:ext cx="6897933" cy="3961590"/>
          </a:xfrm>
          <a:prstGeom prst="rect">
            <a:avLst/>
          </a:prstGeom>
        </p:spPr>
      </p:pic>
      <p:sp>
        <p:nvSpPr>
          <p:cNvPr id="8" name="Text Box 15"/>
          <p:cNvSpPr txBox="1">
            <a:spLocks noChangeArrowheads="1"/>
          </p:cNvSpPr>
          <p:nvPr/>
        </p:nvSpPr>
        <p:spPr bwMode="auto">
          <a:xfrm>
            <a:off x="233306" y="22065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412842" y="2356414"/>
            <a:ext cx="1115921" cy="25412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225603" y="46583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12842" y="2675207"/>
            <a:ext cx="5892708" cy="17276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493804" y="2901456"/>
            <a:ext cx="1201646"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1741578" y="2893596"/>
            <a:ext cx="4597310"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14"/>
          <p:cNvSpPr/>
          <p:nvPr/>
        </p:nvSpPr>
        <p:spPr>
          <a:xfrm>
            <a:off x="412842" y="4721333"/>
            <a:ext cx="5983196" cy="55075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フローチャート: 端子 15"/>
          <p:cNvSpPr/>
          <p:nvPr/>
        </p:nvSpPr>
        <p:spPr>
          <a:xfrm>
            <a:off x="5379600"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Text Box 15"/>
          <p:cNvSpPr txBox="1">
            <a:spLocks noChangeArrowheads="1"/>
          </p:cNvSpPr>
          <p:nvPr/>
        </p:nvSpPr>
        <p:spPr bwMode="auto">
          <a:xfrm>
            <a:off x="233305" y="25674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298862" y="287593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6396038" y="287059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5198567" y="552069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 name="Rectangle 3">
            <a:extLst>
              <a:ext uri="{FF2B5EF4-FFF2-40B4-BE49-F238E27FC236}">
                <a16:creationId xmlns="" xmlns:a16="http://schemas.microsoft.com/office/drawing/2014/main" id="{022C96DD-35A7-7C82-B369-4192889BCAE4}"/>
              </a:ext>
            </a:extLst>
          </p:cNvPr>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初期設定の手順について（配信地域設定）</a:t>
            </a:r>
          </a:p>
        </p:txBody>
      </p:sp>
      <p:sp>
        <p:nvSpPr>
          <p:cNvPr id="5" name="Text Box 24">
            <a:extLst>
              <a:ext uri="{FF2B5EF4-FFF2-40B4-BE49-F238E27FC236}">
                <a16:creationId xmlns="" xmlns:a16="http://schemas.microsoft.com/office/drawing/2014/main" id="{575B9143-F35A-5694-439E-96EA8B2AD191}"/>
              </a:ext>
            </a:extLst>
          </p:cNvPr>
          <p:cNvSpPr txBox="1">
            <a:spLocks noChangeArrowheads="1"/>
          </p:cNvSpPr>
          <p:nvPr/>
        </p:nvSpPr>
        <p:spPr bwMode="auto">
          <a:xfrm>
            <a:off x="6933143" y="1971237"/>
            <a:ext cx="224606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①</a:t>
            </a:r>
            <a:r>
              <a:rPr lang="ja-JP" altLang="en-US" sz="1200" dirty="0">
                <a:latin typeface="Meiryo UI" panose="020B0604030504040204" pitchFamily="50" charset="-128"/>
                <a:ea typeface="Meiryo UI" panose="020B0604030504040204" pitchFamily="50" charset="-128"/>
              </a:rPr>
              <a:t>地区選択もしくは関西電力送配電管内すべてを選択します。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（管内すべての場合は、⑥確定を選択し終了です）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②府県タブを選択します。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③府県内すべてを配信する場合は、府県内すべてに✔をします。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市町村別に配信地域を設定する場合、市町村名を選択すると、④に詳細地域を表示します。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④市町村内すべてを配信対象とする場合、市町村名すべてに、✔をします。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詳細地域毎に設定する場合、詳細住所欄に✔をします。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⑤選択中の配信対象地域を表示します。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⑥設定を反映し、前画面に戻ります。</a:t>
            </a:r>
            <a:endParaRPr lang="en-US" altLang="ja-JP" sz="1200" dirty="0">
              <a:latin typeface="Meiryo UI" panose="020B0604030504040204" pitchFamily="50" charset="-128"/>
              <a:ea typeface="Meiryo UI" panose="020B0604030504040204" pitchFamily="50" charset="-128"/>
            </a:endParaRPr>
          </a:p>
        </p:txBody>
      </p:sp>
      <p:sp>
        <p:nvSpPr>
          <p:cNvPr id="4" name="AutoShape 14">
            <a:extLst>
              <a:ext uri="{FF2B5EF4-FFF2-40B4-BE49-F238E27FC236}">
                <a16:creationId xmlns="" xmlns:a16="http://schemas.microsoft.com/office/drawing/2014/main" id="{7C87ABD0-62EF-BD05-34C8-47EAADB7D28B}"/>
              </a:ext>
            </a:extLst>
          </p:cNvPr>
          <p:cNvSpPr>
            <a:spLocks noChangeArrowheads="1"/>
          </p:cNvSpPr>
          <p:nvPr/>
        </p:nvSpPr>
        <p:spPr bwMode="auto">
          <a:xfrm>
            <a:off x="205775" y="631127"/>
            <a:ext cx="3003427" cy="337542"/>
          </a:xfrm>
          <a:prstGeom prst="roundRect">
            <a:avLst>
              <a:gd name="adj" fmla="val 1640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a:buFont typeface="Wingdings" panose="05000000000000000000" pitchFamily="2" charset="2"/>
              <a:buChar char="n"/>
            </a:pPr>
            <a:r>
              <a:rPr lang="ja-JP" altLang="en-US" sz="2000" b="1" dirty="0">
                <a:latin typeface="Meiryo UI" panose="020B0604030504040204" pitchFamily="50" charset="-128"/>
                <a:ea typeface="Meiryo UI" panose="020B0604030504040204" pitchFamily="50" charset="-128"/>
              </a:rPr>
              <a:t>配信地域設定画面</a:t>
            </a:r>
          </a:p>
        </p:txBody>
      </p:sp>
    </p:spTree>
    <p:extLst>
      <p:ext uri="{BB962C8B-B14F-4D97-AF65-F5344CB8AC3E}">
        <p14:creationId xmlns:p14="http://schemas.microsoft.com/office/powerpoint/2010/main" val="96155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927655"/>
            <a:ext cx="6741622" cy="3591384"/>
          </a:xfrm>
          <a:prstGeom prst="rect">
            <a:avLst/>
          </a:prstGeom>
        </p:spPr>
      </p:pic>
      <p:sp>
        <p:nvSpPr>
          <p:cNvPr id="4" name="Text Box 24"/>
          <p:cNvSpPr txBox="1">
            <a:spLocks noChangeArrowheads="1"/>
          </p:cNvSpPr>
          <p:nvPr/>
        </p:nvSpPr>
        <p:spPr bwMode="auto">
          <a:xfrm>
            <a:off x="6675120" y="3040020"/>
            <a:ext cx="247719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現在のパスワードを入力します。</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②新しいパスワードを入力します。</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③新しいパスワードに変更します。</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④戻るを選択すると、</a:t>
            </a:r>
            <a:r>
              <a:rPr lang="en-US" altLang="ja-JP" sz="1400" dirty="0" err="1">
                <a:latin typeface="Meiryo UI" panose="020B0604030504040204" pitchFamily="50" charset="-128"/>
                <a:ea typeface="Meiryo UI" panose="020B0604030504040204" pitchFamily="50" charset="-128"/>
              </a:rPr>
              <a:t>P6</a:t>
            </a:r>
            <a:r>
              <a:rPr lang="ja-JP" altLang="en-US" sz="1400" dirty="0">
                <a:latin typeface="Meiryo UI" panose="020B0604030504040204" pitchFamily="50" charset="-128"/>
                <a:ea typeface="Meiryo UI" panose="020B0604030504040204" pitchFamily="50" charset="-128"/>
              </a:rPr>
              <a:t>の画面へ戻ります。</a:t>
            </a: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初期設定の手順について（初期パスワード変更）</a:t>
            </a:r>
          </a:p>
        </p:txBody>
      </p:sp>
      <p:sp>
        <p:nvSpPr>
          <p:cNvPr id="8" name="Text Box 15"/>
          <p:cNvSpPr txBox="1">
            <a:spLocks noChangeArrowheads="1"/>
          </p:cNvSpPr>
          <p:nvPr/>
        </p:nvSpPr>
        <p:spPr bwMode="auto">
          <a:xfrm>
            <a:off x="2506525" y="318147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2721588" y="3238164"/>
            <a:ext cx="1446987"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5487921" y="5319656"/>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2506525" y="340903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721587" y="3390564"/>
            <a:ext cx="1446987" cy="24807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フローチャート: 端子 12"/>
          <p:cNvSpPr/>
          <p:nvPr/>
        </p:nvSpPr>
        <p:spPr>
          <a:xfrm>
            <a:off x="5996557" y="5321263"/>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Text Box 15"/>
          <p:cNvSpPr txBox="1">
            <a:spLocks noChangeArrowheads="1"/>
          </p:cNvSpPr>
          <p:nvPr/>
        </p:nvSpPr>
        <p:spPr bwMode="auto">
          <a:xfrm>
            <a:off x="5353269" y="51102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5" name="Text Box 15"/>
          <p:cNvSpPr txBox="1">
            <a:spLocks noChangeArrowheads="1"/>
          </p:cNvSpPr>
          <p:nvPr/>
        </p:nvSpPr>
        <p:spPr bwMode="auto">
          <a:xfrm>
            <a:off x="5906789" y="51102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 name="AutoShape 14">
            <a:extLst>
              <a:ext uri="{FF2B5EF4-FFF2-40B4-BE49-F238E27FC236}">
                <a16:creationId xmlns="" xmlns:a16="http://schemas.microsoft.com/office/drawing/2014/main" id="{0EA38904-C1C7-ECCE-270A-8C5D0D9A9A44}"/>
              </a:ext>
            </a:extLst>
          </p:cNvPr>
          <p:cNvSpPr>
            <a:spLocks noChangeArrowheads="1"/>
          </p:cNvSpPr>
          <p:nvPr/>
        </p:nvSpPr>
        <p:spPr bwMode="auto">
          <a:xfrm>
            <a:off x="205775" y="631127"/>
            <a:ext cx="3003427" cy="337542"/>
          </a:xfrm>
          <a:prstGeom prst="roundRect">
            <a:avLst>
              <a:gd name="adj" fmla="val 1640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a:buFont typeface="Wingdings" panose="05000000000000000000" pitchFamily="2" charset="2"/>
              <a:buChar char="n"/>
            </a:pPr>
            <a:r>
              <a:rPr lang="ja-JP" altLang="en-US" sz="2000" b="1" dirty="0">
                <a:latin typeface="Meiryo UI" panose="020B0604030504040204" pitchFamily="50" charset="-128"/>
                <a:ea typeface="Meiryo UI" panose="020B0604030504040204" pitchFamily="50" charset="-128"/>
              </a:rPr>
              <a:t>パスワード変更画面</a:t>
            </a:r>
          </a:p>
        </p:txBody>
      </p:sp>
    </p:spTree>
    <p:extLst>
      <p:ext uri="{BB962C8B-B14F-4D97-AF65-F5344CB8AC3E}">
        <p14:creationId xmlns:p14="http://schemas.microsoft.com/office/powerpoint/2010/main" val="37537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70115"/>
            <a:ext cx="6708302" cy="3542043"/>
          </a:xfrm>
          <a:prstGeom prst="rect">
            <a:avLst/>
          </a:prstGeom>
        </p:spPr>
      </p:pic>
      <p:sp>
        <p:nvSpPr>
          <p:cNvPr id="5" name="Text Box 24"/>
          <p:cNvSpPr txBox="1">
            <a:spLocks noChangeArrowheads="1"/>
          </p:cNvSpPr>
          <p:nvPr/>
        </p:nvSpPr>
        <p:spPr bwMode="auto">
          <a:xfrm>
            <a:off x="6741619" y="2605647"/>
            <a:ext cx="23586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お客さまＩＤを入力します。</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②</a:t>
            </a:r>
            <a:r>
              <a:rPr lang="en-US" altLang="ja-JP" sz="1400" dirty="0" err="1">
                <a:latin typeface="Meiryo UI" panose="020B0604030504040204" pitchFamily="50" charset="-128"/>
                <a:ea typeface="Meiryo UI" panose="020B0604030504040204" pitchFamily="50" charset="-128"/>
              </a:rPr>
              <a:t>P6</a:t>
            </a:r>
            <a:r>
              <a:rPr lang="ja-JP" altLang="en-US" sz="1400" dirty="0">
                <a:latin typeface="Meiryo UI" panose="020B0604030504040204" pitchFamily="50" charset="-128"/>
                <a:ea typeface="Meiryo UI" panose="020B0604030504040204" pitchFamily="50" charset="-128"/>
              </a:rPr>
              <a:t>で登録したメールアドレスを入力します。</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③送信を選択すると、②のメールアドレスに、再発行したパスワードを送信します。</a:t>
            </a:r>
            <a:endParaRPr lang="en-US" altLang="ja-JP" sz="1400" dirty="0">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3531588" y="324153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2284647" y="3304581"/>
            <a:ext cx="1213624"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5462980" y="5312295"/>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5331522"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284647" y="3456981"/>
            <a:ext cx="1770836"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Text Box 15"/>
          <p:cNvSpPr txBox="1">
            <a:spLocks noChangeArrowheads="1"/>
          </p:cNvSpPr>
          <p:nvPr/>
        </p:nvSpPr>
        <p:spPr bwMode="auto">
          <a:xfrm>
            <a:off x="4088800" y="341138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6" name="Text Box 24"/>
          <p:cNvSpPr txBox="1">
            <a:spLocks noChangeArrowheads="1"/>
          </p:cNvSpPr>
          <p:nvPr/>
        </p:nvSpPr>
        <p:spPr bwMode="auto">
          <a:xfrm>
            <a:off x="451318" y="5683025"/>
            <a:ext cx="75870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・配信先がＦＡＸのみの場合、本画面でのパスワード再発行はできないため、当社までお問合せください。</a:t>
            </a:r>
            <a:endParaRPr lang="en-US" altLang="ja-JP" sz="1400" dirty="0">
              <a:latin typeface="Meiryo UI" panose="020B0604030504040204" pitchFamily="50" charset="-128"/>
              <a:ea typeface="Meiryo UI" panose="020B0604030504040204" pitchFamily="50" charset="-128"/>
            </a:endParaRPr>
          </a:p>
        </p:txBody>
      </p:sp>
      <p:sp>
        <p:nvSpPr>
          <p:cNvPr id="19"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pPr>
            <a:r>
              <a:rPr lang="ja-JP" altLang="en-US" sz="2400" b="1" dirty="0">
                <a:latin typeface="Meiryo UI" panose="020B0604030504040204" pitchFamily="50" charset="-128"/>
                <a:ea typeface="Meiryo UI" panose="020B0604030504040204" pitchFamily="50" charset="-128"/>
              </a:rPr>
              <a:t>初期設定の手順について（パスワード再発行）</a:t>
            </a:r>
          </a:p>
        </p:txBody>
      </p:sp>
      <p:sp>
        <p:nvSpPr>
          <p:cNvPr id="20" name="テキスト ボックス 19"/>
          <p:cNvSpPr txBox="1"/>
          <p:nvPr/>
        </p:nvSpPr>
        <p:spPr>
          <a:xfrm>
            <a:off x="356728" y="1143102"/>
            <a:ext cx="6699270"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初期パスワードを変更後、ログインできなくなった場合に実施してください。</a:t>
            </a:r>
          </a:p>
        </p:txBody>
      </p:sp>
      <p:sp>
        <p:nvSpPr>
          <p:cNvPr id="2" name="AutoShape 14">
            <a:extLst>
              <a:ext uri="{FF2B5EF4-FFF2-40B4-BE49-F238E27FC236}">
                <a16:creationId xmlns="" xmlns:a16="http://schemas.microsoft.com/office/drawing/2014/main" id="{DB6769DC-6412-F593-C4EB-C6627BC0851D}"/>
              </a:ext>
            </a:extLst>
          </p:cNvPr>
          <p:cNvSpPr>
            <a:spLocks noChangeArrowheads="1"/>
          </p:cNvSpPr>
          <p:nvPr/>
        </p:nvSpPr>
        <p:spPr bwMode="auto">
          <a:xfrm>
            <a:off x="205775" y="631127"/>
            <a:ext cx="3003427" cy="337542"/>
          </a:xfrm>
          <a:prstGeom prst="roundRect">
            <a:avLst>
              <a:gd name="adj" fmla="val 1640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marL="285750" indent="-285750">
              <a:buFont typeface="Wingdings" panose="05000000000000000000" pitchFamily="2" charset="2"/>
              <a:buChar char="n"/>
            </a:pPr>
            <a:r>
              <a:rPr lang="ja-JP" altLang="en-US" sz="2000" b="1" dirty="0">
                <a:latin typeface="Meiryo UI" panose="020B0604030504040204" pitchFamily="50" charset="-128"/>
                <a:ea typeface="Meiryo UI" panose="020B0604030504040204" pitchFamily="50" charset="-128"/>
              </a:rPr>
              <a:t>パスワード再発行画面</a:t>
            </a:r>
          </a:p>
        </p:txBody>
      </p:sp>
    </p:spTree>
    <p:extLst>
      <p:ext uri="{BB962C8B-B14F-4D97-AF65-F5344CB8AC3E}">
        <p14:creationId xmlns:p14="http://schemas.microsoft.com/office/powerpoint/2010/main" val="2691703781"/>
      </p:ext>
    </p:extLst>
  </p:cSld>
  <p:clrMapOvr>
    <a:masterClrMapping/>
  </p:clrMapOvr>
</p:sld>
</file>

<file path=ppt/theme/theme1.xml><?xml version="1.0" encoding="utf-8"?>
<a:theme xmlns:a="http://schemas.openxmlformats.org/drawingml/2006/main" name="ホワイト">
  <a:themeElements>
    <a:clrScheme name="Kanden01">
      <a:dk1>
        <a:srgbClr val="4C4443"/>
      </a:dk1>
      <a:lt1>
        <a:srgbClr val="FFFFFF"/>
      </a:lt1>
      <a:dk2>
        <a:srgbClr val="716D6B"/>
      </a:dk2>
      <a:lt2>
        <a:srgbClr val="EB6100"/>
      </a:lt2>
      <a:accent1>
        <a:srgbClr val="0075C2"/>
      </a:accent1>
      <a:accent2>
        <a:srgbClr val="3D9738"/>
      </a:accent2>
      <a:accent3>
        <a:srgbClr val="ABCD03"/>
      </a:accent3>
      <a:accent4>
        <a:srgbClr val="00A6BA"/>
      </a:accent4>
      <a:accent5>
        <a:srgbClr val="674498"/>
      </a:accent5>
      <a:accent6>
        <a:srgbClr val="EB6E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画面に合わせる (4:3)</PresentationFormat>
  <Paragraphs>164</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Meiryo UI</vt:lpstr>
      <vt:lpstr>ＭＳ Ｐゴシック</vt:lpstr>
      <vt:lpstr>ヒラギノ角ゴ ProN W3</vt:lpstr>
      <vt:lpstr>メイリオ</vt:lpstr>
      <vt:lpstr>Arial</vt:lpstr>
      <vt:lpstr>Calibri</vt:lpstr>
      <vt:lpstr>Wingdings</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関西電力送配電株式会社</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エリアメール配信サービスについて</dc:title>
  <dc:subject/>
  <dc:creator/>
  <cp:keywords/>
  <dc:description/>
  <cp:lastModifiedBy/>
  <cp:revision>1</cp:revision>
  <dcterms:created xsi:type="dcterms:W3CDTF">2025-03-27T02:58:11Z</dcterms:created>
  <dcterms:modified xsi:type="dcterms:W3CDTF">2025-03-27T03:01:37Z</dcterms:modified>
  <cp:category/>
</cp:coreProperties>
</file>