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61" r:id="rId4"/>
    <p:sldId id="259" r:id="rId5"/>
    <p:sldId id="260" r:id="rId6"/>
    <p:sldId id="272" r:id="rId7"/>
    <p:sldId id="284" r:id="rId8"/>
    <p:sldId id="271" r:id="rId9"/>
    <p:sldId id="283" r:id="rId10"/>
    <p:sldId id="280" r:id="rId11"/>
    <p:sldId id="281" r:id="rId12"/>
    <p:sldId id="265" r:id="rId13"/>
    <p:sldId id="266" r:id="rId14"/>
    <p:sldId id="278" r:id="rId15"/>
    <p:sldId id="264" r:id="rId16"/>
    <p:sldId id="267" r:id="rId17"/>
    <p:sldId id="262" r:id="rId18"/>
    <p:sldId id="263" r:id="rId19"/>
    <p:sldId id="274" r:id="rId20"/>
    <p:sldId id="275" r:id="rId21"/>
    <p:sldId id="276" r:id="rId22"/>
    <p:sldId id="258" r:id="rId23"/>
  </p:sldIdLst>
  <p:sldSz cx="9144000" cy="6858000" type="screen4x3"/>
  <p:notesSz cx="7104063"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orient="horz" pos="21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5E5"/>
    <a:srgbClr val="E7E6E6"/>
    <a:srgbClr val="6E6A69"/>
    <a:srgbClr val="4C44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9874" autoAdjust="0"/>
  </p:normalViewPr>
  <p:slideViewPr>
    <p:cSldViewPr snapToGrid="0" snapToObjects="1">
      <p:cViewPr varScale="1">
        <p:scale>
          <a:sx n="67" d="100"/>
          <a:sy n="67" d="100"/>
        </p:scale>
        <p:origin x="1002" y="60"/>
      </p:cViewPr>
      <p:guideLst>
        <p:guide orient="horz" pos="266"/>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C671B53A-AFF4-9F4C-90B5-46B23183780D}" type="datetimeFigureOut">
              <a:rPr kumimoji="1" lang="ja-JP" altLang="en-US" smtClean="0"/>
              <a:t>2023/3/6</a:t>
            </a:fld>
            <a:endParaRPr kumimoji="1" lang="ja-JP" altLang="en-US"/>
          </a:p>
        </p:txBody>
      </p:sp>
      <p:sp>
        <p:nvSpPr>
          <p:cNvPr id="4" name="フッター プレースホルダー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E280143F-7756-9040-B5A5-B3497F8A6556}" type="slidenum">
              <a:rPr kumimoji="1" lang="ja-JP" altLang="en-US" smtClean="0"/>
              <a:t>‹#›</a:t>
            </a:fld>
            <a:endParaRPr kumimoji="1" lang="ja-JP" altLang="en-US"/>
          </a:p>
        </p:txBody>
      </p:sp>
    </p:spTree>
    <p:extLst>
      <p:ext uri="{BB962C8B-B14F-4D97-AF65-F5344CB8AC3E}">
        <p14:creationId xmlns:p14="http://schemas.microsoft.com/office/powerpoint/2010/main" val="43805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47FC865D-617F-C143-867B-AD64604E21D2}"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165A6560-6525-5745-8489-50DB88E0AC6B}" type="slidenum">
              <a:rPr kumimoji="1" lang="ja-JP" altLang="en-US" smtClean="0"/>
              <a:t>‹#›</a:t>
            </a:fld>
            <a:endParaRPr kumimoji="1" lang="ja-JP" altLang="en-US"/>
          </a:p>
        </p:txBody>
      </p:sp>
    </p:spTree>
    <p:extLst>
      <p:ext uri="{BB962C8B-B14F-4D97-AF65-F5344CB8AC3E}">
        <p14:creationId xmlns:p14="http://schemas.microsoft.com/office/powerpoint/2010/main" val="2995661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Turquois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130425"/>
            <a:ext cx="7772400" cy="1470025"/>
          </a:xfrm>
        </p:spPr>
        <p:txBody>
          <a:bodyPr lIns="0" tIns="0" rIns="0" bIns="0" anchor="t" anchorCtr="0">
            <a:normAutofit/>
          </a:bodyPr>
          <a:lstStyle>
            <a:lvl1pPr algn="l">
              <a:defRPr sz="3600" b="0" i="0">
                <a:solidFill>
                  <a:schemeClr val="tx1"/>
                </a:solidFill>
              </a:defRPr>
            </a:lvl1pPr>
          </a:lstStyle>
          <a:p>
            <a:r>
              <a:rPr kumimoji="1" lang="ja-JP" altLang="en-US" dirty="0" smtClean="0"/>
              <a:t>表紙タイトル</a:t>
            </a:r>
            <a:endParaRPr kumimoji="1" lang="ja-JP" altLang="en-US" dirty="0"/>
          </a:p>
        </p:txBody>
      </p:sp>
      <p:sp>
        <p:nvSpPr>
          <p:cNvPr id="10" name="テキスト プレースホルダー 9"/>
          <p:cNvSpPr>
            <a:spLocks noGrp="1"/>
          </p:cNvSpPr>
          <p:nvPr>
            <p:ph type="body" sz="quarter" idx="13" hasCustomPrompt="1"/>
          </p:nvPr>
        </p:nvSpPr>
        <p:spPr>
          <a:xfrm>
            <a:off x="685800" y="3997326"/>
            <a:ext cx="7772400" cy="410472"/>
          </a:xfrm>
        </p:spPr>
        <p:txBody>
          <a:bodyPr lIns="0" tIns="0" rIns="0" bIns="0">
            <a:normAutofit/>
          </a:bodyPr>
          <a:lstStyle>
            <a:lvl1pPr marL="0" indent="0">
              <a:buNone/>
              <a:defRPr sz="24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smtClean="0"/>
              <a:t>部署名</a:t>
            </a:r>
          </a:p>
        </p:txBody>
      </p:sp>
      <p:sp>
        <p:nvSpPr>
          <p:cNvPr id="11" name="テキスト プレースホルダー 9"/>
          <p:cNvSpPr>
            <a:spLocks noGrp="1"/>
          </p:cNvSpPr>
          <p:nvPr>
            <p:ph type="body" sz="quarter" idx="14" hasCustomPrompt="1"/>
          </p:nvPr>
        </p:nvSpPr>
        <p:spPr>
          <a:xfrm>
            <a:off x="685800" y="4604332"/>
            <a:ext cx="7772400" cy="410472"/>
          </a:xfrm>
        </p:spPr>
        <p:txBody>
          <a:bodyPr lIns="0" tIns="0" rIns="0" bIns="0">
            <a:normAutofit/>
          </a:bodyPr>
          <a:lstStyle>
            <a:lvl1pPr marL="0" indent="0">
              <a:buNone/>
              <a:defRPr sz="18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smtClean="0"/>
              <a:t>2016/00/00</a:t>
            </a:r>
            <a:endParaRPr kumimoji="1" lang="ja-JP" altLang="en-US" dirty="0" smtClean="0"/>
          </a:p>
        </p:txBody>
      </p:sp>
      <p:pic>
        <p:nvPicPr>
          <p:cNvPr id="5" name="図 4"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pic>
        <p:nvPicPr>
          <p:cNvPr id="7" name="図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54777" y="520892"/>
            <a:ext cx="3495378" cy="533016"/>
          </a:xfrm>
          <a:prstGeom prst="rect">
            <a:avLst/>
          </a:prstGeom>
        </p:spPr>
      </p:pic>
    </p:spTree>
    <p:extLst>
      <p:ext uri="{BB962C8B-B14F-4D97-AF65-F5344CB8AC3E}">
        <p14:creationId xmlns:p14="http://schemas.microsoft.com/office/powerpoint/2010/main" val="262886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Turquoise">
    <p:spTree>
      <p:nvGrpSpPr>
        <p:cNvPr id="1" name=""/>
        <p:cNvGrpSpPr/>
        <p:nvPr/>
      </p:nvGrpSpPr>
      <p:grpSpPr>
        <a:xfrm>
          <a:off x="0" y="0"/>
          <a:ext cx="0" cy="0"/>
          <a:chOff x="0" y="0"/>
          <a:chExt cx="0" cy="0"/>
        </a:xfrm>
      </p:grpSpPr>
      <p:pic>
        <p:nvPicPr>
          <p:cNvPr id="4" name="図 3" descr="PPT_base_breeze2_0328-1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221180"/>
            <a:ext cx="9144000" cy="636820"/>
          </a:xfrm>
          <a:prstGeom prst="rect">
            <a:avLst/>
          </a:prstGeom>
        </p:spPr>
      </p:pic>
      <p:sp>
        <p:nvSpPr>
          <p:cNvPr id="2" name="タイトル 1"/>
          <p:cNvSpPr>
            <a:spLocks noGrp="1"/>
          </p:cNvSpPr>
          <p:nvPr>
            <p:ph type="title" hasCustomPrompt="1"/>
          </p:nvPr>
        </p:nvSpPr>
        <p:spPr>
          <a:xfrm>
            <a:off x="457200" y="87865"/>
            <a:ext cx="7916444" cy="379060"/>
          </a:xfrm>
        </p:spPr>
        <p:txBody>
          <a:bodyPr lIns="0" tIns="0" rIns="0" bIns="0" anchor="t" anchorCtr="0">
            <a:normAutofit/>
          </a:bodyPr>
          <a:lstStyle>
            <a:lvl1pPr algn="l">
              <a:defRPr sz="2400" baseline="0"/>
            </a:lvl1pPr>
          </a:lstStyle>
          <a:p>
            <a:r>
              <a:rPr kumimoji="1" lang="ja-JP" altLang="en-US" dirty="0" smtClean="0"/>
              <a:t>本文タイトルの書式設定</a:t>
            </a:r>
            <a:endParaRPr kumimoji="1" lang="ja-JP" altLang="en-US" dirty="0"/>
          </a:p>
        </p:txBody>
      </p:sp>
      <p:sp>
        <p:nvSpPr>
          <p:cNvPr id="3" name="コンテンツ プレースホルダー 2"/>
          <p:cNvSpPr>
            <a:spLocks noGrp="1"/>
          </p:cNvSpPr>
          <p:nvPr>
            <p:ph idx="1"/>
          </p:nvPr>
        </p:nvSpPr>
        <p:spPr>
          <a:xfrm>
            <a:off x="457199" y="709731"/>
            <a:ext cx="8254653" cy="5453712"/>
          </a:xfrm>
        </p:spPr>
        <p:txBody>
          <a:bodyPr lIns="0" tIns="0" rIns="0" bIns="0">
            <a:normAutofit/>
          </a:bodyPr>
          <a:lstStyle>
            <a:lvl1pPr marL="0" indent="0">
              <a:buNone/>
              <a:defRPr sz="2000"/>
            </a:lvl1pPr>
            <a:lvl2pPr marL="446088" indent="-180975">
              <a:buFont typeface="Arial"/>
              <a:buChar char="•"/>
              <a:defRPr sz="1800"/>
            </a:lvl2pPr>
            <a:lvl3pPr marL="625475" indent="-179388">
              <a:buFont typeface="ヒラギノ角ゴ ProN W3"/>
              <a:buChar char="-"/>
              <a:defRPr sz="1600"/>
            </a:lvl3pPr>
            <a:lvl4pPr marL="1600200" indent="-228600">
              <a:buFont typeface="Arial"/>
              <a:buChar char="–"/>
              <a:defRPr sz="1400"/>
            </a:lvl4pPr>
            <a:lvl5pPr>
              <a:defRPr sz="14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7" name="スライド番号プレースホルダー 10"/>
          <p:cNvSpPr txBox="1">
            <a:spLocks/>
          </p:cNvSpPr>
          <p:nvPr userDrawn="1"/>
        </p:nvSpPr>
        <p:spPr>
          <a:xfrm>
            <a:off x="8373643" y="310453"/>
            <a:ext cx="338209" cy="156472"/>
          </a:xfrm>
          <a:prstGeom prst="rect">
            <a:avLst/>
          </a:prstGeom>
        </p:spPr>
        <p:txBody>
          <a:bodyPr vert="horz" lIns="0" tIns="0" rIns="0" bIns="0" rtlCol="0" anchor="b"/>
          <a:lstStyle>
            <a:defPPr>
              <a:defRPr lang="ja-JP"/>
            </a:defPPr>
            <a:lvl1pPr marL="0" algn="l" defTabSz="457200" rtl="0" eaLnBrk="1" latinLnBrk="0" hangingPunct="1">
              <a:defRPr kumimoji="1" sz="800" kern="1200">
                <a:solidFill>
                  <a:schemeClr val="tx1"/>
                </a:solidFill>
                <a:latin typeface="Arial"/>
                <a:ea typeface="メイリオ"/>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879E8646-D9EA-2E4C-AF8C-FEC506DFEF7C}" type="slidenum">
              <a:rPr kumimoji="1" lang="ja-JP" altLang="en-US" sz="900" b="0" i="0" u="none" strike="noStrike" kern="1200" cap="none" spc="0" normalizeH="0" baseline="0" noProof="0" smtClean="0">
                <a:ln>
                  <a:noFill/>
                </a:ln>
                <a:solidFill>
                  <a:srgbClr val="4C4443"/>
                </a:solidFill>
                <a:effectLst/>
                <a:uLnTx/>
                <a:uFillTx/>
                <a:latin typeface="Arial"/>
                <a:ea typeface="メイリオ"/>
                <a:cs typeface="+mn-cs"/>
              </a:rPr>
              <a:pPr marL="0" marR="0" indent="0" algn="r" defTabSz="457200" rtl="0" eaLnBrk="1" fontAlgn="auto" latinLnBrk="0" hangingPunct="1">
                <a:lnSpc>
                  <a:spcPct val="100000"/>
                </a:lnSpc>
                <a:spcBef>
                  <a:spcPts val="0"/>
                </a:spcBef>
                <a:spcAft>
                  <a:spcPts val="0"/>
                </a:spcAft>
                <a:buClrTx/>
                <a:buSzTx/>
                <a:buFontTx/>
                <a:buNone/>
                <a:tabLst/>
                <a:defRPr/>
              </a:pPr>
              <a:t>‹#›</a:t>
            </a:fld>
            <a:endParaRPr lang="ja-JP" altLang="en-US" sz="900" dirty="0">
              <a:latin typeface="Arial"/>
              <a:ea typeface="メイリオ"/>
            </a:endParaRPr>
          </a:p>
        </p:txBody>
      </p:sp>
      <p:cxnSp>
        <p:nvCxnSpPr>
          <p:cNvPr id="6" name="直線コネクタ 5"/>
          <p:cNvCxnSpPr/>
          <p:nvPr userDrawn="1"/>
        </p:nvCxnSpPr>
        <p:spPr>
          <a:xfrm>
            <a:off x="438876" y="532288"/>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フッター プレースホルダー 9"/>
          <p:cNvSpPr txBox="1">
            <a:spLocks/>
          </p:cNvSpPr>
          <p:nvPr userDrawn="1"/>
        </p:nvSpPr>
        <p:spPr>
          <a:xfrm>
            <a:off x="6938963" y="6643239"/>
            <a:ext cx="2038704" cy="156472"/>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700" dirty="0" smtClean="0"/>
              <a:t>Kansai Transmission and</a:t>
            </a:r>
            <a:r>
              <a:rPr lang="en-US" altLang="ja-JP" sz="700" baseline="0" dirty="0" smtClean="0"/>
              <a:t> </a:t>
            </a:r>
            <a:r>
              <a:rPr lang="en-US" altLang="ja-JP" sz="700" baseline="0" dirty="0" err="1" smtClean="0"/>
              <a:t>Distribution</a:t>
            </a:r>
            <a:r>
              <a:rPr lang="en-US" altLang="ja-JP" sz="700" dirty="0" err="1" smtClean="0"/>
              <a:t>,Inc</a:t>
            </a:r>
            <a:r>
              <a:rPr lang="en-US" altLang="ja-JP" sz="700" dirty="0" smtClean="0"/>
              <a:t>.</a:t>
            </a:r>
            <a:endParaRPr lang="ja-JP" altLang="en-US" sz="700" dirty="0"/>
          </a:p>
        </p:txBody>
      </p:sp>
    </p:spTree>
    <p:extLst>
      <p:ext uri="{BB962C8B-B14F-4D97-AF65-F5344CB8AC3E}">
        <p14:creationId xmlns:p14="http://schemas.microsoft.com/office/powerpoint/2010/main" val="29327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頁_Turquoise">
    <p:spTree>
      <p:nvGrpSpPr>
        <p:cNvPr id="1" name=""/>
        <p:cNvGrpSpPr/>
        <p:nvPr/>
      </p:nvGrpSpPr>
      <p:grpSpPr>
        <a:xfrm>
          <a:off x="0" y="0"/>
          <a:ext cx="0" cy="0"/>
          <a:chOff x="0" y="0"/>
          <a:chExt cx="0" cy="0"/>
        </a:xfrm>
      </p:grpSpPr>
      <p:sp>
        <p:nvSpPr>
          <p:cNvPr id="9" name="フッター プレースホルダー 9"/>
          <p:cNvSpPr txBox="1">
            <a:spLocks/>
          </p:cNvSpPr>
          <p:nvPr userDrawn="1"/>
        </p:nvSpPr>
        <p:spPr>
          <a:xfrm>
            <a:off x="685800" y="2429242"/>
            <a:ext cx="2895600" cy="472589"/>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4400" dirty="0" smtClean="0"/>
              <a:t>Thank you.</a:t>
            </a:r>
            <a:endParaRPr lang="ja-JP" altLang="en-US" sz="4400" dirty="0"/>
          </a:p>
        </p:txBody>
      </p:sp>
      <p:pic>
        <p:nvPicPr>
          <p:cNvPr id="2" name="図 1"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spTree>
    <p:extLst>
      <p:ext uri="{BB962C8B-B14F-4D97-AF65-F5344CB8AC3E}">
        <p14:creationId xmlns:p14="http://schemas.microsoft.com/office/powerpoint/2010/main" val="22766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65003"/>
            <a:ext cx="2133600" cy="156472"/>
          </a:xfrm>
          <a:prstGeom prst="rect">
            <a:avLst/>
          </a:prstGeom>
        </p:spPr>
        <p:txBody>
          <a:bodyPr vert="horz" lIns="0" tIns="0" rIns="0" bIns="0" rtlCol="0" anchor="ctr"/>
          <a:lstStyle>
            <a:lvl1pPr algn="l">
              <a:defRPr sz="800">
                <a:solidFill>
                  <a:schemeClr val="tx1"/>
                </a:solidFill>
                <a:latin typeface="Arial"/>
                <a:ea typeface="メイリオ"/>
                <a:cs typeface="Arial"/>
              </a:defRPr>
            </a:lvl1pPr>
          </a:lstStyle>
          <a:p>
            <a:endParaRPr lang="ja-JP" altLang="en-US" dirty="0"/>
          </a:p>
        </p:txBody>
      </p:sp>
      <p:sp>
        <p:nvSpPr>
          <p:cNvPr id="5" name="フッター プレースホルダー 4"/>
          <p:cNvSpPr>
            <a:spLocks noGrp="1"/>
          </p:cNvSpPr>
          <p:nvPr>
            <p:ph type="ftr" sz="quarter" idx="3"/>
          </p:nvPr>
        </p:nvSpPr>
        <p:spPr>
          <a:xfrm>
            <a:off x="3124200" y="6565003"/>
            <a:ext cx="2895600" cy="156472"/>
          </a:xfrm>
          <a:prstGeom prst="rect">
            <a:avLst/>
          </a:prstGeom>
        </p:spPr>
        <p:txBody>
          <a:bodyPr vert="horz" lIns="0" tIns="0" rIns="0" bIns="0" rtlCol="0" anchor="ctr"/>
          <a:lstStyle>
            <a:lvl1pPr algn="ctr">
              <a:defRPr sz="800">
                <a:solidFill>
                  <a:schemeClr val="tx1"/>
                </a:solidFill>
                <a:latin typeface="Arial"/>
                <a:ea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565003"/>
            <a:ext cx="2133600" cy="156472"/>
          </a:xfrm>
          <a:prstGeom prst="rect">
            <a:avLst/>
          </a:prstGeom>
        </p:spPr>
        <p:txBody>
          <a:bodyPr vert="horz" lIns="0" tIns="0" rIns="0" bIns="0" rtlCol="0" anchor="ctr"/>
          <a:lstStyle>
            <a:lvl1pPr algn="r">
              <a:defRPr sz="800">
                <a:solidFill>
                  <a:schemeClr val="tx1"/>
                </a:solidFill>
                <a:latin typeface="Arial"/>
                <a:ea typeface="メイリオ"/>
                <a:cs typeface="Arial"/>
              </a:defRPr>
            </a:lvl1pPr>
          </a:lstStyle>
          <a:p>
            <a:fld id="{879E8646-D9EA-2E4C-AF8C-FEC506DFEF7C}" type="slidenum">
              <a:rPr lang="ja-JP" altLang="en-US" smtClean="0"/>
              <a:pPr/>
              <a:t>‹#›</a:t>
            </a:fld>
            <a:endParaRPr lang="ja-JP" altLang="en-US" dirty="0"/>
          </a:p>
        </p:txBody>
      </p:sp>
      <p:grpSp>
        <p:nvGrpSpPr>
          <p:cNvPr id="7" name="図形グループ 6"/>
          <p:cNvGrpSpPr/>
          <p:nvPr userDrawn="1"/>
        </p:nvGrpSpPr>
        <p:grpSpPr>
          <a:xfrm>
            <a:off x="-1349480" y="753795"/>
            <a:ext cx="1298768" cy="756296"/>
            <a:chOff x="-1352162" y="569643"/>
            <a:chExt cx="1298768" cy="538160"/>
          </a:xfrm>
        </p:grpSpPr>
        <p:sp>
          <p:nvSpPr>
            <p:cNvPr id="8" name="テキスト ボックス 7"/>
            <p:cNvSpPr txBox="1">
              <a:spLocks noChangeArrowheads="1"/>
            </p:cNvSpPr>
            <p:nvPr userDrawn="1"/>
          </p:nvSpPr>
          <p:spPr bwMode="auto">
            <a:xfrm>
              <a:off x="-1352162" y="569643"/>
              <a:ext cx="1298768" cy="360000"/>
            </a:xfrm>
            <a:prstGeom prst="rect">
              <a:avLst/>
            </a:prstGeom>
            <a:solidFill>
              <a:srgbClr val="000000"/>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Black</a:t>
              </a:r>
            </a:p>
            <a:p>
              <a:pPr>
                <a:defRPr/>
              </a:pPr>
              <a:r>
                <a:rPr lang="en-US" altLang="ja-JP" sz="900" dirty="0" smtClean="0">
                  <a:solidFill>
                    <a:srgbClr val="FFFFFF"/>
                  </a:solidFill>
                  <a:latin typeface="Arial" charset="0"/>
                  <a:ea typeface="メイリオ"/>
                  <a:cs typeface="Arial" charset="0"/>
                </a:rPr>
                <a:t>R0 G0 B0</a:t>
              </a:r>
            </a:p>
            <a:p>
              <a:pPr>
                <a:defRPr/>
              </a:pPr>
              <a:endParaRPr lang="ja-JP" altLang="en-US" sz="900" dirty="0" smtClean="0">
                <a:solidFill>
                  <a:srgbClr val="000000"/>
                </a:solidFill>
                <a:latin typeface="Arial" charset="0"/>
                <a:ea typeface="メイリオ"/>
                <a:cs typeface="Arial" charset="0"/>
              </a:endParaRPr>
            </a:p>
          </p:txBody>
        </p:sp>
        <p:sp>
          <p:nvSpPr>
            <p:cNvPr id="9" name="正方形/長方形 8"/>
            <p:cNvSpPr/>
            <p:nvPr userDrawn="1"/>
          </p:nvSpPr>
          <p:spPr>
            <a:xfrm>
              <a:off x="-1349482" y="931203"/>
              <a:ext cx="324000" cy="175044"/>
            </a:xfrm>
            <a:prstGeom prst="rect">
              <a:avLst/>
            </a:prstGeom>
            <a:solidFill>
              <a:srgbClr val="333333"/>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0" name="正方形/長方形 9"/>
            <p:cNvSpPr/>
            <p:nvPr userDrawn="1"/>
          </p:nvSpPr>
          <p:spPr>
            <a:xfrm>
              <a:off x="-1025482" y="931203"/>
              <a:ext cx="324000" cy="175044"/>
            </a:xfrm>
            <a:prstGeom prst="rect">
              <a:avLst/>
            </a:prstGeom>
            <a:solidFill>
              <a:srgbClr val="666666"/>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1" name="正方形/長方形 10"/>
            <p:cNvSpPr/>
            <p:nvPr userDrawn="1"/>
          </p:nvSpPr>
          <p:spPr>
            <a:xfrm>
              <a:off x="-701482" y="931203"/>
              <a:ext cx="324000" cy="175044"/>
            </a:xfrm>
            <a:prstGeom prst="rect">
              <a:avLst/>
            </a:prstGeom>
            <a:solidFill>
              <a:srgbClr val="999999"/>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2" name="正方形/長方形 11"/>
            <p:cNvSpPr/>
            <p:nvPr userDrawn="1"/>
          </p:nvSpPr>
          <p:spPr>
            <a:xfrm>
              <a:off x="-377482" y="932759"/>
              <a:ext cx="324000" cy="175044"/>
            </a:xfrm>
            <a:prstGeom prst="rect">
              <a:avLst/>
            </a:prstGeom>
            <a:solidFill>
              <a:srgbClr val="CCCCCC"/>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3" name="図形グループ 12"/>
          <p:cNvGrpSpPr/>
          <p:nvPr userDrawn="1"/>
        </p:nvGrpSpPr>
        <p:grpSpPr>
          <a:xfrm>
            <a:off x="-1343938" y="0"/>
            <a:ext cx="1296000" cy="755999"/>
            <a:chOff x="-1324519" y="-285602"/>
            <a:chExt cx="1296000" cy="535044"/>
          </a:xfrm>
        </p:grpSpPr>
        <p:sp>
          <p:nvSpPr>
            <p:cNvPr id="14" name="テキスト ボックス 13"/>
            <p:cNvSpPr txBox="1">
              <a:spLocks noChangeArrowheads="1"/>
            </p:cNvSpPr>
            <p:nvPr userDrawn="1"/>
          </p:nvSpPr>
          <p:spPr bwMode="auto">
            <a:xfrm>
              <a:off x="-1324519" y="-285602"/>
              <a:ext cx="1295999" cy="360000"/>
            </a:xfrm>
            <a:prstGeom prst="rect">
              <a:avLst/>
            </a:prstGeom>
            <a:solidFill>
              <a:srgbClr val="E6001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KEPCO Red</a:t>
              </a:r>
            </a:p>
            <a:p>
              <a:pPr>
                <a:defRPr/>
              </a:pPr>
              <a:r>
                <a:rPr lang="en-US" altLang="ja-JP" sz="900" dirty="0" smtClean="0">
                  <a:solidFill>
                    <a:srgbClr val="FFFFFF"/>
                  </a:solidFill>
                  <a:latin typeface="Arial" charset="0"/>
                  <a:ea typeface="メイリオ"/>
                  <a:cs typeface="Arial" charset="0"/>
                </a:rPr>
                <a:t>R230 G0 B18</a:t>
              </a:r>
            </a:p>
            <a:p>
              <a:pPr>
                <a:defRPr/>
              </a:pPr>
              <a:endParaRPr lang="ja-JP" altLang="en-US" sz="900" dirty="0" smtClean="0">
                <a:solidFill>
                  <a:srgbClr val="000000"/>
                </a:solidFill>
                <a:latin typeface="Arial" charset="0"/>
                <a:ea typeface="メイリオ"/>
                <a:cs typeface="Arial" charset="0"/>
              </a:endParaRPr>
            </a:p>
          </p:txBody>
        </p:sp>
        <p:sp>
          <p:nvSpPr>
            <p:cNvPr id="15" name="正方形/長方形 14"/>
            <p:cNvSpPr/>
            <p:nvPr userDrawn="1"/>
          </p:nvSpPr>
          <p:spPr>
            <a:xfrm>
              <a:off x="-1324519" y="72838"/>
              <a:ext cx="324000" cy="175044"/>
            </a:xfrm>
            <a:prstGeom prst="rect">
              <a:avLst/>
            </a:prstGeom>
            <a:solidFill>
              <a:srgbClr val="EB334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6" name="正方形/長方形 15"/>
            <p:cNvSpPr/>
            <p:nvPr userDrawn="1"/>
          </p:nvSpPr>
          <p:spPr>
            <a:xfrm>
              <a:off x="-1000519" y="72838"/>
              <a:ext cx="324000" cy="175044"/>
            </a:xfrm>
            <a:prstGeom prst="rect">
              <a:avLst/>
            </a:prstGeom>
            <a:solidFill>
              <a:srgbClr val="F0667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7" name="正方形/長方形 16"/>
            <p:cNvSpPr/>
            <p:nvPr userDrawn="1"/>
          </p:nvSpPr>
          <p:spPr>
            <a:xfrm>
              <a:off x="-676519" y="72838"/>
              <a:ext cx="324000" cy="175044"/>
            </a:xfrm>
            <a:prstGeom prst="rect">
              <a:avLst/>
            </a:prstGeom>
            <a:solidFill>
              <a:srgbClr val="F599A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8" name="正方形/長方形 17"/>
            <p:cNvSpPr/>
            <p:nvPr userDrawn="1"/>
          </p:nvSpPr>
          <p:spPr>
            <a:xfrm>
              <a:off x="-352519" y="74398"/>
              <a:ext cx="324000" cy="175044"/>
            </a:xfrm>
            <a:prstGeom prst="rect">
              <a:avLst/>
            </a:prstGeom>
            <a:solidFill>
              <a:srgbClr val="FACCD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9" name="図形グループ 18"/>
          <p:cNvGrpSpPr/>
          <p:nvPr userDrawn="1"/>
        </p:nvGrpSpPr>
        <p:grpSpPr>
          <a:xfrm>
            <a:off x="-1341165" y="2245954"/>
            <a:ext cx="1296000" cy="686341"/>
            <a:chOff x="-1367936" y="1193984"/>
            <a:chExt cx="1296000" cy="739987"/>
          </a:xfrm>
        </p:grpSpPr>
        <p:sp>
          <p:nvSpPr>
            <p:cNvPr id="20" name="テキスト ボックス 19"/>
            <p:cNvSpPr txBox="1">
              <a:spLocks noChangeArrowheads="1"/>
            </p:cNvSpPr>
            <p:nvPr userDrawn="1"/>
          </p:nvSpPr>
          <p:spPr bwMode="auto">
            <a:xfrm>
              <a:off x="-1367935" y="1193984"/>
              <a:ext cx="1295999" cy="464306"/>
            </a:xfrm>
            <a:prstGeom prst="rect">
              <a:avLst/>
            </a:prstGeom>
            <a:solidFill>
              <a:schemeClr val="tx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Warm-hearted Gray</a:t>
              </a:r>
            </a:p>
            <a:p>
              <a:pPr>
                <a:defRPr/>
              </a:pPr>
              <a:r>
                <a:rPr lang="en-US" altLang="ja-JP" sz="900" dirty="0" smtClean="0">
                  <a:solidFill>
                    <a:srgbClr val="FFFFFF"/>
                  </a:solidFill>
                  <a:latin typeface="Arial" charset="0"/>
                  <a:ea typeface="メイリオ"/>
                  <a:cs typeface="Arial" charset="0"/>
                </a:rPr>
                <a:t>R113 G109 B107</a:t>
              </a:r>
              <a:endParaRPr lang="ja-JP" altLang="en-US" sz="900" dirty="0" smtClean="0">
                <a:solidFill>
                  <a:srgbClr val="000000"/>
                </a:solidFill>
                <a:latin typeface="Arial" charset="0"/>
                <a:ea typeface="メイリオ"/>
                <a:cs typeface="Arial" charset="0"/>
              </a:endParaRPr>
            </a:p>
          </p:txBody>
        </p:sp>
        <p:sp>
          <p:nvSpPr>
            <p:cNvPr id="21" name="正方形/長方形 20"/>
            <p:cNvSpPr/>
            <p:nvPr userDrawn="1"/>
          </p:nvSpPr>
          <p:spPr>
            <a:xfrm>
              <a:off x="-1367936" y="1658290"/>
              <a:ext cx="324000" cy="272933"/>
            </a:xfrm>
            <a:prstGeom prst="rect">
              <a:avLst/>
            </a:prstGeom>
            <a:solidFill>
              <a:srgbClr val="8E8A8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2" name="正方形/長方形 21"/>
            <p:cNvSpPr/>
            <p:nvPr userDrawn="1"/>
          </p:nvSpPr>
          <p:spPr>
            <a:xfrm>
              <a:off x="-1043936" y="1658291"/>
              <a:ext cx="324000" cy="272934"/>
            </a:xfrm>
            <a:prstGeom prst="rect">
              <a:avLst/>
            </a:prstGeom>
            <a:solidFill>
              <a:srgbClr val="AAA7A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3" name="正方形/長方形 22"/>
            <p:cNvSpPr/>
            <p:nvPr userDrawn="1"/>
          </p:nvSpPr>
          <p:spPr>
            <a:xfrm>
              <a:off x="-719936" y="1658291"/>
              <a:ext cx="324000" cy="272934"/>
            </a:xfrm>
            <a:prstGeom prst="rect">
              <a:avLst/>
            </a:prstGeom>
            <a:solidFill>
              <a:srgbClr val="C6C5C4"/>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4" name="正方形/長方形 23"/>
            <p:cNvSpPr/>
            <p:nvPr userDrawn="1"/>
          </p:nvSpPr>
          <p:spPr>
            <a:xfrm>
              <a:off x="-395936" y="1661037"/>
              <a:ext cx="324000" cy="272934"/>
            </a:xfrm>
            <a:prstGeom prst="rect">
              <a:avLst/>
            </a:prstGeom>
            <a:solidFill>
              <a:srgbClr val="E3E2E1"/>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25" name="図形グループ 24"/>
          <p:cNvGrpSpPr/>
          <p:nvPr userDrawn="1"/>
        </p:nvGrpSpPr>
        <p:grpSpPr>
          <a:xfrm>
            <a:off x="-1343938" y="1562161"/>
            <a:ext cx="1298769" cy="686339"/>
            <a:chOff x="-1360572" y="1167843"/>
            <a:chExt cx="1298769" cy="458996"/>
          </a:xfrm>
        </p:grpSpPr>
        <p:sp>
          <p:nvSpPr>
            <p:cNvPr id="26" name="テキスト ボックス 25"/>
            <p:cNvSpPr txBox="1">
              <a:spLocks noChangeArrowheads="1"/>
            </p:cNvSpPr>
            <p:nvPr userDrawn="1"/>
          </p:nvSpPr>
          <p:spPr bwMode="auto">
            <a:xfrm>
              <a:off x="-1360571" y="1167843"/>
              <a:ext cx="1298768" cy="287998"/>
            </a:xfrm>
            <a:prstGeom prst="rect">
              <a:avLst/>
            </a:prstGeom>
            <a:solidFill>
              <a:schemeClr val="bg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Empowering Orange</a:t>
              </a:r>
            </a:p>
            <a:p>
              <a:pPr>
                <a:defRPr/>
              </a:pPr>
              <a:r>
                <a:rPr lang="en-US" altLang="ja-JP" sz="900" dirty="0" smtClean="0">
                  <a:solidFill>
                    <a:srgbClr val="FFFFFF"/>
                  </a:solidFill>
                  <a:latin typeface="Arial" charset="0"/>
                  <a:ea typeface="メイリオ"/>
                  <a:cs typeface="Arial" charset="0"/>
                </a:rPr>
                <a:t>R235 G97 B0</a:t>
              </a:r>
              <a:endParaRPr lang="ja-JP" altLang="en-US" sz="900" dirty="0" smtClean="0">
                <a:solidFill>
                  <a:srgbClr val="000000"/>
                </a:solidFill>
                <a:latin typeface="Arial" charset="0"/>
                <a:ea typeface="メイリオ"/>
                <a:cs typeface="Arial" charset="0"/>
              </a:endParaRPr>
            </a:p>
          </p:txBody>
        </p:sp>
        <p:sp>
          <p:nvSpPr>
            <p:cNvPr id="27" name="正方形/長方形 26"/>
            <p:cNvSpPr/>
            <p:nvPr userDrawn="1"/>
          </p:nvSpPr>
          <p:spPr>
            <a:xfrm>
              <a:off x="-1360572" y="1455841"/>
              <a:ext cx="324000" cy="169295"/>
            </a:xfrm>
            <a:prstGeom prst="rect">
              <a:avLst/>
            </a:prstGeom>
            <a:solidFill>
              <a:srgbClr val="EF8033"/>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8" name="正方形/長方形 27"/>
            <p:cNvSpPr/>
            <p:nvPr userDrawn="1"/>
          </p:nvSpPr>
          <p:spPr>
            <a:xfrm>
              <a:off x="-1036572" y="1455841"/>
              <a:ext cx="324000" cy="169295"/>
            </a:xfrm>
            <a:prstGeom prst="rect">
              <a:avLst/>
            </a:prstGeom>
            <a:solidFill>
              <a:srgbClr val="F3A06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9" name="正方形/長方形 28"/>
            <p:cNvSpPr/>
            <p:nvPr userDrawn="1"/>
          </p:nvSpPr>
          <p:spPr>
            <a:xfrm>
              <a:off x="-712572" y="1455841"/>
              <a:ext cx="324000" cy="169295"/>
            </a:xfrm>
            <a:prstGeom prst="rect">
              <a:avLst/>
            </a:prstGeom>
            <a:solidFill>
              <a:srgbClr val="F7C09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30" name="正方形/長方形 29"/>
            <p:cNvSpPr/>
            <p:nvPr userDrawn="1"/>
          </p:nvSpPr>
          <p:spPr>
            <a:xfrm>
              <a:off x="-388572" y="1457544"/>
              <a:ext cx="324000" cy="169295"/>
            </a:xfrm>
            <a:prstGeom prst="rect">
              <a:avLst/>
            </a:prstGeom>
            <a:solidFill>
              <a:srgbClr val="FBDFCC"/>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31" name="図形グループ 31"/>
          <p:cNvGrpSpPr/>
          <p:nvPr userDrawn="1"/>
        </p:nvGrpSpPr>
        <p:grpSpPr>
          <a:xfrm>
            <a:off x="-1343941" y="3170696"/>
            <a:ext cx="1296000" cy="527956"/>
            <a:chOff x="-2661162" y="2228842"/>
            <a:chExt cx="1296000" cy="691050"/>
          </a:xfrm>
        </p:grpSpPr>
        <p:sp>
          <p:nvSpPr>
            <p:cNvPr id="32" name="テキスト ボックス 31"/>
            <p:cNvSpPr txBox="1">
              <a:spLocks noChangeArrowheads="1"/>
            </p:cNvSpPr>
            <p:nvPr userDrawn="1"/>
          </p:nvSpPr>
          <p:spPr bwMode="auto">
            <a:xfrm>
              <a:off x="-2661161" y="2228842"/>
              <a:ext cx="1295999" cy="432000"/>
            </a:xfrm>
            <a:prstGeom prst="rect">
              <a:avLst/>
            </a:prstGeom>
            <a:solidFill>
              <a:schemeClr val="accent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Blue</a:t>
              </a:r>
            </a:p>
            <a:p>
              <a:pPr>
                <a:defRPr/>
              </a:pPr>
              <a:r>
                <a:rPr lang="en-US" altLang="ja-JP" sz="800" dirty="0" smtClean="0">
                  <a:solidFill>
                    <a:srgbClr val="FFFFFF"/>
                  </a:solidFill>
                  <a:latin typeface="Arial" charset="0"/>
                  <a:ea typeface="メイリオ"/>
                  <a:cs typeface="Arial" charset="0"/>
                </a:rPr>
                <a:t>R0 G117 B194</a:t>
              </a:r>
            </a:p>
          </p:txBody>
        </p:sp>
        <p:sp>
          <p:nvSpPr>
            <p:cNvPr id="33" name="正方形/長方形 32"/>
            <p:cNvSpPr/>
            <p:nvPr userDrawn="1"/>
          </p:nvSpPr>
          <p:spPr>
            <a:xfrm>
              <a:off x="-2661162" y="2660843"/>
              <a:ext cx="324000" cy="256304"/>
            </a:xfrm>
            <a:prstGeom prst="rect">
              <a:avLst/>
            </a:prstGeom>
            <a:solidFill>
              <a:srgbClr val="3390C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4" name="正方形/長方形 33"/>
            <p:cNvSpPr/>
            <p:nvPr userDrawn="1"/>
          </p:nvSpPr>
          <p:spPr>
            <a:xfrm>
              <a:off x="-2337162" y="2660843"/>
              <a:ext cx="324000" cy="256304"/>
            </a:xfrm>
            <a:prstGeom prst="rect">
              <a:avLst/>
            </a:prstGeom>
            <a:solidFill>
              <a:srgbClr val="66ACD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5" name="正方形/長方形 34"/>
            <p:cNvSpPr/>
            <p:nvPr userDrawn="1"/>
          </p:nvSpPr>
          <p:spPr>
            <a:xfrm>
              <a:off x="-2013162" y="2660843"/>
              <a:ext cx="324000" cy="256304"/>
            </a:xfrm>
            <a:prstGeom prst="rect">
              <a:avLst/>
            </a:prstGeom>
            <a:solidFill>
              <a:srgbClr val="99C8E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6" name="正方形/長方形 35"/>
            <p:cNvSpPr/>
            <p:nvPr userDrawn="1"/>
          </p:nvSpPr>
          <p:spPr>
            <a:xfrm>
              <a:off x="-1689162" y="2663588"/>
              <a:ext cx="324000" cy="256304"/>
            </a:xfrm>
            <a:prstGeom prst="rect">
              <a:avLst/>
            </a:prstGeom>
            <a:solidFill>
              <a:srgbClr val="CCE3F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37" name="図形グループ 32"/>
          <p:cNvGrpSpPr/>
          <p:nvPr userDrawn="1"/>
        </p:nvGrpSpPr>
        <p:grpSpPr>
          <a:xfrm>
            <a:off x="-1346712" y="5276229"/>
            <a:ext cx="1296000" cy="527956"/>
            <a:chOff x="-1365163" y="2228842"/>
            <a:chExt cx="1296000" cy="691050"/>
          </a:xfrm>
        </p:grpSpPr>
        <p:sp>
          <p:nvSpPr>
            <p:cNvPr id="38" name="テキスト ボックス 37"/>
            <p:cNvSpPr txBox="1">
              <a:spLocks noChangeArrowheads="1"/>
            </p:cNvSpPr>
            <p:nvPr userDrawn="1"/>
          </p:nvSpPr>
          <p:spPr bwMode="auto">
            <a:xfrm>
              <a:off x="-1365162" y="2228842"/>
              <a:ext cx="1295999" cy="432000"/>
            </a:xfrm>
            <a:prstGeom prst="rect">
              <a:avLst/>
            </a:prstGeom>
            <a:solidFill>
              <a:schemeClr val="accent5"/>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Purple</a:t>
              </a:r>
            </a:p>
            <a:p>
              <a:pPr>
                <a:defRPr/>
              </a:pPr>
              <a:r>
                <a:rPr lang="en-US" altLang="ja-JP" sz="800" dirty="0" smtClean="0">
                  <a:solidFill>
                    <a:srgbClr val="FFFFFF"/>
                  </a:solidFill>
                  <a:latin typeface="Arial" charset="0"/>
                  <a:ea typeface="メイリオ"/>
                  <a:cs typeface="Arial" charset="0"/>
                </a:rPr>
                <a:t>R103 G68 B152</a:t>
              </a:r>
            </a:p>
          </p:txBody>
        </p:sp>
        <p:sp>
          <p:nvSpPr>
            <p:cNvPr id="39" name="正方形/長方形 38"/>
            <p:cNvSpPr/>
            <p:nvPr userDrawn="1"/>
          </p:nvSpPr>
          <p:spPr>
            <a:xfrm>
              <a:off x="-1365163" y="2660843"/>
              <a:ext cx="324000" cy="256304"/>
            </a:xfrm>
            <a:prstGeom prst="rect">
              <a:avLst/>
            </a:prstGeom>
            <a:solidFill>
              <a:srgbClr val="856AA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0" name="正方形/長方形 39"/>
            <p:cNvSpPr/>
            <p:nvPr userDrawn="1"/>
          </p:nvSpPr>
          <p:spPr>
            <a:xfrm>
              <a:off x="-1041163" y="2660843"/>
              <a:ext cx="324000" cy="256304"/>
            </a:xfrm>
            <a:prstGeom prst="rect">
              <a:avLst/>
            </a:prstGeom>
            <a:solidFill>
              <a:srgbClr val="A48FC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1" name="正方形/長方形 40"/>
            <p:cNvSpPr/>
            <p:nvPr userDrawn="1"/>
          </p:nvSpPr>
          <p:spPr>
            <a:xfrm>
              <a:off x="-717163" y="2660843"/>
              <a:ext cx="324000" cy="256304"/>
            </a:xfrm>
            <a:prstGeom prst="rect">
              <a:avLst/>
            </a:prstGeom>
            <a:solidFill>
              <a:srgbClr val="C2B4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2" name="正方形/長方形 41"/>
            <p:cNvSpPr/>
            <p:nvPr userDrawn="1"/>
          </p:nvSpPr>
          <p:spPr>
            <a:xfrm>
              <a:off x="-393163" y="2663588"/>
              <a:ext cx="324000" cy="256304"/>
            </a:xfrm>
            <a:prstGeom prst="rect">
              <a:avLst/>
            </a:prstGeom>
            <a:solidFill>
              <a:srgbClr val="E1DAE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3" name="図形グループ 33"/>
          <p:cNvGrpSpPr/>
          <p:nvPr userDrawn="1"/>
        </p:nvGrpSpPr>
        <p:grpSpPr>
          <a:xfrm>
            <a:off x="-1346712" y="3696555"/>
            <a:ext cx="1296000" cy="527956"/>
            <a:chOff x="-2661163" y="2951587"/>
            <a:chExt cx="1296000" cy="691050"/>
          </a:xfrm>
        </p:grpSpPr>
        <p:sp>
          <p:nvSpPr>
            <p:cNvPr id="44" name="テキスト ボックス 43"/>
            <p:cNvSpPr txBox="1">
              <a:spLocks noChangeArrowheads="1"/>
            </p:cNvSpPr>
            <p:nvPr userDrawn="1"/>
          </p:nvSpPr>
          <p:spPr bwMode="auto">
            <a:xfrm>
              <a:off x="-2661162" y="2951587"/>
              <a:ext cx="1295999" cy="432000"/>
            </a:xfrm>
            <a:prstGeom prst="rect">
              <a:avLst/>
            </a:prstGeom>
            <a:solidFill>
              <a:schemeClr val="accent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Green</a:t>
              </a:r>
            </a:p>
            <a:p>
              <a:pPr>
                <a:defRPr/>
              </a:pPr>
              <a:r>
                <a:rPr lang="en-US" altLang="ja-JP" sz="800" dirty="0" smtClean="0">
                  <a:solidFill>
                    <a:srgbClr val="FFFFFF"/>
                  </a:solidFill>
                  <a:latin typeface="Arial" charset="0"/>
                  <a:ea typeface="メイリオ"/>
                  <a:cs typeface="Arial" charset="0"/>
                </a:rPr>
                <a:t>R61 G151 B56</a:t>
              </a:r>
            </a:p>
          </p:txBody>
        </p:sp>
        <p:sp>
          <p:nvSpPr>
            <p:cNvPr id="45" name="正方形/長方形 44"/>
            <p:cNvSpPr/>
            <p:nvPr userDrawn="1"/>
          </p:nvSpPr>
          <p:spPr>
            <a:xfrm>
              <a:off x="-2661163" y="3383588"/>
              <a:ext cx="324000" cy="256304"/>
            </a:xfrm>
            <a:prstGeom prst="rect">
              <a:avLst/>
            </a:prstGeom>
            <a:solidFill>
              <a:srgbClr val="64AC60"/>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6" name="正方形/長方形 45"/>
            <p:cNvSpPr/>
            <p:nvPr userDrawn="1"/>
          </p:nvSpPr>
          <p:spPr>
            <a:xfrm>
              <a:off x="-2337163" y="3383588"/>
              <a:ext cx="324000" cy="256304"/>
            </a:xfrm>
            <a:prstGeom prst="rect">
              <a:avLst/>
            </a:prstGeom>
            <a:solidFill>
              <a:srgbClr val="8BC18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7" name="正方形/長方形 46"/>
            <p:cNvSpPr/>
            <p:nvPr userDrawn="1"/>
          </p:nvSpPr>
          <p:spPr>
            <a:xfrm>
              <a:off x="-2013163" y="3383588"/>
              <a:ext cx="324000" cy="256304"/>
            </a:xfrm>
            <a:prstGeom prst="rect">
              <a:avLst/>
            </a:prstGeom>
            <a:solidFill>
              <a:srgbClr val="B2D5AF"/>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8" name="正方形/長方形 47"/>
            <p:cNvSpPr/>
            <p:nvPr userDrawn="1"/>
          </p:nvSpPr>
          <p:spPr>
            <a:xfrm>
              <a:off x="-1689163" y="3386333"/>
              <a:ext cx="324000" cy="256304"/>
            </a:xfrm>
            <a:prstGeom prst="rect">
              <a:avLst/>
            </a:prstGeom>
            <a:solidFill>
              <a:srgbClr val="D8EAD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9" name="図形グループ 34"/>
          <p:cNvGrpSpPr/>
          <p:nvPr userDrawn="1"/>
        </p:nvGrpSpPr>
        <p:grpSpPr>
          <a:xfrm>
            <a:off x="-1335627" y="5804185"/>
            <a:ext cx="1296000" cy="527956"/>
            <a:chOff x="-1365164" y="2951587"/>
            <a:chExt cx="1296000" cy="691050"/>
          </a:xfrm>
        </p:grpSpPr>
        <p:sp>
          <p:nvSpPr>
            <p:cNvPr id="50" name="テキスト ボックス 49"/>
            <p:cNvSpPr txBox="1">
              <a:spLocks noChangeArrowheads="1"/>
            </p:cNvSpPr>
            <p:nvPr userDrawn="1"/>
          </p:nvSpPr>
          <p:spPr bwMode="auto">
            <a:xfrm>
              <a:off x="-1365163" y="2951587"/>
              <a:ext cx="1295999" cy="432000"/>
            </a:xfrm>
            <a:prstGeom prst="rect">
              <a:avLst/>
            </a:prstGeom>
            <a:solidFill>
              <a:schemeClr val="accent6"/>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Pink</a:t>
              </a:r>
            </a:p>
            <a:p>
              <a:pPr>
                <a:defRPr/>
              </a:pPr>
              <a:r>
                <a:rPr lang="en-US" altLang="ja-JP" sz="800" dirty="0" smtClean="0">
                  <a:solidFill>
                    <a:srgbClr val="FFFFFF"/>
                  </a:solidFill>
                  <a:latin typeface="Arial" charset="0"/>
                  <a:ea typeface="メイリオ"/>
                  <a:cs typeface="Arial" charset="0"/>
                </a:rPr>
                <a:t>R235 G110 B165</a:t>
              </a:r>
            </a:p>
          </p:txBody>
        </p:sp>
        <p:sp>
          <p:nvSpPr>
            <p:cNvPr id="51" name="正方形/長方形 50"/>
            <p:cNvSpPr/>
            <p:nvPr userDrawn="1"/>
          </p:nvSpPr>
          <p:spPr>
            <a:xfrm>
              <a:off x="-1365164" y="3383588"/>
              <a:ext cx="324000" cy="256304"/>
            </a:xfrm>
            <a:prstGeom prst="rect">
              <a:avLst/>
            </a:prstGeom>
            <a:solidFill>
              <a:srgbClr val="EF8BB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2" name="正方形/長方形 51"/>
            <p:cNvSpPr/>
            <p:nvPr userDrawn="1"/>
          </p:nvSpPr>
          <p:spPr>
            <a:xfrm>
              <a:off x="-1041164" y="3383588"/>
              <a:ext cx="324000" cy="256304"/>
            </a:xfrm>
            <a:prstGeom prst="rect">
              <a:avLst/>
            </a:prstGeom>
            <a:solidFill>
              <a:srgbClr val="F3A8C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3" name="正方形/長方形 52"/>
            <p:cNvSpPr/>
            <p:nvPr userDrawn="1"/>
          </p:nvSpPr>
          <p:spPr>
            <a:xfrm>
              <a:off x="-717164" y="3383588"/>
              <a:ext cx="324000" cy="256304"/>
            </a:xfrm>
            <a:prstGeom prst="rect">
              <a:avLst/>
            </a:prstGeom>
            <a:solidFill>
              <a:srgbClr val="F7C5DB"/>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4" name="正方形/長方形 53"/>
            <p:cNvSpPr/>
            <p:nvPr userDrawn="1"/>
          </p:nvSpPr>
          <p:spPr>
            <a:xfrm>
              <a:off x="-393164" y="3386333"/>
              <a:ext cx="324000" cy="256304"/>
            </a:xfrm>
            <a:prstGeom prst="rect">
              <a:avLst/>
            </a:prstGeom>
            <a:solidFill>
              <a:srgbClr val="FBE2E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55" name="図形グループ 35"/>
          <p:cNvGrpSpPr/>
          <p:nvPr userDrawn="1"/>
        </p:nvGrpSpPr>
        <p:grpSpPr>
          <a:xfrm>
            <a:off x="-1343942" y="4222414"/>
            <a:ext cx="1296000" cy="527956"/>
            <a:chOff x="-2661163" y="3671587"/>
            <a:chExt cx="1296000" cy="691050"/>
          </a:xfrm>
        </p:grpSpPr>
        <p:sp>
          <p:nvSpPr>
            <p:cNvPr id="56" name="テキスト ボックス 55"/>
            <p:cNvSpPr txBox="1">
              <a:spLocks noChangeArrowheads="1"/>
            </p:cNvSpPr>
            <p:nvPr userDrawn="1"/>
          </p:nvSpPr>
          <p:spPr bwMode="auto">
            <a:xfrm>
              <a:off x="-2661162" y="3671587"/>
              <a:ext cx="1295999" cy="432000"/>
            </a:xfrm>
            <a:prstGeom prst="rect">
              <a:avLst/>
            </a:prstGeom>
            <a:solidFill>
              <a:schemeClr val="accent3"/>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Lime</a:t>
              </a:r>
            </a:p>
            <a:p>
              <a:pPr>
                <a:defRPr/>
              </a:pPr>
              <a:r>
                <a:rPr lang="en-US" altLang="ja-JP" sz="800" dirty="0" smtClean="0">
                  <a:solidFill>
                    <a:srgbClr val="FFFFFF"/>
                  </a:solidFill>
                  <a:latin typeface="Arial" charset="0"/>
                  <a:ea typeface="メイリオ"/>
                  <a:cs typeface="Arial" charset="0"/>
                </a:rPr>
                <a:t>R171 G205 B3</a:t>
              </a:r>
            </a:p>
          </p:txBody>
        </p:sp>
        <p:sp>
          <p:nvSpPr>
            <p:cNvPr id="57" name="正方形/長方形 56"/>
            <p:cNvSpPr/>
            <p:nvPr userDrawn="1"/>
          </p:nvSpPr>
          <p:spPr>
            <a:xfrm>
              <a:off x="-2661163" y="4103588"/>
              <a:ext cx="324000" cy="256304"/>
            </a:xfrm>
            <a:prstGeom prst="rect">
              <a:avLst/>
            </a:prstGeom>
            <a:solidFill>
              <a:srgbClr val="BCD73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8" name="正方形/長方形 57"/>
            <p:cNvSpPr/>
            <p:nvPr userDrawn="1"/>
          </p:nvSpPr>
          <p:spPr>
            <a:xfrm>
              <a:off x="-2337163" y="4103588"/>
              <a:ext cx="324000" cy="256304"/>
            </a:xfrm>
            <a:prstGeom prst="rect">
              <a:avLst/>
            </a:prstGeom>
            <a:solidFill>
              <a:srgbClr val="CDE16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9" name="正方形/長方形 58"/>
            <p:cNvSpPr/>
            <p:nvPr userDrawn="1"/>
          </p:nvSpPr>
          <p:spPr>
            <a:xfrm>
              <a:off x="-2013163" y="4103588"/>
              <a:ext cx="324000" cy="256304"/>
            </a:xfrm>
            <a:prstGeom prst="rect">
              <a:avLst/>
            </a:prstGeom>
            <a:solidFill>
              <a:srgbClr val="DDEB9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0" name="正方形/長方形 59"/>
            <p:cNvSpPr/>
            <p:nvPr userDrawn="1"/>
          </p:nvSpPr>
          <p:spPr>
            <a:xfrm>
              <a:off x="-1689163" y="4106333"/>
              <a:ext cx="324000" cy="256304"/>
            </a:xfrm>
            <a:prstGeom prst="rect">
              <a:avLst/>
            </a:prstGeom>
            <a:solidFill>
              <a:srgbClr val="EEF5C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1" name="図形グループ 36"/>
          <p:cNvGrpSpPr/>
          <p:nvPr userDrawn="1"/>
        </p:nvGrpSpPr>
        <p:grpSpPr>
          <a:xfrm>
            <a:off x="-1335626" y="6330044"/>
            <a:ext cx="1296000" cy="527956"/>
            <a:chOff x="-1365164" y="3671587"/>
            <a:chExt cx="1296000" cy="691050"/>
          </a:xfrm>
        </p:grpSpPr>
        <p:sp>
          <p:nvSpPr>
            <p:cNvPr id="62" name="テキスト ボックス 61"/>
            <p:cNvSpPr txBox="1">
              <a:spLocks noChangeArrowheads="1"/>
            </p:cNvSpPr>
            <p:nvPr userDrawn="1"/>
          </p:nvSpPr>
          <p:spPr bwMode="auto">
            <a:xfrm>
              <a:off x="-1365163" y="3671587"/>
              <a:ext cx="1295999" cy="432000"/>
            </a:xfrm>
            <a:prstGeom prst="rect">
              <a:avLst/>
            </a:prstGeom>
            <a:solidFill>
              <a:schemeClr val="tx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Text Gray</a:t>
              </a:r>
            </a:p>
            <a:p>
              <a:pPr>
                <a:defRPr/>
              </a:pPr>
              <a:r>
                <a:rPr lang="en-US" altLang="ja-JP" sz="800" dirty="0" smtClean="0">
                  <a:solidFill>
                    <a:srgbClr val="FFFFFF"/>
                  </a:solidFill>
                  <a:latin typeface="Arial" charset="0"/>
                  <a:ea typeface="メイリオ"/>
                  <a:cs typeface="Arial" charset="0"/>
                </a:rPr>
                <a:t>R76 G68 B67</a:t>
              </a:r>
            </a:p>
          </p:txBody>
        </p:sp>
        <p:sp>
          <p:nvSpPr>
            <p:cNvPr id="63" name="正方形/長方形 62"/>
            <p:cNvSpPr/>
            <p:nvPr userDrawn="1"/>
          </p:nvSpPr>
          <p:spPr>
            <a:xfrm>
              <a:off x="-1365164" y="4103588"/>
              <a:ext cx="324000" cy="256304"/>
            </a:xfrm>
            <a:prstGeom prst="rect">
              <a:avLst/>
            </a:prstGeom>
            <a:solidFill>
              <a:srgbClr val="706A6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4" name="正方形/長方形 63"/>
            <p:cNvSpPr/>
            <p:nvPr userDrawn="1"/>
          </p:nvSpPr>
          <p:spPr>
            <a:xfrm>
              <a:off x="-1041164" y="4103588"/>
              <a:ext cx="324000" cy="256304"/>
            </a:xfrm>
            <a:prstGeom prst="rect">
              <a:avLst/>
            </a:prstGeom>
            <a:solidFill>
              <a:srgbClr val="948F8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5" name="正方形/長方形 64"/>
            <p:cNvSpPr/>
            <p:nvPr userDrawn="1"/>
          </p:nvSpPr>
          <p:spPr>
            <a:xfrm>
              <a:off x="-717164" y="4103588"/>
              <a:ext cx="324000" cy="256304"/>
            </a:xfrm>
            <a:prstGeom prst="rect">
              <a:avLst/>
            </a:prstGeom>
            <a:solidFill>
              <a:srgbClr val="B7B4B4"/>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6" name="正方形/長方形 65"/>
            <p:cNvSpPr/>
            <p:nvPr userDrawn="1"/>
          </p:nvSpPr>
          <p:spPr>
            <a:xfrm>
              <a:off x="-393164" y="4106333"/>
              <a:ext cx="324000" cy="256304"/>
            </a:xfrm>
            <a:prstGeom prst="rect">
              <a:avLst/>
            </a:prstGeom>
            <a:solidFill>
              <a:srgbClr val="DBDAD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7" name="図形グループ 37"/>
          <p:cNvGrpSpPr/>
          <p:nvPr userDrawn="1"/>
        </p:nvGrpSpPr>
        <p:grpSpPr>
          <a:xfrm>
            <a:off x="-1346712" y="4750370"/>
            <a:ext cx="1296000" cy="527956"/>
            <a:chOff x="-2663933" y="4388842"/>
            <a:chExt cx="1296000" cy="691050"/>
          </a:xfrm>
        </p:grpSpPr>
        <p:sp>
          <p:nvSpPr>
            <p:cNvPr id="68" name="テキスト ボックス 67"/>
            <p:cNvSpPr txBox="1">
              <a:spLocks noChangeArrowheads="1"/>
            </p:cNvSpPr>
            <p:nvPr userDrawn="1"/>
          </p:nvSpPr>
          <p:spPr bwMode="auto">
            <a:xfrm>
              <a:off x="-2663932" y="4388842"/>
              <a:ext cx="1295999" cy="432000"/>
            </a:xfrm>
            <a:prstGeom prst="rect">
              <a:avLst/>
            </a:prstGeom>
            <a:solidFill>
              <a:schemeClr val="accent4"/>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Turquoise</a:t>
              </a:r>
            </a:p>
            <a:p>
              <a:pPr>
                <a:defRPr/>
              </a:pPr>
              <a:r>
                <a:rPr lang="en-US" altLang="ja-JP" sz="800" dirty="0" smtClean="0">
                  <a:solidFill>
                    <a:srgbClr val="FFFFFF"/>
                  </a:solidFill>
                  <a:latin typeface="Arial" charset="0"/>
                  <a:ea typeface="メイリオ"/>
                  <a:cs typeface="Arial" charset="0"/>
                </a:rPr>
                <a:t>R0 G166 B186</a:t>
              </a:r>
            </a:p>
          </p:txBody>
        </p:sp>
        <p:sp>
          <p:nvSpPr>
            <p:cNvPr id="69" name="正方形/長方形 68"/>
            <p:cNvSpPr/>
            <p:nvPr userDrawn="1"/>
          </p:nvSpPr>
          <p:spPr>
            <a:xfrm>
              <a:off x="-2663933" y="4820843"/>
              <a:ext cx="324000" cy="256304"/>
            </a:xfrm>
            <a:prstGeom prst="rect">
              <a:avLst/>
            </a:prstGeom>
            <a:solidFill>
              <a:srgbClr val="33B8C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0" name="正方形/長方形 69"/>
            <p:cNvSpPr/>
            <p:nvPr userDrawn="1"/>
          </p:nvSpPr>
          <p:spPr>
            <a:xfrm>
              <a:off x="-2339933" y="4820843"/>
              <a:ext cx="324000" cy="256304"/>
            </a:xfrm>
            <a:prstGeom prst="rect">
              <a:avLst/>
            </a:prstGeom>
            <a:solidFill>
              <a:srgbClr val="66CA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1" name="正方形/長方形 70"/>
            <p:cNvSpPr/>
            <p:nvPr userDrawn="1"/>
          </p:nvSpPr>
          <p:spPr>
            <a:xfrm>
              <a:off x="-2015933" y="4820843"/>
              <a:ext cx="324000" cy="256304"/>
            </a:xfrm>
            <a:prstGeom prst="rect">
              <a:avLst/>
            </a:prstGeom>
            <a:solidFill>
              <a:srgbClr val="99DBE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2" name="正方形/長方形 71"/>
            <p:cNvSpPr/>
            <p:nvPr userDrawn="1"/>
          </p:nvSpPr>
          <p:spPr>
            <a:xfrm>
              <a:off x="-1691933" y="4823588"/>
              <a:ext cx="324000" cy="256304"/>
            </a:xfrm>
            <a:prstGeom prst="rect">
              <a:avLst/>
            </a:prstGeom>
            <a:solidFill>
              <a:srgbClr val="CCEDF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spTree>
    <p:extLst>
      <p:ext uri="{BB962C8B-B14F-4D97-AF65-F5344CB8AC3E}">
        <p14:creationId xmlns:p14="http://schemas.microsoft.com/office/powerpoint/2010/main" val="286612962"/>
      </p:ext>
    </p:extLst>
  </p:cSld>
  <p:clrMap bg1="lt1" tx1="dk1" bg2="lt2" tx2="dk2" accent1="accent1" accent2="accent2" accent3="accent3" accent4="accent4" accent5="accent5" accent6="accent6" hlink="hlink" folHlink="folHlink"/>
  <p:sldLayoutIdLst>
    <p:sldLayoutId id="2147483681" r:id="rId1"/>
    <p:sldLayoutId id="2147483689" r:id="rId2"/>
    <p:sldLayoutId id="2147483696" r:id="rId3"/>
  </p:sldLayoutIdLst>
  <p:hf hdr="0" ftr="0" dt="0"/>
  <p:txStyles>
    <p:titleStyle>
      <a:lvl1pPr algn="ctr" defTabSz="457200" rtl="0" eaLnBrk="1" latinLnBrk="0" hangingPunct="1">
        <a:spcBef>
          <a:spcPct val="0"/>
        </a:spcBef>
        <a:buNone/>
        <a:defRPr kumimoji="1" sz="4400" kern="1200">
          <a:solidFill>
            <a:schemeClr val="tx1"/>
          </a:solidFill>
          <a:latin typeface="Arial"/>
          <a:ea typeface="メイリオ"/>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メイリオ"/>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メイリオ"/>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メイリオ"/>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www.kansai-td.co.jp/others/teiden-appli/"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emf"/><Relationship Id="rId2" Type="http://schemas.openxmlformats.org/officeDocument/2006/relationships/image" Target="../media/image4.wmf"/><Relationship Id="rId16"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wmf"/><Relationship Id="rId7" Type="http://schemas.openxmlformats.org/officeDocument/2006/relationships/image" Target="../media/image17.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9.emf"/><Relationship Id="rId5" Type="http://schemas.openxmlformats.org/officeDocument/2006/relationships/image" Target="../media/image11.wmf"/><Relationship Id="rId10" Type="http://schemas.openxmlformats.org/officeDocument/2006/relationships/image" Target="../media/image18.emf"/><Relationship Id="rId4" Type="http://schemas.openxmlformats.org/officeDocument/2006/relationships/image" Target="../media/image10.wmf"/><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eiden.kansai-td.co.jp/haishin-settei/" TargetMode="External"/><Relationship Id="rId2" Type="http://schemas.openxmlformats.org/officeDocument/2006/relationships/hyperlink" Target="https://www.kansai-td.co.jp/application/consignment/pdf/teiden-areamail-term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noProof="0" dirty="0" smtClean="0">
                <a:solidFill>
                  <a:srgbClr val="000000"/>
                </a:solidFill>
                <a:effectLst>
                  <a:outerShdw blurRad="38100" dist="38100" dir="2700000" algn="tl">
                    <a:srgbClr val="C0C0C0"/>
                  </a:outerShdw>
                </a:effectLst>
                <a:latin typeface="Meiryo UI" panose="020B0604030504040204" pitchFamily="50" charset="-128"/>
                <a:ea typeface="Meiryo UI" panose="020B0604030504040204" pitchFamily="50" charset="-128"/>
              </a:rPr>
              <a:t>停電情報提供</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について</a:t>
            </a:r>
          </a:p>
        </p:txBody>
      </p:sp>
    </p:spTree>
    <p:extLst>
      <p:ext uri="{BB962C8B-B14F-4D97-AF65-F5344CB8AC3E}">
        <p14:creationId xmlns:p14="http://schemas.microsoft.com/office/powerpoint/2010/main" val="3716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latin typeface="Meiryo UI" panose="020B0604030504040204" pitchFamily="50" charset="-128"/>
                <a:ea typeface="Meiryo UI" panose="020B0604030504040204" pitchFamily="50" charset="-128"/>
              </a:rPr>
              <a:t>その他の停電情報配信サービスについて</a:t>
            </a:r>
            <a:endParaRPr lang="ja-JP" altLang="en-US" sz="2400" b="1" dirty="0">
              <a:solidFill>
                <a:srgbClr val="3399FF"/>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48173" y="6180777"/>
            <a:ext cx="6679849" cy="584775"/>
          </a:xfrm>
          <a:prstGeom prst="rect">
            <a:avLst/>
          </a:prstGeom>
          <a:solidFill>
            <a:schemeClr val="bg1"/>
          </a:solidFill>
        </p:spPr>
        <p:txBody>
          <a:bodyPr wrap="square">
            <a:spAutoFit/>
          </a:bodyPr>
          <a:lstStyle/>
          <a:p>
            <a:r>
              <a:rPr lang="ja-JP" altLang="en-US" sz="1400" dirty="0" smtClean="0">
                <a:latin typeface="Meiryo UI" panose="020B0604030504040204" pitchFamily="50" charset="-128"/>
                <a:ea typeface="Meiryo UI" panose="020B0604030504040204" pitchFamily="50" charset="-128"/>
              </a:rPr>
              <a:t>▼詳細はこちら（関西電力送配電</a:t>
            </a:r>
            <a:r>
              <a:rPr lang="en-US" altLang="ja-JP" sz="1400" dirty="0" smtClean="0">
                <a:latin typeface="Meiryo UI" panose="020B0604030504040204" pitchFamily="50" charset="-128"/>
                <a:ea typeface="Meiryo UI" panose="020B0604030504040204" pitchFamily="50" charset="-128"/>
              </a:rPr>
              <a:t>HP</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hlinkClick r:id="rId2"/>
              </a:rPr>
              <a:t>https</a:t>
            </a:r>
            <a:r>
              <a:rPr lang="en-US" altLang="ja-JP" dirty="0">
                <a:latin typeface="Meiryo UI" panose="020B0604030504040204" pitchFamily="50" charset="-128"/>
                <a:ea typeface="Meiryo UI" panose="020B0604030504040204" pitchFamily="50" charset="-128"/>
                <a:hlinkClick r:id="rId2"/>
              </a:rPr>
              <a:t>://www.kansai-td.co.jp/others/teiden-appli/</a:t>
            </a:r>
            <a:endParaRPr lang="ja-JP" altLang="en-US"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a:ext>
            </a:extLst>
          </a:blip>
          <a:srcRect r="23242"/>
          <a:stretch/>
        </p:blipFill>
        <p:spPr>
          <a:xfrm>
            <a:off x="6127487" y="5839186"/>
            <a:ext cx="2907032" cy="977900"/>
          </a:xfrm>
          <a:prstGeom prst="rect">
            <a:avLst/>
          </a:prstGeom>
        </p:spPr>
      </p:pic>
      <p:sp>
        <p:nvSpPr>
          <p:cNvPr id="9" name="AutoShape 13"/>
          <p:cNvSpPr>
            <a:spLocks noChangeArrowheads="1"/>
          </p:cNvSpPr>
          <p:nvPr/>
        </p:nvSpPr>
        <p:spPr bwMode="auto">
          <a:xfrm>
            <a:off x="179389" y="663434"/>
            <a:ext cx="4341812"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Meiryo UI" panose="020B0604030504040204" pitchFamily="50" charset="-128"/>
                <a:ea typeface="Meiryo UI" panose="020B0604030504040204" pitchFamily="50" charset="-128"/>
              </a:rPr>
              <a:t>　①</a:t>
            </a:r>
            <a:r>
              <a:rPr lang="ja-JP" altLang="en-US" sz="2200" b="1" dirty="0" smtClean="0">
                <a:solidFill>
                  <a:schemeClr val="bg1"/>
                </a:solidFill>
                <a:latin typeface="Meiryo UI" panose="020B0604030504040204" pitchFamily="50" charset="-128"/>
                <a:ea typeface="Meiryo UI" panose="020B0604030504040204" pitchFamily="50" charset="-128"/>
              </a:rPr>
              <a:t> 関西停電情報アプリ（推奨）</a:t>
            </a:r>
            <a:endParaRPr lang="ja-JP" altLang="en-US" sz="2200" b="1" dirty="0">
              <a:solidFill>
                <a:schemeClr val="bg1"/>
              </a:solidFill>
              <a:latin typeface="Meiryo UI" panose="020B0604030504040204" pitchFamily="50" charset="-128"/>
              <a:ea typeface="Meiryo UI" panose="020B0604030504040204" pitchFamily="50" charset="-128"/>
            </a:endParaRPr>
          </a:p>
        </p:txBody>
      </p:sp>
      <p:sp>
        <p:nvSpPr>
          <p:cNvPr id="10" name="Rectangle 14"/>
          <p:cNvSpPr>
            <a:spLocks noChangeArrowheads="1"/>
          </p:cNvSpPr>
          <p:nvPr/>
        </p:nvSpPr>
        <p:spPr bwMode="auto">
          <a:xfrm>
            <a:off x="179389" y="1110691"/>
            <a:ext cx="8672511"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関西電力送配電では、スマートフォン向けに、設定された地域の停電情報を</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プッシュ通知にてお知らせするサービスを提供しております。</a:t>
            </a:r>
            <a:endParaRPr lang="en-US" altLang="ja-JP" sz="1600" b="1" dirty="0" smtClean="0">
              <a:solidFill>
                <a:schemeClr val="accent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51266" y="116924"/>
            <a:ext cx="2005791" cy="357096"/>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4347" y="78152"/>
            <a:ext cx="417592" cy="417592"/>
          </a:xfrm>
          <a:prstGeom prst="rect">
            <a:avLst/>
          </a:prstGeom>
        </p:spPr>
      </p:pic>
      <p:pic>
        <p:nvPicPr>
          <p:cNvPr id="5" name="図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1678" y="3821085"/>
            <a:ext cx="559782" cy="583195"/>
          </a:xfrm>
          <a:prstGeom prst="ellipse">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6273" y="1811139"/>
            <a:ext cx="510593" cy="535832"/>
          </a:xfrm>
          <a:prstGeom prst="rect">
            <a:avLst/>
          </a:prstGeom>
        </p:spPr>
      </p:pic>
      <p:sp>
        <p:nvSpPr>
          <p:cNvPr id="22" name="Rectangle 14"/>
          <p:cNvSpPr>
            <a:spLocks noChangeArrowheads="1"/>
          </p:cNvSpPr>
          <p:nvPr/>
        </p:nvSpPr>
        <p:spPr bwMode="auto">
          <a:xfrm>
            <a:off x="852212" y="1824361"/>
            <a:ext cx="7892147"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アプリのダウンロード後に登録地域の設定</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プッシュ通知を受け取る地域を最大</a:t>
            </a:r>
            <a:r>
              <a:rPr lang="en-US" altLang="ja-JP" sz="1400" dirty="0" smtClean="0">
                <a:solidFill>
                  <a:srgbClr val="28AFC5"/>
                </a:solidFill>
                <a:latin typeface="Meiryo UI" panose="020B0604030504040204" pitchFamily="50" charset="-128"/>
                <a:ea typeface="Meiryo UI" panose="020B0604030504040204" pitchFamily="50" charset="-128"/>
              </a:rPr>
              <a:t>10</a:t>
            </a:r>
            <a:r>
              <a:rPr lang="ja-JP" altLang="en-US" sz="1400" dirty="0" smtClean="0">
                <a:solidFill>
                  <a:srgbClr val="28AFC5"/>
                </a:solidFill>
                <a:latin typeface="Meiryo UI" panose="020B0604030504040204" pitchFamily="50" charset="-128"/>
                <a:ea typeface="Meiryo UI" panose="020B0604030504040204" pitchFamily="50" charset="-128"/>
              </a:rPr>
              <a:t>地域まで登録できます。自宅や</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離れて暮らす大切な方の住所を</a:t>
            </a:r>
            <a:r>
              <a:rPr lang="ja-JP" altLang="en-US" sz="1400" dirty="0">
                <a:solidFill>
                  <a:srgbClr val="28AFC5"/>
                </a:solidFill>
                <a:latin typeface="Meiryo UI" panose="020B0604030504040204" pitchFamily="50" charset="-128"/>
                <a:ea typeface="Meiryo UI" panose="020B0604030504040204" pitchFamily="50" charset="-128"/>
              </a:rPr>
              <a:t>設定</a:t>
            </a:r>
            <a:r>
              <a:rPr lang="ja-JP" altLang="en-US" sz="1400" dirty="0" smtClean="0">
                <a:solidFill>
                  <a:srgbClr val="28AFC5"/>
                </a:solidFill>
                <a:latin typeface="Meiryo UI" panose="020B0604030504040204" pitchFamily="50" charset="-128"/>
                <a:ea typeface="Meiryo UI" panose="020B0604030504040204" pitchFamily="50" charset="-128"/>
              </a:rPr>
              <a:t>しておくと、停電の発生情報などをお届けします。</a:t>
            </a:r>
            <a:endParaRPr lang="en-US" altLang="ja-JP" sz="1400" dirty="0" smtClean="0">
              <a:solidFill>
                <a:srgbClr val="28AFC5"/>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7444" y="2794778"/>
            <a:ext cx="588250" cy="594841"/>
          </a:xfrm>
          <a:prstGeom prst="rect">
            <a:avLst/>
          </a:prstGeom>
        </p:spPr>
      </p:pic>
      <p:pic>
        <p:nvPicPr>
          <p:cNvPr id="25" name="図 2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60054" y="5010492"/>
            <a:ext cx="592157" cy="624532"/>
          </a:xfrm>
          <a:prstGeom prst="ellipse">
            <a:avLst/>
          </a:prstGeom>
        </p:spPr>
      </p:pic>
      <p:sp>
        <p:nvSpPr>
          <p:cNvPr id="26" name="Rectangle 14"/>
          <p:cNvSpPr>
            <a:spLocks noChangeArrowheads="1"/>
          </p:cNvSpPr>
          <p:nvPr/>
        </p:nvSpPr>
        <p:spPr bwMode="auto">
          <a:xfrm>
            <a:off x="852213" y="2819736"/>
            <a:ext cx="832988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プッシュ通知でお知らせ</a:t>
            </a:r>
            <a:r>
              <a:rPr lang="ja-JP" altLang="en-US" sz="1600" b="1" dirty="0">
                <a:solidFill>
                  <a:srgbClr val="28AFC5"/>
                </a:solidFill>
                <a:latin typeface="Meiryo UI" panose="020B0604030504040204" pitchFamily="50" charset="-128"/>
                <a:ea typeface="Meiryo UI" panose="020B0604030504040204" pitchFamily="50" charset="-128"/>
              </a:rPr>
              <a:t>　</a:t>
            </a:r>
            <a:endParaRPr lang="en-US" altLang="ja-JP" sz="1600" b="1"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事前に登録した地域で停電が発生または復旧した場合や</a:t>
            </a:r>
            <a:r>
              <a:rPr lang="ja-JP" altLang="en-US" sz="1400" dirty="0" smtClean="0">
                <a:solidFill>
                  <a:srgbClr val="28AFC5"/>
                </a:solidFill>
                <a:latin typeface="Meiryo UI" panose="020B0604030504040204" pitchFamily="50" charset="-128"/>
                <a:ea typeface="Meiryo UI" panose="020B0604030504040204" pitchFamily="50" charset="-128"/>
              </a:rPr>
              <a:t>、当社</a:t>
            </a:r>
            <a:r>
              <a:rPr lang="ja-JP" altLang="en-US" sz="1400" dirty="0">
                <a:solidFill>
                  <a:srgbClr val="28AFC5"/>
                </a:solidFill>
                <a:latin typeface="Meiryo UI" panose="020B0604030504040204" pitchFamily="50" charset="-128"/>
                <a:ea typeface="Meiryo UI" panose="020B0604030504040204" pitchFamily="50" charset="-128"/>
              </a:rPr>
              <a:t>からお知らせがある場合に</a:t>
            </a:r>
            <a:r>
              <a:rPr lang="ja-JP" altLang="en-US" sz="1400" dirty="0" smtClean="0">
                <a:solidFill>
                  <a:srgbClr val="28AFC5"/>
                </a:solidFill>
                <a:latin typeface="Meiryo UI" panose="020B0604030504040204" pitchFamily="50" charset="-128"/>
                <a:ea typeface="Meiryo UI" panose="020B0604030504040204" pitchFamily="50" charset="-128"/>
              </a:rPr>
              <a:t>、プッシュ</a:t>
            </a:r>
            <a:r>
              <a:rPr lang="ja-JP" altLang="en-US" sz="1400" dirty="0">
                <a:solidFill>
                  <a:srgbClr val="28AFC5"/>
                </a:solidFill>
                <a:latin typeface="Meiryo UI" panose="020B0604030504040204" pitchFamily="50" charset="-128"/>
                <a:ea typeface="Meiryo UI" panose="020B0604030504040204" pitchFamily="50" charset="-128"/>
              </a:rPr>
              <a:t>通知</a:t>
            </a:r>
            <a:r>
              <a:rPr lang="ja-JP" altLang="en-US" sz="1400" dirty="0" smtClean="0">
                <a:solidFill>
                  <a:srgbClr val="28AFC5"/>
                </a:solidFill>
                <a:latin typeface="Meiryo UI" panose="020B0604030504040204" pitchFamily="50" charset="-128"/>
                <a:ea typeface="Meiryo UI" panose="020B0604030504040204" pitchFamily="50" charset="-128"/>
              </a:rPr>
              <a:t>で</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お知らせ</a:t>
            </a:r>
            <a:r>
              <a:rPr lang="ja-JP" altLang="en-US" sz="1400" dirty="0">
                <a:solidFill>
                  <a:srgbClr val="28AFC5"/>
                </a:solidFill>
                <a:latin typeface="Meiryo UI" panose="020B0604030504040204" pitchFamily="50" charset="-128"/>
                <a:ea typeface="Meiryo UI" panose="020B0604030504040204" pitchFamily="50" charset="-128"/>
              </a:rPr>
              <a:t>します</a:t>
            </a:r>
            <a:r>
              <a:rPr lang="ja-JP" altLang="en-US" sz="1400" dirty="0" smtClean="0">
                <a:solidFill>
                  <a:srgbClr val="28AFC5"/>
                </a:solidFill>
                <a:latin typeface="Meiryo UI" panose="020B0604030504040204" pitchFamily="50" charset="-128"/>
                <a:ea typeface="Meiryo UI" panose="020B0604030504040204" pitchFamily="50" charset="-128"/>
              </a:rPr>
              <a:t>。瞬時</a:t>
            </a:r>
            <a:r>
              <a:rPr lang="ja-JP" altLang="en-US" sz="1400" dirty="0">
                <a:solidFill>
                  <a:srgbClr val="28AFC5"/>
                </a:solidFill>
                <a:latin typeface="Meiryo UI" panose="020B0604030504040204" pitchFamily="50" charset="-128"/>
                <a:ea typeface="Meiryo UI" panose="020B0604030504040204" pitchFamily="50" charset="-128"/>
              </a:rPr>
              <a:t>電圧低下や短時間の停電も通知できるように</a:t>
            </a:r>
            <a:r>
              <a:rPr lang="ja-JP" altLang="en-US" sz="1400" dirty="0" smtClean="0">
                <a:solidFill>
                  <a:srgbClr val="28AFC5"/>
                </a:solidFill>
                <a:latin typeface="Meiryo UI" panose="020B0604030504040204" pitchFamily="50" charset="-128"/>
                <a:ea typeface="Meiryo UI" panose="020B0604030504040204" pitchFamily="50" charset="-128"/>
              </a:rPr>
              <a:t>なりました。</a:t>
            </a:r>
            <a:endParaRPr lang="ja-JP" altLang="en-US" sz="1400" dirty="0">
              <a:solidFill>
                <a:srgbClr val="28AFC5"/>
              </a:solidFill>
              <a:latin typeface="Meiryo UI" panose="020B0604030504040204" pitchFamily="50" charset="-128"/>
              <a:ea typeface="Meiryo UI" panose="020B0604030504040204" pitchFamily="50" charset="-128"/>
            </a:endParaRPr>
          </a:p>
        </p:txBody>
      </p:sp>
      <p:sp>
        <p:nvSpPr>
          <p:cNvPr id="27" name="Rectangle 14"/>
          <p:cNvSpPr>
            <a:spLocks noChangeArrowheads="1"/>
          </p:cNvSpPr>
          <p:nvPr/>
        </p:nvSpPr>
        <p:spPr bwMode="auto">
          <a:xfrm>
            <a:off x="852212" y="3795900"/>
            <a:ext cx="8329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全域停電情報の表示</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関西エリアの全域の停電軒数が一目で確認できます。</a:t>
            </a: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停電情報は府県、市区町村、地区ごとにご覧いただくことができ</a:t>
            </a:r>
            <a:r>
              <a:rPr lang="ja-JP" altLang="en-US" sz="1400" dirty="0" smtClean="0">
                <a:solidFill>
                  <a:srgbClr val="28AFC5"/>
                </a:solidFill>
                <a:latin typeface="Meiryo UI" panose="020B0604030504040204" pitchFamily="50" charset="-128"/>
                <a:ea typeface="Meiryo UI" panose="020B0604030504040204" pitchFamily="50" charset="-128"/>
              </a:rPr>
              <a:t>、地区</a:t>
            </a:r>
            <a:r>
              <a:rPr lang="ja-JP" altLang="en-US" sz="1400" dirty="0">
                <a:solidFill>
                  <a:srgbClr val="28AFC5"/>
                </a:solidFill>
                <a:latin typeface="Meiryo UI" panose="020B0604030504040204" pitchFamily="50" charset="-128"/>
                <a:ea typeface="Meiryo UI" panose="020B0604030504040204" pitchFamily="50" charset="-128"/>
              </a:rPr>
              <a:t>まで絞り込むと</a:t>
            </a:r>
            <a:r>
              <a:rPr lang="ja-JP" altLang="en-US" sz="1400" dirty="0" smtClean="0">
                <a:solidFill>
                  <a:srgbClr val="28AFC5"/>
                </a:solidFill>
                <a:latin typeface="Meiryo UI" panose="020B0604030504040204" pitchFamily="50" charset="-128"/>
                <a:ea typeface="Meiryo UI" panose="020B0604030504040204" pitchFamily="50" charset="-128"/>
              </a:rPr>
              <a:t>、</a:t>
            </a:r>
            <a:endParaRPr lang="en-US" altLang="ja-JP" sz="1400" dirty="0" smtClean="0">
              <a:solidFill>
                <a:srgbClr val="28AFC5"/>
              </a:solidFill>
              <a:latin typeface="Meiryo UI" panose="020B0604030504040204" pitchFamily="50" charset="-128"/>
              <a:ea typeface="Meiryo UI" panose="020B0604030504040204" pitchFamily="50" charset="-128"/>
            </a:endParaRP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復旧</a:t>
            </a:r>
            <a:r>
              <a:rPr lang="ja-JP" altLang="en-US" sz="1400" dirty="0">
                <a:solidFill>
                  <a:srgbClr val="28AFC5"/>
                </a:solidFill>
                <a:latin typeface="Meiryo UI" panose="020B0604030504040204" pitchFamily="50" charset="-128"/>
                <a:ea typeface="Meiryo UI" panose="020B0604030504040204" pitchFamily="50" charset="-128"/>
              </a:rPr>
              <a:t>にむけた作業の進捗状況や復旧見込み時間など詳細が確認できます。</a:t>
            </a:r>
          </a:p>
        </p:txBody>
      </p:sp>
      <p:sp>
        <p:nvSpPr>
          <p:cNvPr id="28" name="Rectangle 14"/>
          <p:cNvSpPr>
            <a:spLocks noChangeArrowheads="1"/>
          </p:cNvSpPr>
          <p:nvPr/>
        </p:nvSpPr>
        <p:spPr bwMode="auto">
          <a:xfrm>
            <a:off x="875749" y="5023091"/>
            <a:ext cx="8048744"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latin typeface="Meiryo UI" panose="020B0604030504040204" pitchFamily="50" charset="-128"/>
                <a:ea typeface="Meiryo UI" panose="020B0604030504040204" pitchFamily="50" charset="-128"/>
              </a:rPr>
              <a:t>チャットに簡単アクセス</a:t>
            </a:r>
            <a:endParaRPr lang="en-US" altLang="ja-JP" sz="1600" b="1" dirty="0" smtClean="0">
              <a:solidFill>
                <a:srgbClr val="0075C2"/>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a:solidFill>
                  <a:schemeClr val="accent1"/>
                </a:solidFill>
                <a:latin typeface="Meiryo UI" panose="020B0604030504040204" pitchFamily="50" charset="-128"/>
                <a:ea typeface="Meiryo UI" panose="020B0604030504040204" pitchFamily="50" charset="-128"/>
              </a:rPr>
              <a:t>　</a:t>
            </a:r>
            <a:r>
              <a:rPr lang="ja-JP" altLang="en-US" sz="1400" dirty="0">
                <a:solidFill>
                  <a:srgbClr val="28AFC5"/>
                </a:solidFill>
                <a:latin typeface="Meiryo UI" panose="020B0604030504040204" pitchFamily="50" charset="-128"/>
                <a:ea typeface="Meiryo UI" panose="020B0604030504040204" pitchFamily="50" charset="-128"/>
              </a:rPr>
              <a:t>ホームページのチャットサービスから</a:t>
            </a:r>
            <a:r>
              <a:rPr lang="ja-JP" altLang="en-US" sz="1400" dirty="0" smtClean="0">
                <a:solidFill>
                  <a:srgbClr val="28AFC5"/>
                </a:solidFill>
                <a:latin typeface="Meiryo UI" panose="020B0604030504040204" pitchFamily="50" charset="-128"/>
                <a:ea typeface="Meiryo UI" panose="020B0604030504040204" pitchFamily="50" charset="-128"/>
              </a:rPr>
              <a:t>、</a:t>
            </a:r>
            <a:r>
              <a:rPr lang="ja-JP" altLang="en-US" sz="1400" dirty="0">
                <a:solidFill>
                  <a:srgbClr val="28AFC5"/>
                </a:solidFill>
                <a:latin typeface="Meiryo UI" panose="020B0604030504040204" pitchFamily="50" charset="-128"/>
                <a:ea typeface="Meiryo UI" panose="020B0604030504040204" pitchFamily="50" charset="-128"/>
              </a:rPr>
              <a:t>　</a:t>
            </a:r>
            <a:r>
              <a:rPr lang="ja-JP" altLang="en-US" sz="1400" dirty="0" smtClean="0">
                <a:solidFill>
                  <a:srgbClr val="28AFC5"/>
                </a:solidFill>
                <a:latin typeface="Meiryo UI" panose="020B0604030504040204" pitchFamily="50" charset="-128"/>
                <a:ea typeface="Meiryo UI" panose="020B0604030504040204" pitchFamily="50" charset="-128"/>
              </a:rPr>
              <a:t>アプリ</a:t>
            </a:r>
            <a:r>
              <a:rPr lang="ja-JP" altLang="en-US" sz="1400" dirty="0">
                <a:solidFill>
                  <a:srgbClr val="28AFC5"/>
                </a:solidFill>
                <a:latin typeface="Meiryo UI" panose="020B0604030504040204" pitchFamily="50" charset="-128"/>
                <a:ea typeface="Meiryo UI" panose="020B0604030504040204" pitchFamily="50" charset="-128"/>
              </a:rPr>
              <a:t>に掲載されていない停電のお問い合わせや</a:t>
            </a:r>
          </a:p>
          <a:p>
            <a:pPr algn="l">
              <a:lnSpc>
                <a:spcPct val="120000"/>
              </a:lnSpc>
              <a:defRPr/>
            </a:pPr>
            <a:r>
              <a:rPr lang="ja-JP" altLang="en-US" sz="1400" dirty="0">
                <a:solidFill>
                  <a:srgbClr val="28AFC5"/>
                </a:solidFill>
                <a:latin typeface="Meiryo UI" panose="020B0604030504040204" pitchFamily="50" charset="-128"/>
                <a:ea typeface="Meiryo UI" panose="020B0604030504040204" pitchFamily="50" charset="-128"/>
              </a:rPr>
              <a:t>　電気設備の異常に関するご連絡ができます。</a:t>
            </a:r>
          </a:p>
        </p:txBody>
      </p:sp>
      <p:pic>
        <p:nvPicPr>
          <p:cNvPr id="29" name="図 2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37982" y="3755461"/>
            <a:ext cx="1266392" cy="1867835"/>
          </a:xfrm>
          <a:prstGeom prst="rect">
            <a:avLst/>
          </a:prstGeom>
        </p:spPr>
      </p:pic>
      <p:pic>
        <p:nvPicPr>
          <p:cNvPr id="19" name="図 1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497230" y="636792"/>
            <a:ext cx="1215241" cy="2423749"/>
          </a:xfrm>
          <a:prstGeom prst="rect">
            <a:avLst/>
          </a:prstGeom>
        </p:spPr>
      </p:pic>
    </p:spTree>
    <p:extLst>
      <p:ext uri="{BB962C8B-B14F-4D97-AF65-F5344CB8AC3E}">
        <p14:creationId xmlns:p14="http://schemas.microsoft.com/office/powerpoint/2010/main" val="54574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latin typeface="Meiryo UI" panose="020B0604030504040204" pitchFamily="50" charset="-128"/>
                <a:ea typeface="Meiryo UI" panose="020B0604030504040204" pitchFamily="50" charset="-128"/>
              </a:rPr>
              <a:t>その他の停電情報配信サービスおよび問合せ先につい</a:t>
            </a:r>
            <a:r>
              <a:rPr lang="ja-JP" altLang="en-US" sz="2400" b="1" dirty="0">
                <a:solidFill>
                  <a:srgbClr val="3399FF"/>
                </a:solidFill>
                <a:latin typeface="Meiryo UI" panose="020B0604030504040204" pitchFamily="50" charset="-128"/>
                <a:ea typeface="Meiryo UI" panose="020B0604030504040204" pitchFamily="50" charset="-128"/>
              </a:rPr>
              <a:t>て</a:t>
            </a:r>
          </a:p>
        </p:txBody>
      </p:sp>
      <p:sp>
        <p:nvSpPr>
          <p:cNvPr id="8" name="AutoShape 19"/>
          <p:cNvSpPr>
            <a:spLocks noChangeArrowheads="1"/>
          </p:cNvSpPr>
          <p:nvPr/>
        </p:nvSpPr>
        <p:spPr bwMode="auto">
          <a:xfrm>
            <a:off x="129960" y="858953"/>
            <a:ext cx="8828058"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000" b="1" dirty="0" smtClean="0">
                <a:solidFill>
                  <a:schemeClr val="bg1"/>
                </a:solidFill>
                <a:latin typeface="Meiryo UI" panose="020B0604030504040204" pitchFamily="50" charset="-128"/>
                <a:ea typeface="Meiryo UI" panose="020B0604030504040204" pitchFamily="50" charset="-128"/>
              </a:rPr>
              <a:t>② エリアメール配信サービス（メールまたはＦＡＸでのみ受信可能な</a:t>
            </a:r>
            <a:r>
              <a:rPr lang="ja-JP" altLang="en-US" sz="2000" b="1" dirty="0">
                <a:solidFill>
                  <a:schemeClr val="bg1"/>
                </a:solidFill>
                <a:latin typeface="Meiryo UI" panose="020B0604030504040204" pitchFamily="50" charset="-128"/>
                <a:ea typeface="Meiryo UI" panose="020B0604030504040204" pitchFamily="50" charset="-128"/>
              </a:rPr>
              <a:t>お客さま向け</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2" name="Rectangle 14"/>
          <p:cNvSpPr>
            <a:spLocks noChangeArrowheads="1"/>
          </p:cNvSpPr>
          <p:nvPr/>
        </p:nvSpPr>
        <p:spPr bwMode="auto">
          <a:xfrm>
            <a:off x="170020" y="1318249"/>
            <a:ext cx="86645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関西電力送配電では上記の関西</a:t>
            </a:r>
            <a:r>
              <a:rPr lang="ja-JP" altLang="en-US" sz="1600" b="1" dirty="0">
                <a:solidFill>
                  <a:schemeClr val="accent1"/>
                </a:solidFill>
                <a:latin typeface="Meiryo UI" panose="020B0604030504040204" pitchFamily="50" charset="-128"/>
                <a:ea typeface="Meiryo UI" panose="020B0604030504040204" pitchFamily="50" charset="-128"/>
              </a:rPr>
              <a:t>停電</a:t>
            </a:r>
            <a:r>
              <a:rPr lang="ja-JP" altLang="en-US" sz="1600" b="1" dirty="0" smtClean="0">
                <a:solidFill>
                  <a:schemeClr val="accent1"/>
                </a:solidFill>
                <a:latin typeface="Meiryo UI" panose="020B0604030504040204" pitchFamily="50" charset="-128"/>
                <a:ea typeface="Meiryo UI" panose="020B0604030504040204" pitchFamily="50" charset="-128"/>
              </a:rPr>
              <a:t>情報アプリと同等の配信サービスをスマートフォン以外で受信</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希望の</a:t>
            </a:r>
            <a:r>
              <a:rPr lang="ja-JP" altLang="en-US" sz="1600" b="1" dirty="0">
                <a:solidFill>
                  <a:schemeClr val="accent1"/>
                </a:solidFill>
                <a:latin typeface="Meiryo UI" panose="020B0604030504040204" pitchFamily="50" charset="-128"/>
                <a:ea typeface="Meiryo UI" panose="020B0604030504040204" pitchFamily="50" charset="-128"/>
              </a:rPr>
              <a:t>お客</a:t>
            </a:r>
            <a:r>
              <a:rPr lang="ja-JP" altLang="en-US" sz="1600" b="1" dirty="0" smtClean="0">
                <a:solidFill>
                  <a:schemeClr val="accent1"/>
                </a:solidFill>
                <a:latin typeface="Meiryo UI" panose="020B0604030504040204" pitchFamily="50" charset="-128"/>
                <a:ea typeface="Meiryo UI" panose="020B0604030504040204" pitchFamily="50" charset="-128"/>
              </a:rPr>
              <a:t>さまにエリアメール配信サービスとしてサービス提供しております。</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本サービスは停電情報提供サービスをお申込み</a:t>
            </a:r>
            <a:r>
              <a:rPr lang="ja-JP" altLang="en-US" sz="1600" b="1" dirty="0">
                <a:solidFill>
                  <a:schemeClr val="accent1"/>
                </a:solidFill>
                <a:latin typeface="Meiryo UI" panose="020B0604030504040204" pitchFamily="50" charset="-128"/>
                <a:ea typeface="Meiryo UI" panose="020B0604030504040204" pitchFamily="50" charset="-128"/>
              </a:rPr>
              <a:t>のお客さまは</a:t>
            </a:r>
            <a:r>
              <a:rPr lang="ja-JP" altLang="en-US" sz="1600" b="1" dirty="0" smtClean="0">
                <a:solidFill>
                  <a:schemeClr val="accent1"/>
                </a:solidFill>
                <a:latin typeface="Meiryo UI" panose="020B0604030504040204" pitchFamily="50" charset="-128"/>
                <a:ea typeface="Meiryo UI" panose="020B0604030504040204" pitchFamily="50" charset="-128"/>
              </a:rPr>
              <a:t>、同一の設定画面から設定可能となります</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ので、必要に応じご活用ください。</a:t>
            </a:r>
            <a:endParaRPr lang="en-US" altLang="ja-JP" sz="16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600" b="1" dirty="0" smtClean="0">
                <a:solidFill>
                  <a:schemeClr val="accent1"/>
                </a:solidFill>
                <a:latin typeface="Meiryo UI" panose="020B0604030504040204" pitchFamily="50" charset="-128"/>
                <a:ea typeface="Meiryo UI" panose="020B0604030504040204" pitchFamily="50" charset="-128"/>
              </a:rPr>
              <a:t>サービス概要については、Ｐ１</a:t>
            </a:r>
            <a:r>
              <a:rPr lang="ja-JP" altLang="en-US" sz="1600" b="1" dirty="0">
                <a:solidFill>
                  <a:schemeClr val="accent1"/>
                </a:solidFill>
                <a:latin typeface="Meiryo UI" panose="020B0604030504040204" pitchFamily="50" charset="-128"/>
                <a:ea typeface="Meiryo UI" panose="020B0604030504040204" pitchFamily="50" charset="-128"/>
              </a:rPr>
              <a:t>９</a:t>
            </a:r>
            <a:r>
              <a:rPr lang="ja-JP" altLang="en-US" sz="1600" b="1" dirty="0" smtClean="0">
                <a:solidFill>
                  <a:schemeClr val="accent1"/>
                </a:solidFill>
                <a:latin typeface="Meiryo UI" panose="020B0604030504040204" pitchFamily="50" charset="-128"/>
                <a:ea typeface="Meiryo UI" panose="020B0604030504040204" pitchFamily="50" charset="-128"/>
              </a:rPr>
              <a:t>以降を参照願います。</a:t>
            </a:r>
            <a:endParaRPr lang="en-US" altLang="ja-JP" sz="1600" b="1" dirty="0" smtClean="0">
              <a:solidFill>
                <a:schemeClr val="accent1"/>
              </a:solidFill>
              <a:latin typeface="Meiryo UI" panose="020B0604030504040204" pitchFamily="50" charset="-128"/>
              <a:ea typeface="Meiryo UI" panose="020B0604030504040204" pitchFamily="50" charset="-128"/>
            </a:endParaRPr>
          </a:p>
        </p:txBody>
      </p:sp>
      <p:sp>
        <p:nvSpPr>
          <p:cNvPr id="5" name="AutoShape 13"/>
          <p:cNvSpPr>
            <a:spLocks noChangeArrowheads="1"/>
          </p:cNvSpPr>
          <p:nvPr/>
        </p:nvSpPr>
        <p:spPr bwMode="auto">
          <a:xfrm>
            <a:off x="476738" y="3586940"/>
            <a:ext cx="1686913"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smtClean="0">
                <a:solidFill>
                  <a:schemeClr val="bg1"/>
                </a:solidFill>
                <a:latin typeface="Meiryo UI" panose="020B0604030504040204" pitchFamily="50" charset="-128"/>
                <a:ea typeface="Meiryo UI" panose="020B0604030504040204" pitchFamily="50" charset="-128"/>
              </a:rPr>
              <a:t>お問合せ先</a:t>
            </a:r>
            <a:endParaRPr lang="ja-JP" altLang="en-US" sz="22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1319" y="4229926"/>
            <a:ext cx="8539517" cy="1815882"/>
          </a:xfrm>
          <a:prstGeom prst="rect">
            <a:avLst/>
          </a:prstGeom>
          <a:noFill/>
        </p:spPr>
        <p:txBody>
          <a:bodyPr wrap="none" rtlCol="0">
            <a:spAutoFit/>
          </a:bodyPr>
          <a:lstStyle/>
          <a:p>
            <a:r>
              <a:rPr lang="ja-JP" altLang="ja-JP" sz="1600" dirty="0">
                <a:latin typeface="Meiryo UI" panose="020B0604030504040204" pitchFamily="50" charset="-128"/>
                <a:ea typeface="Meiryo UI" panose="020B0604030504040204" pitchFamily="50" charset="-128"/>
              </a:rPr>
              <a:t>平日昼間　ネットワ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クサ</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ビスセンタ</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　電話</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０６</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７５０１</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０６９５　選択番号「４→２」　　　　　　</a:t>
            </a:r>
          </a:p>
          <a:p>
            <a:r>
              <a:rPr lang="ja-JP" altLang="ja-JP" sz="1600" dirty="0">
                <a:latin typeface="Meiryo UI" panose="020B0604030504040204" pitchFamily="50" charset="-128"/>
                <a:ea typeface="Meiryo UI" panose="020B0604030504040204" pitchFamily="50" charset="-128"/>
              </a:rPr>
              <a:t>※事業者さまの担当窓口でも</a:t>
            </a:r>
            <a:r>
              <a:rPr lang="ja-JP" altLang="ja-JP" sz="1600" dirty="0" smtClean="0">
                <a:latin typeface="Meiryo UI" panose="020B0604030504040204" pitchFamily="50" charset="-128"/>
                <a:ea typeface="Meiryo UI" panose="020B0604030504040204" pitchFamily="50" charset="-128"/>
              </a:rPr>
              <a:t>可</a:t>
            </a:r>
            <a:endParaRPr lang="en-US" altLang="ja-JP" sz="1600" dirty="0" smtClean="0">
              <a:latin typeface="Meiryo UI" panose="020B0604030504040204" pitchFamily="50" charset="-128"/>
              <a:ea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夜間休日　送配電ダイヤル　　　　電話：０８００－７７７－３０８１</a:t>
            </a: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特別高圧お客さま</a:t>
            </a:r>
            <a:r>
              <a:rPr lang="ja-JP" altLang="ja-JP" sz="1600" dirty="0" smtClean="0">
                <a:latin typeface="Meiryo UI" panose="020B0604030504040204" pitchFamily="50" charset="-128"/>
                <a:ea typeface="Meiryo UI" panose="020B0604030504040204" pitchFamily="50" charset="-128"/>
              </a:rPr>
              <a:t>ならび</a:t>
            </a:r>
            <a:r>
              <a:rPr lang="ja-JP" altLang="ja-JP" sz="1600" dirty="0">
                <a:latin typeface="Meiryo UI" panose="020B0604030504040204" pitchFamily="50" charset="-128"/>
                <a:ea typeface="Meiryo UI" panose="020B0604030504040204" pitchFamily="50" charset="-128"/>
              </a:rPr>
              <a:t>に発電者さまにおかれましては、夜間休日を問わず「送配電ダイヤル</a:t>
            </a:r>
            <a:r>
              <a:rPr lang="ja-JP" altLang="ja-JP"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へ</a:t>
            </a:r>
            <a:r>
              <a:rPr lang="ja-JP" altLang="ja-JP" sz="1600" dirty="0">
                <a:latin typeface="Meiryo UI" panose="020B0604030504040204" pitchFamily="50" charset="-128"/>
                <a:ea typeface="Meiryo UI" panose="020B0604030504040204" pitchFamily="50" charset="-128"/>
              </a:rPr>
              <a:t>問合せ願います。</a:t>
            </a:r>
          </a:p>
          <a:p>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291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ログイン画面</a:t>
            </a:r>
            <a:endParaRPr lang="ja-JP" altLang="en-US" sz="2215" dirty="0">
              <a:solidFill>
                <a:srgbClr val="3399FF"/>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t="14507"/>
          <a:stretch/>
        </p:blipFill>
        <p:spPr>
          <a:xfrm>
            <a:off x="0" y="1902940"/>
            <a:ext cx="6897935" cy="3776643"/>
          </a:xfrm>
          <a:prstGeom prst="rect">
            <a:avLst/>
          </a:prstGeom>
        </p:spPr>
      </p:pic>
      <p:sp>
        <p:nvSpPr>
          <p:cNvPr id="4" name="Text Box 24"/>
          <p:cNvSpPr txBox="1">
            <a:spLocks noChangeArrowheads="1"/>
          </p:cNvSpPr>
          <p:nvPr/>
        </p:nvSpPr>
        <p:spPr bwMode="auto">
          <a:xfrm>
            <a:off x="6897935" y="2552321"/>
            <a:ext cx="224606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お客さまＩＤを入力してください。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③ログインを選択してください。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④パスワードを忘れた場合は、「こちらへ」を選択してください。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400" dirty="0">
              <a:latin typeface="Meiryo UI" panose="020B0604030504040204" pitchFamily="50" charset="-128"/>
              <a:ea typeface="Meiryo UI" panose="020B0604030504040204" pitchFamily="50" charset="-128"/>
            </a:endParaRPr>
          </a:p>
        </p:txBody>
      </p:sp>
      <p:sp>
        <p:nvSpPr>
          <p:cNvPr id="5" name="Text Box 7"/>
          <p:cNvSpPr txBox="1">
            <a:spLocks noChangeArrowheads="1"/>
          </p:cNvSpPr>
          <p:nvPr/>
        </p:nvSpPr>
        <p:spPr bwMode="auto">
          <a:xfrm>
            <a:off x="150589" y="754994"/>
            <a:ext cx="1704975" cy="317500"/>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a:solidFill>
                  <a:schemeClr val="bg1"/>
                </a:solidFill>
                <a:latin typeface="Meiryo UI" panose="020B0604030504040204" pitchFamily="50" charset="-128"/>
                <a:ea typeface="Meiryo UI" panose="020B0604030504040204" pitchFamily="50" charset="-128"/>
              </a:rPr>
              <a:t>登録用トップ画面</a:t>
            </a:r>
          </a:p>
        </p:txBody>
      </p:sp>
      <p:sp>
        <p:nvSpPr>
          <p:cNvPr id="6" name="Text Box 15"/>
          <p:cNvSpPr txBox="1">
            <a:spLocks noChangeArrowheads="1"/>
          </p:cNvSpPr>
          <p:nvPr/>
        </p:nvSpPr>
        <p:spPr bwMode="auto">
          <a:xfrm>
            <a:off x="1765796" y="335254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774073" y="3424238"/>
            <a:ext cx="949951" cy="11416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p:cNvSpPr/>
          <p:nvPr/>
        </p:nvSpPr>
        <p:spPr>
          <a:xfrm>
            <a:off x="774073" y="3567984"/>
            <a:ext cx="949951" cy="113433"/>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Text Box 15"/>
          <p:cNvSpPr txBox="1">
            <a:spLocks noChangeArrowheads="1"/>
          </p:cNvSpPr>
          <p:nvPr/>
        </p:nvSpPr>
        <p:spPr bwMode="auto">
          <a:xfrm>
            <a:off x="1765796" y="35242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0" name="Text Box 15"/>
          <p:cNvSpPr txBox="1">
            <a:spLocks noChangeArrowheads="1"/>
          </p:cNvSpPr>
          <p:nvPr/>
        </p:nvSpPr>
        <p:spPr bwMode="auto">
          <a:xfrm>
            <a:off x="1354782" y="407247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00125" y="4130123"/>
            <a:ext cx="328613" cy="14149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Text Box 15"/>
          <p:cNvSpPr txBox="1">
            <a:spLocks noChangeArrowheads="1"/>
          </p:cNvSpPr>
          <p:nvPr/>
        </p:nvSpPr>
        <p:spPr bwMode="auto">
          <a:xfrm>
            <a:off x="1765796" y="37313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4" name="フローチャート: 端子 13"/>
          <p:cNvSpPr/>
          <p:nvPr/>
        </p:nvSpPr>
        <p:spPr>
          <a:xfrm>
            <a:off x="1140615" y="3739698"/>
            <a:ext cx="559593"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424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t="14288"/>
          <a:stretch/>
        </p:blipFill>
        <p:spPr>
          <a:xfrm>
            <a:off x="-1" y="1869988"/>
            <a:ext cx="6897935" cy="3642171"/>
          </a:xfrm>
          <a:prstGeom prst="rect">
            <a:avLst/>
          </a:prstGeom>
        </p:spPr>
      </p:pic>
      <p:sp>
        <p:nvSpPr>
          <p:cNvPr id="5" name="Text Box 24"/>
          <p:cNvSpPr txBox="1">
            <a:spLocks noChangeArrowheads="1"/>
          </p:cNvSpPr>
          <p:nvPr/>
        </p:nvSpPr>
        <p:spPr bwMode="auto">
          <a:xfrm>
            <a:off x="6843152" y="1337209"/>
            <a:ext cx="224606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お客さまＩＤを入力してください。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お客さまＩＤが不明の場合は、関西電力送配電までお問い合わせください。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②本サービスに登録済みのメールアドレスを入力してください。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③送信を選択することで、入力頂いたメールアドレスに再発行されたパスワードが送信されます。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入力されたメールアドレスが登録済みでない場合は、パスワードは再発行されません。</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配信先をＦＡＸのみとされているお客さまは本画面でのパスワード再発行は出来ませんので、関西電力送配電までお問い合わせください。</a:t>
            </a:r>
            <a:endParaRPr lang="en-US" altLang="ja-JP" sz="1400" dirty="0" smtClean="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パスワード再発行画面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2098432"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パスワード再発行画面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3614718" y="317503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367777" y="3238077"/>
            <a:ext cx="1213624"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620923" y="5312295"/>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5489465"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367777" y="3390477"/>
            <a:ext cx="1770836"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Text Box 15"/>
          <p:cNvSpPr txBox="1">
            <a:spLocks noChangeArrowheads="1"/>
          </p:cNvSpPr>
          <p:nvPr/>
        </p:nvSpPr>
        <p:spPr bwMode="auto">
          <a:xfrm>
            <a:off x="4171930" y="33448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4" name="フローチャート: 端子 13"/>
          <p:cNvSpPr/>
          <p:nvPr/>
        </p:nvSpPr>
        <p:spPr>
          <a:xfrm>
            <a:off x="6125749" y="5316430"/>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Text Box 15"/>
          <p:cNvSpPr txBox="1">
            <a:spLocks noChangeArrowheads="1"/>
          </p:cNvSpPr>
          <p:nvPr/>
        </p:nvSpPr>
        <p:spPr bwMode="auto">
          <a:xfrm>
            <a:off x="6035981"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70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t="10128"/>
          <a:stretch/>
        </p:blipFill>
        <p:spPr>
          <a:xfrm>
            <a:off x="0" y="2059459"/>
            <a:ext cx="6897934" cy="3303877"/>
          </a:xfrm>
          <a:prstGeom prst="rect">
            <a:avLst/>
          </a:prstGeom>
        </p:spPr>
      </p:pic>
      <p:sp>
        <p:nvSpPr>
          <p:cNvPr id="5" name="Text Box 24"/>
          <p:cNvSpPr txBox="1">
            <a:spLocks noChangeArrowheads="1"/>
          </p:cNvSpPr>
          <p:nvPr/>
        </p:nvSpPr>
        <p:spPr bwMode="auto">
          <a:xfrm>
            <a:off x="6897934" y="538721"/>
            <a:ext cx="224606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latin typeface="Meiryo UI" panose="020B0604030504040204" pitchFamily="50" charset="-128"/>
                <a:ea typeface="Meiryo UI" panose="020B0604030504040204" pitchFamily="50" charset="-128"/>
              </a:rPr>
              <a:t>①</a:t>
            </a:r>
            <a:r>
              <a:rPr lang="ja-JP" altLang="en-US" sz="1200" dirty="0" smtClean="0">
                <a:latin typeface="Meiryo UI" panose="020B0604030504040204" pitchFamily="50" charset="-128"/>
                <a:ea typeface="Meiryo UI" panose="020B0604030504040204" pitchFamily="50" charset="-128"/>
              </a:rPr>
              <a:t>お客さま名をご確認ください。お客さま名変更時は編集後、登録してください。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②点配信設定タブを選択してください。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③</a:t>
            </a:r>
            <a:r>
              <a:rPr lang="ja-JP" altLang="en-US" sz="1200" dirty="0" smtClean="0">
                <a:latin typeface="Meiryo UI" panose="020B0604030504040204" pitchFamily="50" charset="-128"/>
                <a:ea typeface="Meiryo UI" panose="020B0604030504040204" pitchFamily="50" charset="-128"/>
              </a:rPr>
              <a:t>お客さまの配信先を</a:t>
            </a:r>
            <a:r>
              <a:rPr lang="ja-JP" altLang="en-US" sz="1200" dirty="0">
                <a:latin typeface="Meiryo UI" panose="020B0604030504040204" pitchFamily="50" charset="-128"/>
                <a:ea typeface="Meiryo UI" panose="020B0604030504040204" pitchFamily="50" charset="-128"/>
              </a:rPr>
              <a:t>設定</a:t>
            </a:r>
            <a:r>
              <a:rPr lang="ja-JP" altLang="en-US" sz="1200" dirty="0" smtClean="0">
                <a:latin typeface="Meiryo UI" panose="020B0604030504040204" pitchFamily="50" charset="-128"/>
                <a:ea typeface="Meiryo UI" panose="020B0604030504040204" pitchFamily="50" charset="-128"/>
              </a:rPr>
              <a:t>してください。配信先は５つまで登録可能です。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④希望</a:t>
            </a:r>
            <a:r>
              <a:rPr lang="ja-JP" altLang="en-US" sz="1200" dirty="0">
                <a:latin typeface="Meiryo UI" panose="020B0604030504040204" pitchFamily="50" charset="-128"/>
                <a:ea typeface="Meiryo UI" panose="020B0604030504040204" pitchFamily="50" charset="-128"/>
              </a:rPr>
              <a:t>される配信</a:t>
            </a:r>
            <a:r>
              <a:rPr lang="ja-JP" altLang="en-US" sz="1200" dirty="0" smtClean="0">
                <a:latin typeface="Meiryo UI" panose="020B0604030504040204" pitchFamily="50" charset="-128"/>
                <a:ea typeface="Meiryo UI" panose="020B0604030504040204" pitchFamily="50" charset="-128"/>
              </a:rPr>
              <a:t>種類別（停電・瞬低）に、配信対象時間に✔</a:t>
            </a:r>
            <a:r>
              <a:rPr lang="ja-JP" altLang="en-US" sz="1200" dirty="0">
                <a:latin typeface="Meiryo UI" panose="020B0604030504040204" pitchFamily="50" charset="-128"/>
                <a:ea typeface="Meiryo UI" panose="020B0604030504040204" pitchFamily="50" charset="-128"/>
              </a:rPr>
              <a:t>を入れてください</a:t>
            </a:r>
            <a:r>
              <a:rPr lang="ja-JP" altLang="en-US" sz="1200" dirty="0" smtClean="0">
                <a:latin typeface="Meiryo UI" panose="020B0604030504040204" pitchFamily="50" charset="-128"/>
                <a:ea typeface="Meiryo UI" panose="020B0604030504040204" pitchFamily="50" charset="-128"/>
              </a:rPr>
              <a:t>。また、ダイジェスト報の配信を希望される場合は、ダイジェスト欄に</a:t>
            </a:r>
            <a:r>
              <a:rPr lang="ja-JP" altLang="en-US" sz="1200" dirty="0">
                <a:latin typeface="Meiryo UI" panose="020B0604030504040204" pitchFamily="50" charset="-128"/>
                <a:ea typeface="Meiryo UI" panose="020B0604030504040204" pitchFamily="50" charset="-128"/>
              </a:rPr>
              <a:t>✔を入れて</a:t>
            </a:r>
            <a:r>
              <a:rPr lang="ja-JP" altLang="en-US" sz="1200" dirty="0" smtClean="0">
                <a:latin typeface="Meiryo UI" panose="020B0604030504040204" pitchFamily="50" charset="-128"/>
                <a:ea typeface="Meiryo UI" panose="020B0604030504040204" pitchFamily="50" charset="-128"/>
              </a:rPr>
              <a:t>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⑤</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小売事象者・集約箇所向けサービス</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計画停電時に紐づく特高お客さまに影響があった場合、メール配信を希望される場合</a:t>
            </a:r>
            <a:r>
              <a:rPr lang="ja-JP" altLang="en-US" sz="1200" dirty="0">
                <a:latin typeface="Meiryo UI" panose="020B0604030504040204" pitchFamily="50" charset="-128"/>
                <a:ea typeface="Meiryo UI" panose="020B0604030504040204" pitchFamily="50" charset="-128"/>
              </a:rPr>
              <a:t>は、 ✔を入れてください</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（特高お客さまは対象外となります）</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⑥一時的に配信停止をされる場合は、✔</a:t>
            </a:r>
            <a:r>
              <a:rPr lang="ja-JP" altLang="en-US" sz="1200" dirty="0">
                <a:latin typeface="Meiryo UI" panose="020B0604030504040204" pitchFamily="50" charset="-128"/>
                <a:ea typeface="Meiryo UI" panose="020B0604030504040204" pitchFamily="50" charset="-128"/>
              </a:rPr>
              <a:t>を入れて</a:t>
            </a:r>
            <a:r>
              <a:rPr lang="ja-JP" altLang="en-US" sz="1200" dirty="0" smtClean="0">
                <a:latin typeface="Meiryo UI" panose="020B0604030504040204" pitchFamily="50" charset="-128"/>
                <a:ea typeface="Meiryo UI" panose="020B0604030504040204" pitchFamily="50" charset="-128"/>
              </a:rPr>
              <a:t>ください</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⑦</a:t>
            </a:r>
            <a:r>
              <a:rPr lang="ja-JP" altLang="en-US" sz="1200" dirty="0" smtClean="0">
                <a:latin typeface="Meiryo UI" panose="020B0604030504040204" pitchFamily="50" charset="-128"/>
                <a:ea typeface="Meiryo UI" panose="020B0604030504040204" pitchFamily="50" charset="-128"/>
              </a:rPr>
              <a:t>登録を選択することで設定内容が登録され</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設定された配信先にテスト配信が実施されます。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⑧</a:t>
            </a:r>
            <a:r>
              <a:rPr lang="ja-JP" altLang="en-US" sz="1200" dirty="0" smtClean="0">
                <a:latin typeface="Meiryo UI" panose="020B0604030504040204" pitchFamily="50" charset="-128"/>
                <a:ea typeface="Meiryo UI" panose="020B0604030504040204" pitchFamily="50" charset="-128"/>
              </a:rPr>
              <a:t>本資料をダウンロードします。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⑨</a:t>
            </a:r>
            <a:r>
              <a:rPr lang="ja-JP" altLang="en-US" sz="1200" dirty="0" smtClean="0">
                <a:latin typeface="Meiryo UI" panose="020B0604030504040204" pitchFamily="50" charset="-128"/>
                <a:ea typeface="Meiryo UI" panose="020B0604030504040204" pitchFamily="50" charset="-128"/>
              </a:rPr>
              <a:t>過去の配信履歴および配信内容を確認頂けます。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（Ｐ１</a:t>
            </a:r>
            <a:r>
              <a:rPr lang="ja-JP" altLang="en-US" sz="1200" dirty="0">
                <a:latin typeface="Meiryo UI" panose="020B0604030504040204" pitchFamily="50" charset="-128"/>
                <a:ea typeface="Meiryo UI" panose="020B0604030504040204" pitchFamily="50" charset="-128"/>
              </a:rPr>
              <a:t>７で移動先画面説明）</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⑩パスワードを変更します。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（Ｐ１８</a:t>
            </a:r>
            <a:r>
              <a:rPr lang="ja-JP" altLang="en-US" sz="1200" dirty="0" smtClean="0">
                <a:latin typeface="Meiryo UI" panose="020B0604030504040204" pitchFamily="50" charset="-128"/>
                <a:ea typeface="Meiryo UI" panose="020B0604030504040204" pitchFamily="50" charset="-128"/>
              </a:rPr>
              <a:t>で移動先画面説明）</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⑪</a:t>
            </a:r>
            <a:r>
              <a:rPr lang="ja-JP" altLang="en-US" sz="1200" dirty="0" smtClean="0">
                <a:latin typeface="Meiryo UI" panose="020B0604030504040204" pitchFamily="50" charset="-128"/>
                <a:ea typeface="Meiryo UI" panose="020B0604030504040204" pitchFamily="50" charset="-128"/>
              </a:rPr>
              <a:t>本画面からログアウトします。</a:t>
            </a:r>
            <a:endParaRPr lang="ja-JP" altLang="en-US" sz="1200" dirty="0">
              <a:latin typeface="Meiryo UI" panose="020B0604030504040204" pitchFamily="50" charset="-128"/>
              <a:ea typeface="Meiryo UI" panose="020B0604030504040204" pitchFamily="50" charset="-128"/>
            </a:endParaRPr>
          </a:p>
        </p:txBody>
      </p:sp>
      <p:sp>
        <p:nvSpPr>
          <p:cNvPr id="6" name="Text Box 15"/>
          <p:cNvSpPr txBox="1">
            <a:spLocks noChangeArrowheads="1"/>
          </p:cNvSpPr>
          <p:nvPr/>
        </p:nvSpPr>
        <p:spPr bwMode="auto">
          <a:xfrm>
            <a:off x="190285" y="237961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399493" y="3128326"/>
            <a:ext cx="3772458" cy="95521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4173606" y="3128326"/>
            <a:ext cx="1689032" cy="94165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正方形/長方形 9"/>
          <p:cNvSpPr/>
          <p:nvPr/>
        </p:nvSpPr>
        <p:spPr>
          <a:xfrm>
            <a:off x="5993799" y="3003826"/>
            <a:ext cx="489620" cy="26478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399490" y="4104796"/>
            <a:ext cx="2891397" cy="24850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フローチャート: 端子 14"/>
          <p:cNvSpPr/>
          <p:nvPr/>
        </p:nvSpPr>
        <p:spPr>
          <a:xfrm>
            <a:off x="5757134" y="2340712"/>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4909407" y="2517699"/>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フローチャート: 端子 16"/>
          <p:cNvSpPr/>
          <p:nvPr/>
        </p:nvSpPr>
        <p:spPr>
          <a:xfrm>
            <a:off x="5761897" y="2513092"/>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1621541" y="268068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190285" y="30206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4038580" y="29207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Text Box 15"/>
          <p:cNvSpPr txBox="1">
            <a:spLocks noChangeArrowheads="1"/>
          </p:cNvSpPr>
          <p:nvPr/>
        </p:nvSpPr>
        <p:spPr bwMode="auto">
          <a:xfrm>
            <a:off x="190285" y="405436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5862638" y="28198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4" name="Text Box 15"/>
          <p:cNvSpPr txBox="1">
            <a:spLocks noChangeArrowheads="1"/>
          </p:cNvSpPr>
          <p:nvPr/>
        </p:nvSpPr>
        <p:spPr bwMode="auto">
          <a:xfrm>
            <a:off x="5446098" y="5063250"/>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5" name="Text Box 15"/>
          <p:cNvSpPr txBox="1">
            <a:spLocks noChangeArrowheads="1"/>
          </p:cNvSpPr>
          <p:nvPr/>
        </p:nvSpPr>
        <p:spPr bwMode="auto">
          <a:xfrm>
            <a:off x="6543621" y="23170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6" name="Text Box 15"/>
          <p:cNvSpPr txBox="1">
            <a:spLocks noChangeArrowheads="1"/>
          </p:cNvSpPr>
          <p:nvPr/>
        </p:nvSpPr>
        <p:spPr bwMode="auto">
          <a:xfrm>
            <a:off x="4718820" y="249832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⑨</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7" name="Text Box 15"/>
          <p:cNvSpPr txBox="1">
            <a:spLocks noChangeArrowheads="1"/>
          </p:cNvSpPr>
          <p:nvPr/>
        </p:nvSpPr>
        <p:spPr bwMode="auto">
          <a:xfrm>
            <a:off x="6548159" y="25213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⑩</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8" name="フローチャート: 端子 27"/>
          <p:cNvSpPr/>
          <p:nvPr/>
        </p:nvSpPr>
        <p:spPr>
          <a:xfrm>
            <a:off x="5621164" y="519021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Text Box 15"/>
          <p:cNvSpPr txBox="1">
            <a:spLocks noChangeArrowheads="1"/>
          </p:cNvSpPr>
          <p:nvPr/>
        </p:nvSpPr>
        <p:spPr bwMode="auto">
          <a:xfrm>
            <a:off x="6533178" y="209202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⑪</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1" name="フローチャート: 端子 30"/>
          <p:cNvSpPr/>
          <p:nvPr/>
        </p:nvSpPr>
        <p:spPr>
          <a:xfrm>
            <a:off x="5915811" y="2109056"/>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配信設定画面（</a:t>
            </a:r>
            <a:r>
              <a:rPr lang="ja-JP" altLang="en-US" sz="2215" b="1" dirty="0" smtClean="0">
                <a:solidFill>
                  <a:srgbClr val="3399FF"/>
                </a:solidFill>
                <a:latin typeface="Meiryo UI" panose="020B0604030504040204" pitchFamily="50" charset="-128"/>
                <a:ea typeface="Meiryo UI" panose="020B0604030504040204" pitchFamily="50" charset="-128"/>
              </a:rPr>
              <a:t>点配信設定</a:t>
            </a:r>
            <a:r>
              <a:rPr lang="ja-JP" altLang="en-US" sz="2215" dirty="0" smtClean="0">
                <a:solidFill>
                  <a:srgbClr val="3399FF"/>
                </a:solidFill>
                <a:latin typeface="Meiryo UI" panose="020B0604030504040204" pitchFamily="50" charset="-128"/>
                <a:ea typeface="Meiryo UI" panose="020B0604030504040204" pitchFamily="50" charset="-128"/>
              </a:rPr>
              <a:t>）</a:t>
            </a:r>
            <a:r>
              <a:rPr lang="en-US" altLang="ja-JP" sz="2215" dirty="0" smtClean="0">
                <a:solidFill>
                  <a:srgbClr val="FF0000"/>
                </a:solidFill>
                <a:latin typeface="Meiryo UI" panose="020B0604030504040204" pitchFamily="50" charset="-128"/>
                <a:ea typeface="Meiryo UI" panose="020B0604030504040204" pitchFamily="50" charset="-128"/>
              </a:rPr>
              <a:t>※</a:t>
            </a:r>
            <a:r>
              <a:rPr lang="ja-JP" altLang="en-US" sz="2215" dirty="0" smtClean="0">
                <a:solidFill>
                  <a:srgbClr val="FF0000"/>
                </a:solidFill>
                <a:latin typeface="Meiryo UI" panose="020B0604030504040204" pitchFamily="50" charset="-128"/>
                <a:ea typeface="Meiryo UI" panose="020B0604030504040204" pitchFamily="50" charset="-128"/>
              </a:rPr>
              <a:t>設定要</a:t>
            </a:r>
            <a:endParaRPr lang="ja-JP" altLang="en-US" sz="2215" dirty="0">
              <a:solidFill>
                <a:srgbClr val="FF0000"/>
              </a:solidFill>
              <a:latin typeface="Meiryo UI" panose="020B0604030504040204" pitchFamily="50" charset="-128"/>
              <a:ea typeface="Meiryo UI" panose="020B0604030504040204" pitchFamily="50" charset="-128"/>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a:t>
            </a:r>
            <a:r>
              <a:rPr lang="ja-JP" altLang="en-US" sz="1600" b="1" dirty="0">
                <a:solidFill>
                  <a:schemeClr val="bg1"/>
                </a:solidFill>
                <a:latin typeface="Meiryo UI" panose="020B0604030504040204" pitchFamily="50" charset="-128"/>
                <a:ea typeface="Meiryo UI" panose="020B0604030504040204" pitchFamily="50" charset="-128"/>
              </a:rPr>
              <a:t>設定</a:t>
            </a:r>
            <a:r>
              <a:rPr lang="ja-JP" altLang="en-US" sz="1600" b="1" dirty="0" smtClean="0">
                <a:solidFill>
                  <a:schemeClr val="bg1"/>
                </a:solidFill>
                <a:latin typeface="Meiryo UI" panose="020B0604030504040204" pitchFamily="50" charset="-128"/>
                <a:ea typeface="Meiryo UI" panose="020B0604030504040204" pitchFamily="50" charset="-128"/>
              </a:rPr>
              <a:t>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995155" y="2723201"/>
            <a:ext cx="614268" cy="1415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正方形/長方形 34"/>
          <p:cNvSpPr/>
          <p:nvPr/>
        </p:nvSpPr>
        <p:spPr>
          <a:xfrm>
            <a:off x="376538" y="2513093"/>
            <a:ext cx="3404888" cy="12303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29072" y="1122677"/>
            <a:ext cx="6702476" cy="646331"/>
          </a:xfrm>
          <a:prstGeom prst="rect">
            <a:avLst/>
          </a:prstGeom>
          <a:noFill/>
        </p:spPr>
        <p:txBody>
          <a:bodyPr wrap="none" rtlCol="0">
            <a:spAutoFit/>
          </a:bodyPr>
          <a:lstStyle/>
          <a:p>
            <a:r>
              <a:rPr lang="ja-JP" altLang="en-US" b="1" dirty="0" smtClean="0">
                <a:solidFill>
                  <a:srgbClr val="FF0000"/>
                </a:solidFill>
                <a:latin typeface="Meiryo UI" panose="020B0604030504040204" pitchFamily="50" charset="-128"/>
                <a:ea typeface="Meiryo UI" panose="020B0604030504040204" pitchFamily="50" charset="-128"/>
              </a:rPr>
              <a:t>停電情報提供サービスの設定は、「点配信設定」タブの設定内容が</a:t>
            </a:r>
            <a:endParaRPr lang="en-US" altLang="ja-JP" b="1" dirty="0" smtClean="0">
              <a:solidFill>
                <a:srgbClr val="FF0000"/>
              </a:solidFill>
              <a:latin typeface="Meiryo UI" panose="020B0604030504040204" pitchFamily="50" charset="-128"/>
              <a:ea typeface="Meiryo UI" panose="020B0604030504040204" pitchFamily="50" charset="-128"/>
            </a:endParaRPr>
          </a:p>
          <a:p>
            <a:r>
              <a:rPr lang="ja-JP" altLang="en-US" b="1" dirty="0" smtClean="0">
                <a:solidFill>
                  <a:srgbClr val="FF0000"/>
                </a:solidFill>
                <a:latin typeface="Meiryo UI" panose="020B0604030504040204" pitchFamily="50" charset="-128"/>
                <a:ea typeface="Meiryo UI" panose="020B0604030504040204" pitchFamily="50" charset="-128"/>
              </a:rPr>
              <a:t>反映</a:t>
            </a:r>
            <a:r>
              <a:rPr kumimoji="1" lang="ja-JP" altLang="en-US" b="1" dirty="0" smtClean="0">
                <a:solidFill>
                  <a:srgbClr val="FF0000"/>
                </a:solidFill>
                <a:latin typeface="Meiryo UI" panose="020B0604030504040204" pitchFamily="50" charset="-128"/>
                <a:ea typeface="Meiryo UI" panose="020B0604030504040204" pitchFamily="50" charset="-128"/>
              </a:rPr>
              <a:t>されますので、設定お願い致します。</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500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a:ext>
            </a:extLst>
          </a:blip>
          <a:srcRect t="10300"/>
          <a:stretch/>
        </p:blipFill>
        <p:spPr>
          <a:xfrm>
            <a:off x="0" y="2051222"/>
            <a:ext cx="6897934" cy="3297553"/>
          </a:xfrm>
          <a:prstGeom prst="rect">
            <a:avLst/>
          </a:prstGeom>
        </p:spPr>
      </p:pic>
      <p:sp>
        <p:nvSpPr>
          <p:cNvPr id="5" name="Text Box 24"/>
          <p:cNvSpPr txBox="1">
            <a:spLocks noChangeArrowheads="1"/>
          </p:cNvSpPr>
          <p:nvPr/>
        </p:nvSpPr>
        <p:spPr bwMode="auto">
          <a:xfrm>
            <a:off x="6897934" y="538721"/>
            <a:ext cx="224606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smtClean="0">
                <a:latin typeface="Meiryo UI" panose="020B0604030504040204" pitchFamily="50" charset="-128"/>
                <a:ea typeface="Meiryo UI" panose="020B0604030504040204" pitchFamily="50" charset="-128"/>
              </a:rPr>
              <a:t>①面配信</a:t>
            </a:r>
            <a:r>
              <a:rPr lang="ja-JP" altLang="en-US" sz="1200" dirty="0">
                <a:latin typeface="Meiryo UI" panose="020B0604030504040204" pitchFamily="50" charset="-128"/>
                <a:ea typeface="Meiryo UI" panose="020B0604030504040204" pitchFamily="50" charset="-128"/>
              </a:rPr>
              <a:t>設定タブを</a:t>
            </a:r>
            <a:r>
              <a:rPr lang="ja-JP" altLang="en-US" sz="1200" dirty="0" smtClean="0">
                <a:latin typeface="Meiryo UI" panose="020B0604030504040204" pitchFamily="50" charset="-128"/>
                <a:ea typeface="Meiryo UI" panose="020B0604030504040204" pitchFamily="50" charset="-128"/>
              </a:rPr>
              <a:t>選択してください</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②</a:t>
            </a:r>
            <a:r>
              <a:rPr lang="ja-JP" altLang="en-US" sz="1200" dirty="0" smtClean="0">
                <a:latin typeface="Meiryo UI" panose="020B0604030504040204" pitchFamily="50" charset="-128"/>
                <a:ea typeface="Meiryo UI" panose="020B0604030504040204" pitchFamily="50" charset="-128"/>
              </a:rPr>
              <a:t>お客さまの配信先を</a:t>
            </a:r>
            <a:r>
              <a:rPr lang="ja-JP" altLang="en-US" sz="1200" dirty="0">
                <a:latin typeface="Meiryo UI" panose="020B0604030504040204" pitchFamily="50" charset="-128"/>
                <a:ea typeface="Meiryo UI" panose="020B0604030504040204" pitchFamily="50" charset="-128"/>
              </a:rPr>
              <a:t>設定</a:t>
            </a:r>
            <a:r>
              <a:rPr lang="ja-JP" altLang="en-US" sz="1200" dirty="0" smtClean="0">
                <a:latin typeface="Meiryo UI" panose="020B0604030504040204" pitchFamily="50" charset="-128"/>
                <a:ea typeface="Meiryo UI" panose="020B0604030504040204" pitchFamily="50" charset="-128"/>
              </a:rPr>
              <a:t>してください。</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③</a:t>
            </a:r>
            <a:r>
              <a:rPr lang="ja-JP" altLang="en-US" sz="1200" dirty="0" smtClean="0">
                <a:latin typeface="Meiryo UI" panose="020B0604030504040204" pitchFamily="50" charset="-128"/>
                <a:ea typeface="Meiryo UI" panose="020B0604030504040204" pitchFamily="50" charset="-128"/>
              </a:rPr>
              <a:t>配信時に記載される地域内容に</a:t>
            </a:r>
            <a:r>
              <a:rPr lang="ja-JP" altLang="en-US" sz="1200" dirty="0">
                <a:latin typeface="Meiryo UI" panose="020B0604030504040204" pitchFamily="50" charset="-128"/>
                <a:ea typeface="Meiryo UI" panose="020B0604030504040204" pitchFamily="50" charset="-128"/>
              </a:rPr>
              <a:t>✔を入れてください</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④一時的に配信停止をされる場合は、✔</a:t>
            </a:r>
            <a:r>
              <a:rPr lang="ja-JP" altLang="en-US" sz="1200" dirty="0">
                <a:latin typeface="Meiryo UI" panose="020B0604030504040204" pitchFamily="50" charset="-128"/>
                <a:ea typeface="Meiryo UI" panose="020B0604030504040204" pitchFamily="50" charset="-128"/>
              </a:rPr>
              <a:t>を入れて</a:t>
            </a:r>
            <a:r>
              <a:rPr lang="ja-JP" altLang="en-US" sz="1200" dirty="0" smtClean="0">
                <a:latin typeface="Meiryo UI" panose="020B0604030504040204" pitchFamily="50" charset="-128"/>
                <a:ea typeface="Meiryo UI" panose="020B0604030504040204" pitchFamily="50" charset="-128"/>
              </a:rPr>
              <a:t>ください</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⑤</a:t>
            </a:r>
            <a:r>
              <a:rPr lang="ja-JP" altLang="en-US" sz="1200" dirty="0" smtClean="0">
                <a:latin typeface="Meiryo UI" panose="020B0604030504040204" pitchFamily="50" charset="-128"/>
                <a:ea typeface="Meiryo UI" panose="020B0604030504040204" pitchFamily="50" charset="-128"/>
              </a:rPr>
              <a:t>配信対象地域を変更する場合は修正を選択してください。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（Ｐ１５で移動先画面説明）</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⑥</a:t>
            </a:r>
            <a:r>
              <a:rPr lang="ja-JP" altLang="en-US" sz="1200" dirty="0" smtClean="0">
                <a:latin typeface="Meiryo UI" panose="020B0604030504040204" pitchFamily="50" charset="-128"/>
                <a:ea typeface="Meiryo UI" panose="020B0604030504040204" pitchFamily="50" charset="-128"/>
              </a:rPr>
              <a:t>配信対象地域を確認してください。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⑦</a:t>
            </a:r>
            <a:r>
              <a:rPr lang="ja-JP" altLang="en-US" sz="1200" dirty="0" smtClean="0">
                <a:latin typeface="Meiryo UI" panose="020B0604030504040204" pitchFamily="50" charset="-128"/>
                <a:ea typeface="Meiryo UI" panose="020B0604030504040204" pitchFamily="50" charset="-128"/>
              </a:rPr>
              <a:t>希望される配信種類</a:t>
            </a:r>
            <a:r>
              <a:rPr lang="ja-JP" altLang="en-US" sz="1200" dirty="0">
                <a:latin typeface="Meiryo UI" panose="020B0604030504040204" pitchFamily="50" charset="-128"/>
                <a:ea typeface="Meiryo UI" panose="020B0604030504040204" pitchFamily="50" charset="-128"/>
              </a:rPr>
              <a:t>に、✔を入れてください。</a:t>
            </a:r>
          </a:p>
          <a:p>
            <a:pPr>
              <a:spcBef>
                <a:spcPct val="0"/>
              </a:spcBef>
              <a:buNone/>
            </a:pPr>
            <a:r>
              <a:rPr lang="ja-JP" altLang="en-US" sz="1200" dirty="0">
                <a:latin typeface="Meiryo UI" panose="020B0604030504040204" pitchFamily="50" charset="-128"/>
                <a:ea typeface="Meiryo UI" panose="020B0604030504040204" pitchFamily="50" charset="-128"/>
              </a:rPr>
              <a:t>⑧</a:t>
            </a:r>
            <a:r>
              <a:rPr lang="ja-JP" altLang="en-US" sz="1200" dirty="0" smtClean="0">
                <a:latin typeface="Meiryo UI" panose="020B0604030504040204" pitchFamily="50" charset="-128"/>
                <a:ea typeface="Meiryo UI" panose="020B0604030504040204" pitchFamily="50" charset="-128"/>
              </a:rPr>
              <a:t>配信</a:t>
            </a:r>
            <a:r>
              <a:rPr lang="ja-JP" altLang="en-US" sz="1200" dirty="0">
                <a:latin typeface="Meiryo UI" panose="020B0604030504040204" pitchFamily="50" charset="-128"/>
                <a:ea typeface="Meiryo UI" panose="020B0604030504040204" pitchFamily="50" charset="-128"/>
              </a:rPr>
              <a:t>時に影響軒数を記載する場合は、軒数ありに✔を入れてください。</a:t>
            </a:r>
          </a:p>
          <a:p>
            <a:pPr>
              <a:spcBef>
                <a:spcPct val="0"/>
              </a:spcBef>
              <a:buNone/>
            </a:pPr>
            <a:r>
              <a:rPr lang="ja-JP" altLang="en-US" sz="1200" dirty="0">
                <a:latin typeface="Meiryo UI" panose="020B0604030504040204" pitchFamily="50" charset="-128"/>
                <a:ea typeface="Meiryo UI" panose="020B0604030504040204" pitchFamily="50" charset="-128"/>
              </a:rPr>
              <a:t>地域情報のみの記載とする場合は、地域のみに✔を入れてください。</a:t>
            </a:r>
          </a:p>
          <a:p>
            <a:pPr>
              <a:spcBef>
                <a:spcPct val="0"/>
              </a:spcBef>
              <a:buNone/>
            </a:pPr>
            <a:r>
              <a:rPr lang="ja-JP" altLang="en-US" sz="1200" dirty="0">
                <a:latin typeface="Meiryo UI" panose="020B0604030504040204" pitchFamily="50" charset="-128"/>
                <a:ea typeface="Meiryo UI" panose="020B0604030504040204" pitchFamily="50" charset="-128"/>
              </a:rPr>
              <a:t>⑨</a:t>
            </a:r>
            <a:r>
              <a:rPr lang="ja-JP" altLang="en-US" sz="1200" dirty="0" smtClean="0">
                <a:latin typeface="Meiryo UI" panose="020B0604030504040204" pitchFamily="50" charset="-128"/>
                <a:ea typeface="Meiryo UI" panose="020B0604030504040204" pitchFamily="50" charset="-128"/>
              </a:rPr>
              <a:t>短時間（５分</a:t>
            </a:r>
            <a:r>
              <a:rPr lang="ja-JP" altLang="en-US" sz="1200" dirty="0">
                <a:latin typeface="Meiryo UI" panose="020B0604030504040204" pitchFamily="50" charset="-128"/>
                <a:ea typeface="Meiryo UI" panose="020B0604030504040204" pitchFamily="50" charset="-128"/>
              </a:rPr>
              <a:t>程度</a:t>
            </a:r>
            <a:r>
              <a:rPr lang="ja-JP" altLang="en-US" sz="1200" dirty="0" smtClean="0">
                <a:latin typeface="Meiryo UI" panose="020B0604030504040204" pitchFamily="50" charset="-128"/>
                <a:ea typeface="Meiryo UI" panose="020B0604030504040204" pitchFamily="50" charset="-128"/>
              </a:rPr>
              <a:t>）による</a:t>
            </a:r>
            <a:r>
              <a:rPr lang="ja-JP" altLang="en-US" sz="1200" dirty="0">
                <a:latin typeface="Meiryo UI" panose="020B0604030504040204" pitchFamily="50" charset="-128"/>
                <a:ea typeface="Meiryo UI" panose="020B0604030504040204" pitchFamily="50" charset="-128"/>
              </a:rPr>
              <a:t>停電復旧の場合、配信不要とする場合は✔を入れてください。</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⑩</a:t>
            </a:r>
            <a:r>
              <a:rPr lang="ja-JP" altLang="en-US" sz="1200" dirty="0" smtClean="0">
                <a:latin typeface="Meiryo UI" panose="020B0604030504040204" pitchFamily="50" charset="-128"/>
                <a:ea typeface="Meiryo UI" panose="020B0604030504040204" pitchFamily="50" charset="-128"/>
              </a:rPr>
              <a:t>登録を選択することで設定内容が登録され、設定された配信先にテスト配信が実施されます。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⑪</a:t>
            </a:r>
            <a:r>
              <a:rPr lang="ja-JP" altLang="en-US" sz="1200" dirty="0" smtClean="0">
                <a:latin typeface="Meiryo UI" panose="020B0604030504040204" pitchFamily="50" charset="-128"/>
                <a:ea typeface="Meiryo UI" panose="020B0604030504040204" pitchFamily="50" charset="-128"/>
              </a:rPr>
              <a:t>本資料をダウンロードします</a:t>
            </a:r>
            <a:r>
              <a:rPr lang="ja-JP" altLang="en-US" sz="1200" dirty="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⑫</a:t>
            </a:r>
            <a:r>
              <a:rPr lang="ja-JP" altLang="en-US" sz="1200" dirty="0" smtClean="0">
                <a:latin typeface="Meiryo UI" panose="020B0604030504040204" pitchFamily="50" charset="-128"/>
                <a:ea typeface="Meiryo UI" panose="020B0604030504040204" pitchFamily="50" charset="-128"/>
              </a:rPr>
              <a:t>過去の配信履歴および配信内容を確認頂けます。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Ｐ１７で移動先画面説明）</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⑬パスワードを変更します。</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（Ｐ１８で移動先</a:t>
            </a:r>
            <a:r>
              <a:rPr lang="ja-JP" altLang="en-US" sz="1200" dirty="0" smtClean="0">
                <a:latin typeface="Meiryo UI" panose="020B0604030504040204" pitchFamily="50" charset="-128"/>
                <a:ea typeface="Meiryo UI" panose="020B0604030504040204" pitchFamily="50" charset="-128"/>
              </a:rPr>
              <a:t>画面説明）</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⑭</a:t>
            </a:r>
            <a:r>
              <a:rPr lang="ja-JP" altLang="en-US" sz="1200" dirty="0" smtClean="0">
                <a:latin typeface="Meiryo UI" panose="020B0604030504040204" pitchFamily="50" charset="-128"/>
                <a:ea typeface="Meiryo UI" panose="020B0604030504040204" pitchFamily="50" charset="-128"/>
              </a:rPr>
              <a:t>本画面からログアウトします。</a:t>
            </a:r>
            <a:endParaRPr lang="ja-JP" altLang="en-US" sz="1200" dirty="0">
              <a:latin typeface="Meiryo UI" panose="020B0604030504040204" pitchFamily="50" charset="-128"/>
              <a:ea typeface="Meiryo UI" panose="020B0604030504040204" pitchFamily="50" charset="-128"/>
            </a:endParaRPr>
          </a:p>
        </p:txBody>
      </p:sp>
      <p:sp>
        <p:nvSpPr>
          <p:cNvPr id="6" name="Text Box 15"/>
          <p:cNvSpPr txBox="1">
            <a:spLocks noChangeArrowheads="1"/>
          </p:cNvSpPr>
          <p:nvPr/>
        </p:nvSpPr>
        <p:spPr bwMode="auto">
          <a:xfrm>
            <a:off x="197001" y="289101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99492" y="2998735"/>
            <a:ext cx="4336089" cy="73907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フローチャート: 端子 7"/>
          <p:cNvSpPr/>
          <p:nvPr/>
        </p:nvSpPr>
        <p:spPr>
          <a:xfrm>
            <a:off x="5761897" y="395970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p:cNvSpPr/>
          <p:nvPr/>
        </p:nvSpPr>
        <p:spPr>
          <a:xfrm>
            <a:off x="4734545" y="2998734"/>
            <a:ext cx="1123950" cy="73907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正方形/長方形 9"/>
          <p:cNvSpPr/>
          <p:nvPr/>
        </p:nvSpPr>
        <p:spPr>
          <a:xfrm>
            <a:off x="5993799" y="3003826"/>
            <a:ext cx="489620" cy="26478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正方形/長方形 10"/>
          <p:cNvSpPr/>
          <p:nvPr/>
        </p:nvSpPr>
        <p:spPr>
          <a:xfrm>
            <a:off x="399492" y="3942582"/>
            <a:ext cx="5083803" cy="51438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399491" y="4589635"/>
            <a:ext cx="1864354" cy="33002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2556546" y="4576077"/>
            <a:ext cx="907448" cy="21937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2565357" y="4931057"/>
            <a:ext cx="3120545" cy="11510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フローチャート: 端子 14"/>
          <p:cNvSpPr/>
          <p:nvPr/>
        </p:nvSpPr>
        <p:spPr>
          <a:xfrm>
            <a:off x="5757134" y="232642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4909407" y="250817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フローチャート: 端子 16"/>
          <p:cNvSpPr/>
          <p:nvPr/>
        </p:nvSpPr>
        <p:spPr>
          <a:xfrm>
            <a:off x="5761897" y="2508329"/>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4735581" y="279396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5886417" y="281188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640464" y="379699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Text Box 15"/>
          <p:cNvSpPr txBox="1">
            <a:spLocks noChangeArrowheads="1"/>
          </p:cNvSpPr>
          <p:nvPr/>
        </p:nvSpPr>
        <p:spPr bwMode="auto">
          <a:xfrm>
            <a:off x="203155" y="376994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205636" y="44655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4" name="Text Box 15"/>
          <p:cNvSpPr txBox="1">
            <a:spLocks noChangeArrowheads="1"/>
          </p:cNvSpPr>
          <p:nvPr/>
        </p:nvSpPr>
        <p:spPr bwMode="auto">
          <a:xfrm>
            <a:off x="2376567" y="4465525"/>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5" name="Text Box 15"/>
          <p:cNvSpPr txBox="1">
            <a:spLocks noChangeArrowheads="1"/>
          </p:cNvSpPr>
          <p:nvPr/>
        </p:nvSpPr>
        <p:spPr bwMode="auto">
          <a:xfrm>
            <a:off x="2375650" y="48195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⑨</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6" name="Text Box 15"/>
          <p:cNvSpPr txBox="1">
            <a:spLocks noChangeArrowheads="1"/>
          </p:cNvSpPr>
          <p:nvPr/>
        </p:nvSpPr>
        <p:spPr bwMode="auto">
          <a:xfrm>
            <a:off x="5434910" y="511322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⑩</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7" name="Text Box 15"/>
          <p:cNvSpPr txBox="1">
            <a:spLocks noChangeArrowheads="1"/>
          </p:cNvSpPr>
          <p:nvPr/>
        </p:nvSpPr>
        <p:spPr bwMode="auto">
          <a:xfrm>
            <a:off x="6534951" y="229138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⑪</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8" name="フローチャート: 端子 27"/>
          <p:cNvSpPr/>
          <p:nvPr/>
        </p:nvSpPr>
        <p:spPr>
          <a:xfrm>
            <a:off x="5616401" y="5180693"/>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Text Box 15"/>
          <p:cNvSpPr txBox="1">
            <a:spLocks noChangeArrowheads="1"/>
          </p:cNvSpPr>
          <p:nvPr/>
        </p:nvSpPr>
        <p:spPr bwMode="auto">
          <a:xfrm>
            <a:off x="4732542" y="244481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⑫</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0" name="Text Box 15"/>
          <p:cNvSpPr txBox="1">
            <a:spLocks noChangeArrowheads="1"/>
          </p:cNvSpPr>
          <p:nvPr/>
        </p:nvSpPr>
        <p:spPr bwMode="auto">
          <a:xfrm>
            <a:off x="6534952" y="250682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⑬</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1" name="フローチャート: 端子 30"/>
          <p:cNvSpPr/>
          <p:nvPr/>
        </p:nvSpPr>
        <p:spPr>
          <a:xfrm>
            <a:off x="5920574" y="2099530"/>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Text Box 15"/>
          <p:cNvSpPr txBox="1">
            <a:spLocks noChangeArrowheads="1"/>
          </p:cNvSpPr>
          <p:nvPr/>
        </p:nvSpPr>
        <p:spPr bwMode="auto">
          <a:xfrm>
            <a:off x="6534952" y="206156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⑭</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配信設定画面（</a:t>
            </a:r>
            <a:r>
              <a:rPr lang="ja-JP" altLang="en-US" sz="2215" b="1" dirty="0" smtClean="0">
                <a:solidFill>
                  <a:srgbClr val="3399FF"/>
                </a:solidFill>
                <a:latin typeface="Meiryo UI" panose="020B0604030504040204" pitchFamily="50" charset="-128"/>
                <a:ea typeface="Meiryo UI" panose="020B0604030504040204" pitchFamily="50" charset="-128"/>
              </a:rPr>
              <a:t>面配信設定</a:t>
            </a:r>
            <a:r>
              <a:rPr lang="ja-JP" altLang="en-US" sz="2215" dirty="0" smtClean="0">
                <a:solidFill>
                  <a:srgbClr val="3399FF"/>
                </a:solidFill>
                <a:latin typeface="Meiryo UI" panose="020B0604030504040204" pitchFamily="50" charset="-128"/>
                <a:ea typeface="Meiryo UI" panose="020B0604030504040204" pitchFamily="50" charset="-128"/>
              </a:rPr>
              <a:t>）</a:t>
            </a:r>
            <a:r>
              <a:rPr lang="en-US" altLang="ja-JP" sz="2215" dirty="0" smtClean="0">
                <a:solidFill>
                  <a:srgbClr val="3399FF"/>
                </a:solidFill>
                <a:latin typeface="Meiryo UI" panose="020B0604030504040204" pitchFamily="50" charset="-128"/>
                <a:ea typeface="Meiryo UI" panose="020B0604030504040204" pitchFamily="50" charset="-128"/>
              </a:rPr>
              <a:t>※</a:t>
            </a:r>
            <a:r>
              <a:rPr lang="ja-JP" altLang="en-US" sz="2215" dirty="0" smtClean="0">
                <a:solidFill>
                  <a:srgbClr val="3399FF"/>
                </a:solidFill>
                <a:latin typeface="Meiryo UI" panose="020B0604030504040204" pitchFamily="50" charset="-128"/>
                <a:ea typeface="Meiryo UI" panose="020B0604030504040204" pitchFamily="50" charset="-128"/>
              </a:rPr>
              <a:t>任意設定</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a:t>
            </a:r>
            <a:r>
              <a:rPr lang="ja-JP" altLang="en-US" sz="1600" b="1" dirty="0">
                <a:solidFill>
                  <a:schemeClr val="bg1"/>
                </a:solidFill>
                <a:latin typeface="Meiryo UI" panose="020B0604030504040204" pitchFamily="50" charset="-128"/>
                <a:ea typeface="Meiryo UI" panose="020B0604030504040204" pitchFamily="50" charset="-128"/>
              </a:rPr>
              <a:t>設定</a:t>
            </a:r>
            <a:r>
              <a:rPr lang="ja-JP" altLang="en-US" sz="1600" b="1" dirty="0" smtClean="0">
                <a:solidFill>
                  <a:schemeClr val="bg1"/>
                </a:solidFill>
                <a:latin typeface="Meiryo UI" panose="020B0604030504040204" pitchFamily="50" charset="-128"/>
                <a:ea typeface="Meiryo UI" panose="020B0604030504040204" pitchFamily="50" charset="-128"/>
              </a:rPr>
              <a:t>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35" name="Text Box 15"/>
          <p:cNvSpPr txBox="1">
            <a:spLocks noChangeArrowheads="1"/>
          </p:cNvSpPr>
          <p:nvPr/>
        </p:nvSpPr>
        <p:spPr bwMode="auto">
          <a:xfrm>
            <a:off x="141284" y="259362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37" name="正方形/長方形 36"/>
          <p:cNvSpPr/>
          <p:nvPr/>
        </p:nvSpPr>
        <p:spPr>
          <a:xfrm>
            <a:off x="335720" y="2698589"/>
            <a:ext cx="614268" cy="1415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29072" y="1122677"/>
            <a:ext cx="6463629" cy="646331"/>
          </a:xfrm>
          <a:prstGeom prst="rect">
            <a:avLst/>
          </a:prstGeom>
          <a:noFill/>
        </p:spPr>
        <p:txBody>
          <a:bodyPr wrap="none" rtlCol="0">
            <a:spAutoFit/>
          </a:bodyPr>
          <a:lstStyle/>
          <a:p>
            <a:r>
              <a:rPr lang="ja-JP" altLang="en-US" b="1" dirty="0" smtClean="0">
                <a:solidFill>
                  <a:schemeClr val="accent1"/>
                </a:solidFill>
                <a:latin typeface="Meiryo UI" panose="020B0604030504040204" pitchFamily="50" charset="-128"/>
                <a:ea typeface="Meiryo UI" panose="020B0604030504040204" pitchFamily="50" charset="-128"/>
              </a:rPr>
              <a:t>エリアメール配信サービスの設定は、「面配信設定」タブの設定内容</a:t>
            </a:r>
            <a:endParaRPr lang="en-US" altLang="ja-JP" b="1" dirty="0" smtClean="0">
              <a:solidFill>
                <a:schemeClr val="accent1"/>
              </a:solidFill>
              <a:latin typeface="Meiryo UI" panose="020B0604030504040204" pitchFamily="50" charset="-128"/>
              <a:ea typeface="Meiryo UI" panose="020B0604030504040204" pitchFamily="50" charset="-128"/>
            </a:endParaRPr>
          </a:p>
          <a:p>
            <a:r>
              <a:rPr lang="ja-JP" altLang="en-US" b="1" dirty="0" smtClean="0">
                <a:solidFill>
                  <a:schemeClr val="accent1"/>
                </a:solidFill>
                <a:latin typeface="Meiryo UI" panose="020B0604030504040204" pitchFamily="50" charset="-128"/>
                <a:ea typeface="Meiryo UI" panose="020B0604030504040204" pitchFamily="50" charset="-128"/>
              </a:rPr>
              <a:t>が反映</a:t>
            </a:r>
            <a:r>
              <a:rPr kumimoji="1" lang="ja-JP" altLang="en-US" b="1" dirty="0" smtClean="0">
                <a:solidFill>
                  <a:schemeClr val="accent1"/>
                </a:solidFill>
                <a:latin typeface="Meiryo UI" panose="020B0604030504040204" pitchFamily="50" charset="-128"/>
                <a:ea typeface="Meiryo UI" panose="020B0604030504040204" pitchFamily="50" charset="-128"/>
              </a:rPr>
              <a:t>されますので、ご希望の方のみ設定願います。</a:t>
            </a:r>
            <a:endParaRPr kumimoji="1" lang="ja-JP" altLang="en-US" b="1" dirty="0">
              <a:solidFill>
                <a:schemeClr val="accen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2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t="14064"/>
          <a:stretch/>
        </p:blipFill>
        <p:spPr>
          <a:xfrm>
            <a:off x="0" y="1911178"/>
            <a:ext cx="6897933" cy="3961590"/>
          </a:xfrm>
          <a:prstGeom prst="rect">
            <a:avLst/>
          </a:prstGeom>
        </p:spPr>
      </p:pic>
      <p:sp>
        <p:nvSpPr>
          <p:cNvPr id="4" name="Text Box 24"/>
          <p:cNvSpPr txBox="1">
            <a:spLocks noChangeArrowheads="1"/>
          </p:cNvSpPr>
          <p:nvPr/>
        </p:nvSpPr>
        <p:spPr bwMode="auto">
          <a:xfrm>
            <a:off x="6897934" y="538719"/>
            <a:ext cx="224606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latin typeface="Meiryo UI" panose="020B0604030504040204" pitchFamily="50" charset="-128"/>
                <a:ea typeface="Meiryo UI" panose="020B0604030504040204" pitchFamily="50" charset="-128"/>
              </a:rPr>
              <a:t>①</a:t>
            </a:r>
            <a:r>
              <a:rPr lang="ja-JP" altLang="en-US" sz="1200" dirty="0" smtClean="0">
                <a:latin typeface="Meiryo UI" panose="020B0604030504040204" pitchFamily="50" charset="-128"/>
                <a:ea typeface="Meiryo UI" panose="020B0604030504040204" pitchFamily="50" charset="-128"/>
              </a:rPr>
              <a:t>配信対象とする地域について地区選択とするか関西電力送配電管内すべてとするか選択してください。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（管内全てを選択した場合は、そのまま⑦確定を実施してください）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②配信対象地域の府県タブを選択してください。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③府県内すべてを配信対象とする場合は、府県内すべてに、</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市町村別に配信地域を設定する場合は、市町村名表示欄を選択することで、④の欄に市町村別の詳細地域が表示されます。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④市町村内すべてを配信対象とする場合は、市町村名すべての欄に、</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詳細地域単位に設定する場合は、詳細住所欄に✔を入れてください。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⑤選択している配信対象地域が表示されますので、確認ください。</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⑥全てクリアを選択することで、選択している地域が全てクリアされます。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⑦確定を選択することで、選択している地域が反映され、Ｐ１４の画面に戻ります。</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⑧</a:t>
            </a:r>
            <a:r>
              <a:rPr lang="ja-JP" altLang="en-US" sz="1200" dirty="0" err="1" smtClean="0">
                <a:latin typeface="Meiryo UI" panose="020B0604030504040204" pitchFamily="50" charset="-128"/>
                <a:ea typeface="Meiryo UI" panose="020B0604030504040204" pitchFamily="50" charset="-128"/>
              </a:rPr>
              <a:t>閉じるを</a:t>
            </a:r>
            <a:r>
              <a:rPr lang="ja-JP" altLang="en-US" sz="1200" dirty="0" smtClean="0">
                <a:latin typeface="Meiryo UI" panose="020B0604030504040204" pitchFamily="50" charset="-128"/>
                <a:ea typeface="Meiryo UI" panose="020B0604030504040204" pitchFamily="50" charset="-128"/>
              </a:rPr>
              <a:t>選択することで、本画面の設定を反映せず、Ｐ１４の画面に戻ります。</a:t>
            </a:r>
            <a:endParaRPr lang="ja-JP" altLang="en-US" sz="12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配信地域設定画面（</a:t>
            </a:r>
            <a:r>
              <a:rPr lang="ja-JP" altLang="en-US" sz="2215" b="1" dirty="0" smtClean="0">
                <a:solidFill>
                  <a:srgbClr val="3399FF"/>
                </a:solidFill>
                <a:latin typeface="Meiryo UI" panose="020B0604030504040204" pitchFamily="50" charset="-128"/>
                <a:ea typeface="Meiryo UI" panose="020B0604030504040204" pitchFamily="50" charset="-128"/>
              </a:rPr>
              <a:t>面配信設定</a:t>
            </a:r>
            <a:r>
              <a:rPr lang="ja-JP" altLang="en-US" sz="2215" dirty="0" smtClean="0">
                <a:solidFill>
                  <a:srgbClr val="3399FF"/>
                </a:solidFill>
                <a:latin typeface="Meiryo UI" panose="020B0604030504040204" pitchFamily="50" charset="-128"/>
                <a:ea typeface="Meiryo UI" panose="020B0604030504040204" pitchFamily="50" charset="-128"/>
              </a:rPr>
              <a:t>）</a:t>
            </a:r>
            <a:r>
              <a:rPr lang="en-US" altLang="ja-JP" sz="2215" dirty="0" smtClean="0">
                <a:solidFill>
                  <a:srgbClr val="3399FF"/>
                </a:solidFill>
                <a:latin typeface="Meiryo UI" panose="020B0604030504040204" pitchFamily="50" charset="-128"/>
                <a:ea typeface="Meiryo UI" panose="020B0604030504040204" pitchFamily="50" charset="-128"/>
              </a:rPr>
              <a:t>※</a:t>
            </a:r>
            <a:r>
              <a:rPr lang="ja-JP" altLang="en-US" sz="2215" dirty="0" smtClean="0">
                <a:solidFill>
                  <a:srgbClr val="3399FF"/>
                </a:solidFill>
                <a:latin typeface="Meiryo UI" panose="020B0604030504040204" pitchFamily="50" charset="-128"/>
                <a:ea typeface="Meiryo UI" panose="020B0604030504040204" pitchFamily="50" charset="-128"/>
              </a:rPr>
              <a:t>任意設定</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配信地域設定画面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233306" y="22065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412842" y="2356414"/>
            <a:ext cx="1115921" cy="25412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451318" y="5307614"/>
            <a:ext cx="596431"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25603" y="46583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12842" y="2675207"/>
            <a:ext cx="5892708" cy="17276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p:cNvSpPr/>
          <p:nvPr/>
        </p:nvSpPr>
        <p:spPr>
          <a:xfrm>
            <a:off x="493804" y="2901456"/>
            <a:ext cx="1201646"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p:cNvSpPr/>
          <p:nvPr/>
        </p:nvSpPr>
        <p:spPr>
          <a:xfrm>
            <a:off x="1741578" y="2893596"/>
            <a:ext cx="4597310"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p:cNvSpPr/>
          <p:nvPr/>
        </p:nvSpPr>
        <p:spPr>
          <a:xfrm>
            <a:off x="412842" y="4721333"/>
            <a:ext cx="5983196" cy="55075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フローチャート: 端子 15"/>
          <p:cNvSpPr/>
          <p:nvPr/>
        </p:nvSpPr>
        <p:spPr>
          <a:xfrm>
            <a:off x="5379600"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Text Box 15"/>
          <p:cNvSpPr txBox="1">
            <a:spLocks noChangeArrowheads="1"/>
          </p:cNvSpPr>
          <p:nvPr/>
        </p:nvSpPr>
        <p:spPr bwMode="auto">
          <a:xfrm>
            <a:off x="233305" y="25674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8" name="Text Box 15"/>
          <p:cNvSpPr txBox="1">
            <a:spLocks noChangeArrowheads="1"/>
          </p:cNvSpPr>
          <p:nvPr/>
        </p:nvSpPr>
        <p:spPr bwMode="auto">
          <a:xfrm>
            <a:off x="298862" y="287593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6396038" y="287059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0" name="Text Box 15"/>
          <p:cNvSpPr txBox="1">
            <a:spLocks noChangeArrowheads="1"/>
          </p:cNvSpPr>
          <p:nvPr/>
        </p:nvSpPr>
        <p:spPr bwMode="auto">
          <a:xfrm>
            <a:off x="236572" y="52920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⑥</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1" name="Text Box 15"/>
          <p:cNvSpPr txBox="1">
            <a:spLocks noChangeArrowheads="1"/>
          </p:cNvSpPr>
          <p:nvPr/>
        </p:nvSpPr>
        <p:spPr bwMode="auto">
          <a:xfrm>
            <a:off x="5198567" y="552069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⑦</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22" name="フローチャート: 端子 21"/>
          <p:cNvSpPr/>
          <p:nvPr/>
        </p:nvSpPr>
        <p:spPr>
          <a:xfrm>
            <a:off x="5904916"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Text Box 15"/>
          <p:cNvSpPr txBox="1">
            <a:spLocks noChangeArrowheads="1"/>
          </p:cNvSpPr>
          <p:nvPr/>
        </p:nvSpPr>
        <p:spPr bwMode="auto">
          <a:xfrm>
            <a:off x="6355109" y="55334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smtClean="0">
                <a:solidFill>
                  <a:srgbClr val="FFC000"/>
                </a:solidFill>
                <a:latin typeface="Meiryo UI" panose="020B0604030504040204" pitchFamily="50" charset="-128"/>
                <a:ea typeface="Meiryo UI" panose="020B0604030504040204" pitchFamily="50" charset="-128"/>
              </a:rPr>
              <a:t>⑧</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155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t="14309"/>
          <a:stretch/>
        </p:blipFill>
        <p:spPr>
          <a:xfrm>
            <a:off x="0" y="1878227"/>
            <a:ext cx="6897935" cy="3685449"/>
          </a:xfrm>
          <a:prstGeom prst="rect">
            <a:avLst/>
          </a:prstGeom>
        </p:spPr>
      </p:pic>
      <p:sp>
        <p:nvSpPr>
          <p:cNvPr id="5" name="Text Box 24"/>
          <p:cNvSpPr txBox="1">
            <a:spLocks noChangeArrowheads="1"/>
          </p:cNvSpPr>
          <p:nvPr/>
        </p:nvSpPr>
        <p:spPr bwMode="auto">
          <a:xfrm>
            <a:off x="6897934" y="1800855"/>
            <a:ext cx="224606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検索対象とする期間を設定してください。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②検索を選択することで、検索対象期間内の配信件名が表示されます。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③配信件名が表示されますので、配信内容詳細を確認したい場合は、対象の配信件名を選択してください。</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④照会を選択することで、選択した配信件名の配信内容詳細を確認頂けます。</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⑤</a:t>
            </a:r>
            <a:r>
              <a:rPr lang="ja-JP" altLang="en-US" sz="1400" dirty="0" err="1" smtClean="0">
                <a:latin typeface="Meiryo UI" panose="020B0604030504040204" pitchFamily="50" charset="-128"/>
                <a:ea typeface="Meiryo UI" panose="020B0604030504040204" pitchFamily="50" charset="-128"/>
              </a:rPr>
              <a:t>戻るを</a:t>
            </a:r>
            <a:r>
              <a:rPr lang="ja-JP" altLang="en-US" sz="1400" dirty="0" smtClean="0">
                <a:latin typeface="Meiryo UI" panose="020B0604030504040204" pitchFamily="50" charset="-128"/>
                <a:ea typeface="Meiryo UI" panose="020B0604030504040204" pitchFamily="50" charset="-128"/>
              </a:rPr>
              <a:t>選択することで、移動前の画面へ戻ります。</a:t>
            </a:r>
            <a:endParaRPr lang="ja-JP" altLang="en-US" sz="14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配信履歴確認画面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配信履歴確認画面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109481" y="217056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323074" y="2187177"/>
            <a:ext cx="6206515" cy="19883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6128220" y="2415828"/>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5913473" y="24002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45709" y="2804642"/>
            <a:ext cx="6206515" cy="90534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Text Box 15"/>
          <p:cNvSpPr txBox="1">
            <a:spLocks noChangeArrowheads="1"/>
          </p:cNvSpPr>
          <p:nvPr/>
        </p:nvSpPr>
        <p:spPr bwMode="auto">
          <a:xfrm>
            <a:off x="127035" y="275159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5" name="フローチャート: 端子 14"/>
          <p:cNvSpPr/>
          <p:nvPr/>
        </p:nvSpPr>
        <p:spPr>
          <a:xfrm>
            <a:off x="6128219" y="5096814"/>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Text Box 15"/>
          <p:cNvSpPr txBox="1">
            <a:spLocks noChangeArrowheads="1"/>
          </p:cNvSpPr>
          <p:nvPr/>
        </p:nvSpPr>
        <p:spPr bwMode="auto">
          <a:xfrm>
            <a:off x="5913472" y="50812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8" name="フローチャート: 端子 17"/>
          <p:cNvSpPr/>
          <p:nvPr/>
        </p:nvSpPr>
        <p:spPr>
          <a:xfrm>
            <a:off x="6126350" y="5362421"/>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Text Box 15"/>
          <p:cNvSpPr txBox="1">
            <a:spLocks noChangeArrowheads="1"/>
          </p:cNvSpPr>
          <p:nvPr/>
        </p:nvSpPr>
        <p:spPr bwMode="auto">
          <a:xfrm>
            <a:off x="5911603" y="534686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⑤</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10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a:ext>
            </a:extLst>
          </a:blip>
          <a:srcRect t="14559"/>
          <a:stretch/>
        </p:blipFill>
        <p:spPr>
          <a:xfrm>
            <a:off x="0" y="1927654"/>
            <a:ext cx="6897935" cy="3674655"/>
          </a:xfrm>
          <a:prstGeom prst="rect">
            <a:avLst/>
          </a:prstGeom>
        </p:spPr>
      </p:pic>
      <p:sp>
        <p:nvSpPr>
          <p:cNvPr id="4" name="Text Box 24"/>
          <p:cNvSpPr txBox="1">
            <a:spLocks noChangeArrowheads="1"/>
          </p:cNvSpPr>
          <p:nvPr/>
        </p:nvSpPr>
        <p:spPr bwMode="auto">
          <a:xfrm>
            <a:off x="6897934" y="2225853"/>
            <a:ext cx="224606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latin typeface="Meiryo UI" panose="020B0604030504040204" pitchFamily="50" charset="-128"/>
                <a:ea typeface="Meiryo UI" panose="020B0604030504040204" pitchFamily="50" charset="-128"/>
              </a:rPr>
              <a:t>①</a:t>
            </a:r>
            <a:r>
              <a:rPr lang="ja-JP" altLang="en-US" sz="1400" dirty="0" smtClean="0">
                <a:latin typeface="Meiryo UI" panose="020B0604030504040204" pitchFamily="50" charset="-128"/>
                <a:ea typeface="Meiryo UI" panose="020B0604030504040204" pitchFamily="50" charset="-128"/>
              </a:rPr>
              <a:t>現在のパスワードを入力してください。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②新しいパスワードを入力してください。</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③登録を選択することで、新しいパスワードに変更されます。</a:t>
            </a:r>
            <a:endParaRPr lang="ja-JP" altLang="en-US"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smtClean="0">
                <a:latin typeface="Meiryo UI" panose="020B0604030504040204" pitchFamily="50" charset="-128"/>
                <a:ea typeface="Meiryo UI" panose="020B0604030504040204" pitchFamily="50" charset="-128"/>
              </a:rPr>
              <a:t>④</a:t>
            </a:r>
            <a:r>
              <a:rPr lang="ja-JP" altLang="en-US" sz="1400" dirty="0" err="1" smtClean="0">
                <a:latin typeface="Meiryo UI" panose="020B0604030504040204" pitchFamily="50" charset="-128"/>
                <a:ea typeface="Meiryo UI" panose="020B0604030504040204" pitchFamily="50" charset="-128"/>
              </a:rPr>
              <a:t>戻るを</a:t>
            </a:r>
            <a:r>
              <a:rPr lang="ja-JP" altLang="en-US" sz="1400" dirty="0" smtClean="0">
                <a:latin typeface="Meiryo UI" panose="020B0604030504040204" pitchFamily="50" charset="-128"/>
                <a:ea typeface="Meiryo UI" panose="020B0604030504040204" pitchFamily="50" charset="-128"/>
              </a:rPr>
              <a:t>選択することで、移動</a:t>
            </a:r>
            <a:r>
              <a:rPr lang="ja-JP" altLang="en-US" sz="1400" dirty="0">
                <a:latin typeface="Meiryo UI" panose="020B0604030504040204" pitchFamily="50" charset="-128"/>
                <a:ea typeface="Meiryo UI" panose="020B0604030504040204" pitchFamily="50" charset="-128"/>
              </a:rPr>
              <a:t>前</a:t>
            </a:r>
            <a:r>
              <a:rPr lang="ja-JP" altLang="en-US" sz="1400" dirty="0" smtClean="0">
                <a:latin typeface="Meiryo UI" panose="020B0604030504040204" pitchFamily="50" charset="-128"/>
                <a:ea typeface="Meiryo UI" panose="020B0604030504040204" pitchFamily="50" charset="-128"/>
              </a:rPr>
              <a:t>の画面へ戻ります。</a:t>
            </a:r>
            <a:endParaRPr lang="ja-JP" altLang="en-US" sz="1400" dirty="0">
              <a:latin typeface="Meiryo UI" panose="020B0604030504040204" pitchFamily="50" charset="-128"/>
              <a:ea typeface="Meiryo UI" panose="020B0604030504040204" pitchFamily="50" charset="-128"/>
            </a:endParaRPr>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latin typeface="Meiryo UI" panose="020B0604030504040204" pitchFamily="50" charset="-128"/>
                <a:ea typeface="Meiryo UI" panose="020B0604030504040204" pitchFamily="50" charset="-128"/>
              </a:rPr>
              <a:t>パスワード変更画面</a:t>
            </a:r>
            <a:endParaRPr lang="ja-JP" altLang="en-US" sz="2215" dirty="0">
              <a:solidFill>
                <a:srgbClr val="3399FF"/>
              </a:solidFill>
              <a:latin typeface="Meiryo UI" panose="020B0604030504040204" pitchFamily="50" charset="-128"/>
              <a:ea typeface="Meiryo UI" panose="020B0604030504040204" pitchFamily="50" charset="-128"/>
            </a:endParaRPr>
          </a:p>
        </p:txBody>
      </p:sp>
      <p:sp>
        <p:nvSpPr>
          <p:cNvPr id="7" name="Text Box 7"/>
          <p:cNvSpPr txBox="1">
            <a:spLocks noChangeArrowheads="1"/>
          </p:cNvSpPr>
          <p:nvPr/>
        </p:nvSpPr>
        <p:spPr bwMode="auto">
          <a:xfrm>
            <a:off x="150589" y="754994"/>
            <a:ext cx="189324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latin typeface="Meiryo UI" panose="020B0604030504040204" pitchFamily="50" charset="-128"/>
                <a:ea typeface="Meiryo UI" panose="020B0604030504040204" pitchFamily="50" charset="-128"/>
              </a:rPr>
              <a:t>パスワード変更画面</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8" name="Text Box 15"/>
          <p:cNvSpPr txBox="1">
            <a:spLocks noChangeArrowheads="1"/>
          </p:cNvSpPr>
          <p:nvPr/>
        </p:nvSpPr>
        <p:spPr bwMode="auto">
          <a:xfrm>
            <a:off x="2581338" y="32147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latin typeface="Meiryo UI" panose="020B0604030504040204" pitchFamily="50" charset="-128"/>
                <a:ea typeface="Meiryo UI" panose="020B0604030504040204" pitchFamily="50" charset="-128"/>
              </a:rPr>
              <a:t>①</a:t>
            </a:r>
          </a:p>
        </p:txBody>
      </p:sp>
      <p:sp>
        <p:nvSpPr>
          <p:cNvPr id="9" name="正方形/長方形 8"/>
          <p:cNvSpPr/>
          <p:nvPr/>
        </p:nvSpPr>
        <p:spPr>
          <a:xfrm>
            <a:off x="2796401" y="3271416"/>
            <a:ext cx="1446987"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フローチャート: 端子 9"/>
          <p:cNvSpPr/>
          <p:nvPr/>
        </p:nvSpPr>
        <p:spPr>
          <a:xfrm>
            <a:off x="5620923" y="5402786"/>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Text Box 15"/>
          <p:cNvSpPr txBox="1">
            <a:spLocks noChangeArrowheads="1"/>
          </p:cNvSpPr>
          <p:nvPr/>
        </p:nvSpPr>
        <p:spPr bwMode="auto">
          <a:xfrm>
            <a:off x="2581338" y="34422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②</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796400" y="3423816"/>
            <a:ext cx="1446987" cy="24807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フローチャート: 端子 12"/>
          <p:cNvSpPr/>
          <p:nvPr/>
        </p:nvSpPr>
        <p:spPr>
          <a:xfrm>
            <a:off x="6129559" y="5404393"/>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Text Box 15"/>
          <p:cNvSpPr txBox="1">
            <a:spLocks noChangeArrowheads="1"/>
          </p:cNvSpPr>
          <p:nvPr/>
        </p:nvSpPr>
        <p:spPr bwMode="auto">
          <a:xfrm>
            <a:off x="548627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③</a:t>
            </a:r>
            <a:endParaRPr lang="en-US" altLang="ja-JP" sz="1400" b="1" dirty="0">
              <a:solidFill>
                <a:srgbClr val="FFC000"/>
              </a:solidFill>
              <a:latin typeface="Meiryo UI" panose="020B0604030504040204" pitchFamily="50" charset="-128"/>
              <a:ea typeface="Meiryo UI" panose="020B0604030504040204" pitchFamily="50" charset="-128"/>
            </a:endParaRPr>
          </a:p>
        </p:txBody>
      </p:sp>
      <p:sp>
        <p:nvSpPr>
          <p:cNvPr id="15" name="Text Box 15"/>
          <p:cNvSpPr txBox="1">
            <a:spLocks noChangeArrowheads="1"/>
          </p:cNvSpPr>
          <p:nvPr/>
        </p:nvSpPr>
        <p:spPr bwMode="auto">
          <a:xfrm>
            <a:off x="603979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latin typeface="Meiryo UI" panose="020B0604030504040204" pitchFamily="50" charset="-128"/>
                <a:ea typeface="Meiryo UI" panose="020B0604030504040204" pitchFamily="50" charset="-128"/>
              </a:rPr>
              <a:t>④</a:t>
            </a:r>
            <a:endParaRPr lang="en-US" altLang="ja-JP" sz="1400" b="1" dirty="0">
              <a:solidFill>
                <a:srgbClr val="FFC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44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dirty="0" smtClean="0">
                <a:solidFill>
                  <a:srgbClr val="000000"/>
                </a:solidFill>
                <a:effectLst>
                  <a:outerShdw blurRad="38100" dist="38100" dir="2700000" algn="tl">
                    <a:srgbClr val="C0C0C0"/>
                  </a:outerShdw>
                </a:effectLst>
                <a:latin typeface="Meiryo UI" panose="020B0604030504040204" pitchFamily="50" charset="-128"/>
                <a:ea typeface="Meiryo UI" panose="020B0604030504040204" pitchFamily="50" charset="-128"/>
              </a:rPr>
              <a:t>エリアメール配信</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Meiryo UI" panose="020B0604030504040204" pitchFamily="50" charset="-128"/>
                <a:ea typeface="Meiryo UI" panose="020B0604030504040204" pitchFamily="50" charset="-128"/>
              </a:rPr>
              <a:t>について</a:t>
            </a:r>
          </a:p>
        </p:txBody>
      </p:sp>
    </p:spTree>
    <p:extLst>
      <p:ext uri="{BB962C8B-B14F-4D97-AF65-F5344CB8AC3E}">
        <p14:creationId xmlns:p14="http://schemas.microsoft.com/office/powerpoint/2010/main" val="379208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3"/>
          <p:cNvSpPr>
            <a:spLocks noGrp="1" noChangeArrowheads="1"/>
          </p:cNvSpPr>
          <p:nvPr>
            <p:ph type="title"/>
          </p:nvPr>
        </p:nvSpPr>
        <p:spPr>
          <a:xfrm>
            <a:off x="456888" y="228803"/>
            <a:ext cx="7772400" cy="304800"/>
          </a:xfrm>
        </p:spPr>
        <p:txBody>
          <a:bodyPr>
            <a:normAutofit fontScale="90000"/>
          </a:bodyPr>
          <a:lstStyle/>
          <a:p>
            <a:pPr algn="l" eaLnBrk="1" hangingPunct="1"/>
            <a:r>
              <a:rPr lang="ja-JP" altLang="en-US" sz="2400" b="1" dirty="0" smtClean="0">
                <a:solidFill>
                  <a:srgbClr val="3399FF"/>
                </a:solidFill>
                <a:latin typeface="Meiryo UI" panose="020B0604030504040204" pitchFamily="50" charset="-128"/>
                <a:ea typeface="Meiryo UI" panose="020B0604030504040204" pitchFamily="50" charset="-128"/>
              </a:rPr>
              <a:t>停電情報提供サービスの説明</a:t>
            </a:r>
          </a:p>
        </p:txBody>
      </p:sp>
      <p:sp>
        <p:nvSpPr>
          <p:cNvPr id="172" name="Rectangle 2"/>
          <p:cNvSpPr>
            <a:spLocks noChangeArrowheads="1"/>
          </p:cNvSpPr>
          <p:nvPr/>
        </p:nvSpPr>
        <p:spPr bwMode="auto">
          <a:xfrm>
            <a:off x="88900" y="836613"/>
            <a:ext cx="8964613" cy="4897437"/>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173" name="Group 3"/>
          <p:cNvGrpSpPr>
            <a:grpSpLocks/>
          </p:cNvGrpSpPr>
          <p:nvPr/>
        </p:nvGrpSpPr>
        <p:grpSpPr bwMode="auto">
          <a:xfrm>
            <a:off x="323850" y="3789363"/>
            <a:ext cx="1800225" cy="1223962"/>
            <a:chOff x="202" y="1248"/>
            <a:chExt cx="2054" cy="1008"/>
          </a:xfrm>
          <a:effectLst/>
        </p:grpSpPr>
        <p:grpSp>
          <p:nvGrpSpPr>
            <p:cNvPr id="174" name="Group 4"/>
            <p:cNvGrpSpPr>
              <a:grpSpLocks/>
            </p:cNvGrpSpPr>
            <p:nvPr/>
          </p:nvGrpSpPr>
          <p:grpSpPr bwMode="auto">
            <a:xfrm>
              <a:off x="202" y="1248"/>
              <a:ext cx="2054" cy="594"/>
              <a:chOff x="2369" y="176"/>
              <a:chExt cx="4081" cy="1524"/>
            </a:xfrm>
          </p:grpSpPr>
          <p:pic>
            <p:nvPicPr>
              <p:cNvPr id="347" name="Picture 5" descr="J020-0042"/>
              <p:cNvPicPr>
                <a:picLocks noChangeAspect="1" noChangeArrowheads="1"/>
              </p:cNvPicPr>
              <p:nvPr/>
            </p:nvPicPr>
            <p:blipFill>
              <a:blip r:embed="rId2" cstate="print">
                <a:lum bright="22000" contrast="-20000"/>
                <a:extLst>
                  <a:ext uri="{28A0092B-C50C-407E-A947-70E740481C1C}">
                    <a14:useLocalDpi xmlns:a14="http://schemas.microsoft.com/office/drawing/2010/main"/>
                  </a:ext>
                </a:extLst>
              </a:blip>
              <a:srcRect/>
              <a:stretch>
                <a:fillRect/>
              </a:stretch>
            </p:blipFill>
            <p:spPr bwMode="auto">
              <a:xfrm>
                <a:off x="3408" y="192"/>
                <a:ext cx="200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6" descr="J020-0041"/>
              <p:cNvPicPr>
                <a:picLocks noChangeAspect="1" noChangeArrowheads="1"/>
              </p:cNvPicPr>
              <p:nvPr/>
            </p:nvPicPr>
            <p:blipFill>
              <a:blip r:embed="rId3" cstate="print">
                <a:lum bright="22000" contrast="-20000"/>
                <a:extLst>
                  <a:ext uri="{28A0092B-C50C-407E-A947-70E740481C1C}">
                    <a14:useLocalDpi xmlns:a14="http://schemas.microsoft.com/office/drawing/2010/main"/>
                  </a:ext>
                </a:extLst>
              </a:blip>
              <a:srcRect/>
              <a:stretch>
                <a:fillRect/>
              </a:stretch>
            </p:blipFill>
            <p:spPr bwMode="auto">
              <a:xfrm>
                <a:off x="2369" y="176"/>
                <a:ext cx="1060" cy="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7" descr="J020-0043"/>
              <p:cNvPicPr>
                <a:picLocks noChangeAspect="1" noChangeArrowheads="1"/>
              </p:cNvPicPr>
              <p:nvPr/>
            </p:nvPicPr>
            <p:blipFill>
              <a:blip r:embed="rId4" cstate="print">
                <a:lum bright="22000" contrast="-20000"/>
                <a:extLst>
                  <a:ext uri="{28A0092B-C50C-407E-A947-70E740481C1C}">
                    <a14:useLocalDpi xmlns:a14="http://schemas.microsoft.com/office/drawing/2010/main"/>
                  </a:ext>
                </a:extLst>
              </a:blip>
              <a:srcRect/>
              <a:stretch>
                <a:fillRect/>
              </a:stretch>
            </p:blipFill>
            <p:spPr bwMode="auto">
              <a:xfrm>
                <a:off x="5404" y="192"/>
                <a:ext cx="1046"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 name="Group 8"/>
            <p:cNvGrpSpPr>
              <a:grpSpLocks/>
            </p:cNvGrpSpPr>
            <p:nvPr/>
          </p:nvGrpSpPr>
          <p:grpSpPr bwMode="auto">
            <a:xfrm>
              <a:off x="652" y="1762"/>
              <a:ext cx="1124" cy="494"/>
              <a:chOff x="2344" y="1570"/>
              <a:chExt cx="1124" cy="494"/>
            </a:xfrm>
          </p:grpSpPr>
          <p:pic>
            <p:nvPicPr>
              <p:cNvPr id="342" name="Picture 9" descr="J021-0010"/>
              <p:cNvPicPr>
                <a:picLocks noChangeAspect="1" noChangeArrowheads="1"/>
              </p:cNvPicPr>
              <p:nvPr/>
            </p:nvPicPr>
            <p:blipFill>
              <a:blip r:embed="rId5" cstate="print">
                <a:lum bright="22000" contrast="-20000"/>
                <a:extLst>
                  <a:ext uri="{28A0092B-C50C-407E-A947-70E740481C1C}">
                    <a14:useLocalDpi xmlns:a14="http://schemas.microsoft.com/office/drawing/2010/main"/>
                  </a:ext>
                </a:extLst>
              </a:blip>
              <a:srcRect/>
              <a:stretch>
                <a:fillRect/>
              </a:stretch>
            </p:blipFill>
            <p:spPr bwMode="auto">
              <a:xfrm>
                <a:off x="2344"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10" descr="J021-0010"/>
              <p:cNvPicPr>
                <a:picLocks noChangeAspect="1" noChangeArrowheads="1"/>
              </p:cNvPicPr>
              <p:nvPr/>
            </p:nvPicPr>
            <p:blipFill>
              <a:blip r:embed="rId5" cstate="print">
                <a:lum bright="22000" contrast="-20000"/>
                <a:extLst>
                  <a:ext uri="{28A0092B-C50C-407E-A947-70E740481C1C}">
                    <a14:useLocalDpi xmlns:a14="http://schemas.microsoft.com/office/drawing/2010/main"/>
                  </a:ext>
                </a:extLst>
              </a:blip>
              <a:srcRect/>
              <a:stretch>
                <a:fillRect/>
              </a:stretch>
            </p:blipFill>
            <p:spPr bwMode="auto">
              <a:xfrm>
                <a:off x="2872"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0" name="Text Box 11"/>
          <p:cNvSpPr txBox="1">
            <a:spLocks noChangeArrowheads="1"/>
          </p:cNvSpPr>
          <p:nvPr/>
        </p:nvSpPr>
        <p:spPr bwMode="auto">
          <a:xfrm>
            <a:off x="1690688" y="4757738"/>
            <a:ext cx="1646285" cy="62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lnSpc>
                <a:spcPct val="80000"/>
              </a:lnSpc>
              <a:defRPr/>
            </a:pPr>
            <a:r>
              <a:rPr lang="en-US" altLang="ja-JP" sz="1400" b="1">
                <a:solidFill>
                  <a:srgbClr val="FF0066"/>
                </a:solidFill>
                <a:latin typeface="Meiryo UI" panose="020B0604030504040204" pitchFamily="50" charset="-128"/>
                <a:ea typeface="Meiryo UI" panose="020B0604030504040204" pitchFamily="50" charset="-128"/>
              </a:rPr>
              <a:t>◆</a:t>
            </a:r>
            <a:r>
              <a:rPr lang="ja-JP" altLang="en-US" sz="1400" b="1">
                <a:solidFill>
                  <a:srgbClr val="FF0066"/>
                </a:solidFill>
                <a:latin typeface="Meiryo UI" panose="020B0604030504040204" pitchFamily="50" charset="-128"/>
                <a:ea typeface="Meiryo UI" panose="020B0604030504040204" pitchFamily="50" charset="-128"/>
              </a:rPr>
              <a:t>配信情報自動作成</a:t>
            </a:r>
          </a:p>
          <a:p>
            <a:pPr eaLnBrk="1" hangingPunct="1">
              <a:lnSpc>
                <a:spcPct val="110000"/>
              </a:lnSpc>
              <a:defRPr/>
            </a:pPr>
            <a:r>
              <a:rPr lang="ja-JP" altLang="en-US" sz="1400" b="1">
                <a:solidFill>
                  <a:srgbClr val="FF0066"/>
                </a:solidFill>
                <a:latin typeface="Meiryo UI" panose="020B0604030504040204" pitchFamily="50" charset="-128"/>
                <a:ea typeface="Meiryo UI" panose="020B0604030504040204" pitchFamily="50" charset="-128"/>
              </a:rPr>
              <a:t>　・停電情報</a:t>
            </a:r>
          </a:p>
          <a:p>
            <a:pPr eaLnBrk="1" hangingPunct="1">
              <a:defRPr/>
            </a:pPr>
            <a:r>
              <a:rPr lang="ja-JP" altLang="en-US" sz="1400" b="1">
                <a:solidFill>
                  <a:srgbClr val="FF0066"/>
                </a:solidFill>
                <a:latin typeface="Meiryo UI" panose="020B0604030504040204" pitchFamily="50" charset="-128"/>
                <a:ea typeface="Meiryo UI" panose="020B0604030504040204" pitchFamily="50" charset="-128"/>
              </a:rPr>
              <a:t>　・瞬時電圧低下情報</a:t>
            </a:r>
          </a:p>
        </p:txBody>
      </p:sp>
      <p:sp>
        <p:nvSpPr>
          <p:cNvPr id="351" name="AutoShape 12"/>
          <p:cNvSpPr>
            <a:spLocks noChangeArrowheads="1"/>
          </p:cNvSpPr>
          <p:nvPr/>
        </p:nvSpPr>
        <p:spPr bwMode="auto">
          <a:xfrm>
            <a:off x="250825" y="3429000"/>
            <a:ext cx="3168650" cy="208756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52" name="AutoShape 14"/>
          <p:cNvSpPr>
            <a:spLocks noChangeArrowheads="1"/>
          </p:cNvSpPr>
          <p:nvPr/>
        </p:nvSpPr>
        <p:spPr bwMode="auto">
          <a:xfrm>
            <a:off x="247650" y="692150"/>
            <a:ext cx="3100388" cy="344293"/>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800" b="1" dirty="0">
                <a:solidFill>
                  <a:schemeClr val="bg1"/>
                </a:solidFill>
                <a:latin typeface="Meiryo UI" panose="020B0604030504040204" pitchFamily="50" charset="-128"/>
                <a:ea typeface="Meiryo UI" panose="020B0604030504040204" pitchFamily="50" charset="-128"/>
              </a:rPr>
              <a:t>停電情報配信イメージ</a:t>
            </a:r>
          </a:p>
        </p:txBody>
      </p:sp>
      <p:grpSp>
        <p:nvGrpSpPr>
          <p:cNvPr id="353" name="Group 15"/>
          <p:cNvGrpSpPr>
            <a:grpSpLocks/>
          </p:cNvGrpSpPr>
          <p:nvPr/>
        </p:nvGrpSpPr>
        <p:grpSpPr bwMode="auto">
          <a:xfrm>
            <a:off x="539750" y="1125538"/>
            <a:ext cx="2087563" cy="2052637"/>
            <a:chOff x="3742" y="618"/>
            <a:chExt cx="1906" cy="2176"/>
          </a:xfrm>
          <a:effectLst/>
        </p:grpSpPr>
        <p:sp>
          <p:nvSpPr>
            <p:cNvPr id="35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5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5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357" name="Group 19"/>
            <p:cNvGrpSpPr>
              <a:grpSpLocks/>
            </p:cNvGrpSpPr>
            <p:nvPr/>
          </p:nvGrpSpPr>
          <p:grpSpPr bwMode="auto">
            <a:xfrm>
              <a:off x="4105" y="708"/>
              <a:ext cx="1200" cy="418"/>
              <a:chOff x="4150" y="618"/>
              <a:chExt cx="1519" cy="529"/>
            </a:xfrm>
          </p:grpSpPr>
          <p:pic>
            <p:nvPicPr>
              <p:cNvPr id="461" name="Picture 20" descr="J011-00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21" descr="J010-00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22" descr="MCj02268340000[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 name="Picture 23" descr="J010-0040"/>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24" descr="鉄塔_0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25" descr="鉄塔_0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26" descr="鉄塔_0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600" kern="10">
                  <a:gradFill rotWithShape="1">
                    <a:gsLst>
                      <a:gs pos="0">
                        <a:srgbClr val="0000FF">
                          <a:alpha val="92000"/>
                        </a:srgbClr>
                      </a:gs>
                      <a:gs pos="100000">
                        <a:srgbClr val="CCCCFF"/>
                      </a:gs>
                    </a:gsLst>
                    <a:lin ang="5400000" scaled="1"/>
                  </a:gradFill>
                  <a:latin typeface="Meiryo UI" panose="020B0604030504040204" pitchFamily="50" charset="-128"/>
                  <a:ea typeface="Meiryo UI" panose="020B0604030504040204" pitchFamily="50" charset="-128"/>
                </a:rPr>
                <a:t>電力系統</a:t>
              </a:r>
            </a:p>
          </p:txBody>
        </p:sp>
        <p:pic>
          <p:nvPicPr>
            <p:cNvPr id="363" name="Picture 28" descr="J010-0040"/>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4" name="Group 29"/>
            <p:cNvGrpSpPr>
              <a:grpSpLocks/>
            </p:cNvGrpSpPr>
            <p:nvPr/>
          </p:nvGrpSpPr>
          <p:grpSpPr bwMode="auto">
            <a:xfrm>
              <a:off x="4649" y="1661"/>
              <a:ext cx="861" cy="727"/>
              <a:chOff x="68" y="391"/>
              <a:chExt cx="4189" cy="3493"/>
            </a:xfrm>
          </p:grpSpPr>
          <p:grpSp>
            <p:nvGrpSpPr>
              <p:cNvPr id="365" name="Group 30"/>
              <p:cNvGrpSpPr>
                <a:grpSpLocks/>
              </p:cNvGrpSpPr>
              <p:nvPr/>
            </p:nvGrpSpPr>
            <p:grpSpPr bwMode="auto">
              <a:xfrm>
                <a:off x="4014" y="391"/>
                <a:ext cx="243" cy="680"/>
                <a:chOff x="1202" y="618"/>
                <a:chExt cx="1134" cy="3175"/>
              </a:xfrm>
            </p:grpSpPr>
            <p:sp>
              <p:nvSpPr>
                <p:cNvPr id="44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4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4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4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4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4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4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448" name="Group 38"/>
                <p:cNvGrpSpPr>
                  <a:grpSpLocks/>
                </p:cNvGrpSpPr>
                <p:nvPr/>
              </p:nvGrpSpPr>
              <p:grpSpPr bwMode="auto">
                <a:xfrm>
                  <a:off x="1519" y="1525"/>
                  <a:ext cx="386" cy="500"/>
                  <a:chOff x="2744" y="1207"/>
                  <a:chExt cx="1051" cy="1362"/>
                </a:xfrm>
              </p:grpSpPr>
              <p:sp>
                <p:nvSpPr>
                  <p:cNvPr id="45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5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5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5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6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sp>
              <p:nvSpPr>
                <p:cNvPr id="44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36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6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6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nvGrpSpPr>
              <p:cNvPr id="369" name="Group 54"/>
              <p:cNvGrpSpPr>
                <a:grpSpLocks/>
              </p:cNvGrpSpPr>
              <p:nvPr/>
            </p:nvGrpSpPr>
            <p:grpSpPr bwMode="auto">
              <a:xfrm>
                <a:off x="3061" y="482"/>
                <a:ext cx="469" cy="1315"/>
                <a:chOff x="1202" y="618"/>
                <a:chExt cx="1134" cy="3175"/>
              </a:xfrm>
            </p:grpSpPr>
            <p:sp>
              <p:nvSpPr>
                <p:cNvPr id="42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2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2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2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2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2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2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428" name="Group 62"/>
                <p:cNvGrpSpPr>
                  <a:grpSpLocks/>
                </p:cNvGrpSpPr>
                <p:nvPr/>
              </p:nvGrpSpPr>
              <p:grpSpPr bwMode="auto">
                <a:xfrm>
                  <a:off x="1519" y="1525"/>
                  <a:ext cx="386" cy="500"/>
                  <a:chOff x="2744" y="1207"/>
                  <a:chExt cx="1051" cy="1362"/>
                </a:xfrm>
              </p:grpSpPr>
              <p:sp>
                <p:nvSpPr>
                  <p:cNvPr id="43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3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3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3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4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sp>
              <p:nvSpPr>
                <p:cNvPr id="42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37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7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nvGrpSpPr>
              <p:cNvPr id="372" name="Group 77"/>
              <p:cNvGrpSpPr>
                <a:grpSpLocks/>
              </p:cNvGrpSpPr>
              <p:nvPr/>
            </p:nvGrpSpPr>
            <p:grpSpPr bwMode="auto">
              <a:xfrm>
                <a:off x="1927" y="572"/>
                <a:ext cx="761" cy="2132"/>
                <a:chOff x="1202" y="618"/>
                <a:chExt cx="1134" cy="3175"/>
              </a:xfrm>
            </p:grpSpPr>
            <p:sp>
              <p:nvSpPr>
                <p:cNvPr id="40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0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0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0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0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0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0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408" name="Group 85"/>
                <p:cNvGrpSpPr>
                  <a:grpSpLocks/>
                </p:cNvGrpSpPr>
                <p:nvPr/>
              </p:nvGrpSpPr>
              <p:grpSpPr bwMode="auto">
                <a:xfrm>
                  <a:off x="1519" y="1525"/>
                  <a:ext cx="386" cy="500"/>
                  <a:chOff x="2744" y="1207"/>
                  <a:chExt cx="1051" cy="1362"/>
                </a:xfrm>
              </p:grpSpPr>
              <p:sp>
                <p:nvSpPr>
                  <p:cNvPr id="41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1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1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1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2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sp>
              <p:nvSpPr>
                <p:cNvPr id="40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37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7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7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7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nvGrpSpPr>
              <p:cNvPr id="377" name="Group 102"/>
              <p:cNvGrpSpPr>
                <a:grpSpLocks/>
              </p:cNvGrpSpPr>
              <p:nvPr/>
            </p:nvGrpSpPr>
            <p:grpSpPr bwMode="auto">
              <a:xfrm>
                <a:off x="431" y="709"/>
                <a:ext cx="1134" cy="3175"/>
                <a:chOff x="1202" y="618"/>
                <a:chExt cx="1134" cy="3175"/>
              </a:xfrm>
            </p:grpSpPr>
            <p:sp>
              <p:nvSpPr>
                <p:cNvPr id="38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8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8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8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8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8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8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nvGrpSpPr>
                <p:cNvPr id="388" name="Group 110"/>
                <p:cNvGrpSpPr>
                  <a:grpSpLocks/>
                </p:cNvGrpSpPr>
                <p:nvPr/>
              </p:nvGrpSpPr>
              <p:grpSpPr bwMode="auto">
                <a:xfrm>
                  <a:off x="1519" y="1525"/>
                  <a:ext cx="386" cy="500"/>
                  <a:chOff x="2744" y="1207"/>
                  <a:chExt cx="1051" cy="1362"/>
                </a:xfrm>
              </p:grpSpPr>
              <p:sp>
                <p:nvSpPr>
                  <p:cNvPr id="39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9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9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9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0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grpSp>
            <p:sp>
              <p:nvSpPr>
                <p:cNvPr id="38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37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7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38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endParaRPr>
              </a:p>
            </p:txBody>
          </p:sp>
        </p:grpSp>
      </p:grpSp>
      <p:sp>
        <p:nvSpPr>
          <p:cNvPr id="464" name="AutoShape 126"/>
          <p:cNvSpPr>
            <a:spLocks noChangeArrowheads="1"/>
          </p:cNvSpPr>
          <p:nvPr/>
        </p:nvSpPr>
        <p:spPr bwMode="auto">
          <a:xfrm>
            <a:off x="1692275" y="1744663"/>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465" name="AutoShape 127"/>
          <p:cNvSpPr>
            <a:spLocks noChangeArrowheads="1"/>
          </p:cNvSpPr>
          <p:nvPr/>
        </p:nvSpPr>
        <p:spPr bwMode="auto">
          <a:xfrm flipV="1">
            <a:off x="1044575" y="2808288"/>
            <a:ext cx="935038" cy="476250"/>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400" b="1" dirty="0">
                <a:solidFill>
                  <a:srgbClr val="FF0000"/>
                </a:solidFill>
                <a:latin typeface="Meiryo UI" panose="020B0604030504040204" pitchFamily="50" charset="-128"/>
                <a:ea typeface="Meiryo UI" panose="020B0604030504040204" pitchFamily="50" charset="-128"/>
              </a:rPr>
              <a:t>停電発生</a:t>
            </a:r>
          </a:p>
        </p:txBody>
      </p:sp>
      <p:grpSp>
        <p:nvGrpSpPr>
          <p:cNvPr id="466" name="Group 128"/>
          <p:cNvGrpSpPr>
            <a:grpSpLocks/>
          </p:cNvGrpSpPr>
          <p:nvPr/>
        </p:nvGrpSpPr>
        <p:grpSpPr bwMode="auto">
          <a:xfrm>
            <a:off x="1887538" y="1301750"/>
            <a:ext cx="596900" cy="682625"/>
            <a:chOff x="1462" y="957"/>
            <a:chExt cx="778" cy="867"/>
          </a:xfrm>
          <a:effectLst/>
        </p:grpSpPr>
        <p:sp>
          <p:nvSpPr>
            <p:cNvPr id="467"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68"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69"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0"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1"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2"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3"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4"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5"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6"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7"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8"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79"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0"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1"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2"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3"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4"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5"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6"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7"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8"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89"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0"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1"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2"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3"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4"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5"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6"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97"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grpSp>
      <p:sp>
        <p:nvSpPr>
          <p:cNvPr id="498" name="Freeform 160"/>
          <p:cNvSpPr>
            <a:spLocks/>
          </p:cNvSpPr>
          <p:nvPr/>
        </p:nvSpPr>
        <p:spPr bwMode="auto">
          <a:xfrm>
            <a:off x="3878263" y="2995613"/>
            <a:ext cx="2035175" cy="1295400"/>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a:latin typeface="Meiryo UI" panose="020B0604030504040204" pitchFamily="50" charset="-128"/>
              <a:ea typeface="Meiryo UI" panose="020B0604030504040204" pitchFamily="50" charset="-128"/>
            </a:endParaRPr>
          </a:p>
        </p:txBody>
      </p:sp>
      <p:cxnSp>
        <p:nvCxnSpPr>
          <p:cNvPr id="499" name="AutoShape 161"/>
          <p:cNvCxnSpPr>
            <a:cxnSpLocks noChangeShapeType="1"/>
            <a:stCxn id="500" idx="3"/>
            <a:endCxn id="505" idx="1"/>
          </p:cNvCxnSpPr>
          <p:nvPr/>
        </p:nvCxnSpPr>
        <p:spPr bwMode="auto">
          <a:xfrm flipV="1">
            <a:off x="2124075" y="2073275"/>
            <a:ext cx="3130550" cy="1530350"/>
          </a:xfrm>
          <a:prstGeom prst="curvedConnector3">
            <a:avLst>
              <a:gd name="adj1" fmla="val 50000"/>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00" name="Text Box 162"/>
          <p:cNvSpPr txBox="1">
            <a:spLocks noChangeArrowheads="1"/>
          </p:cNvSpPr>
          <p:nvPr/>
        </p:nvSpPr>
        <p:spPr bwMode="auto">
          <a:xfrm>
            <a:off x="323850" y="3429000"/>
            <a:ext cx="18002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400" b="1" dirty="0">
                <a:solidFill>
                  <a:srgbClr val="FF6600"/>
                </a:solidFill>
                <a:latin typeface="Meiryo UI" panose="020B0604030504040204" pitchFamily="50" charset="-128"/>
                <a:ea typeface="Meiryo UI" panose="020B0604030504040204" pitchFamily="50" charset="-128"/>
              </a:rPr>
              <a:t>給電制御所システム</a:t>
            </a:r>
          </a:p>
        </p:txBody>
      </p:sp>
      <p:cxnSp>
        <p:nvCxnSpPr>
          <p:cNvPr id="501" name="AutoShape 163"/>
          <p:cNvCxnSpPr>
            <a:cxnSpLocks noChangeShapeType="1"/>
            <a:stCxn id="500" idx="3"/>
            <a:endCxn id="512" idx="1"/>
          </p:cNvCxnSpPr>
          <p:nvPr/>
        </p:nvCxnSpPr>
        <p:spPr bwMode="auto">
          <a:xfrm flipV="1">
            <a:off x="2124075" y="3376613"/>
            <a:ext cx="3825875" cy="227012"/>
          </a:xfrm>
          <a:prstGeom prst="curvedConnector3">
            <a:avLst>
              <a:gd name="adj1" fmla="val 50000"/>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02" name="Rectangle 164"/>
          <p:cNvSpPr>
            <a:spLocks noChangeArrowheads="1"/>
          </p:cNvSpPr>
          <p:nvPr/>
        </p:nvSpPr>
        <p:spPr bwMode="auto">
          <a:xfrm>
            <a:off x="468313" y="6021388"/>
            <a:ext cx="7505260" cy="553998"/>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FF0066"/>
                </a:solidFill>
                <a:latin typeface="Meiryo UI" panose="020B0604030504040204" pitchFamily="50" charset="-128"/>
                <a:ea typeface="Meiryo UI" panose="020B0604030504040204" pitchFamily="50" charset="-128"/>
              </a:rPr>
              <a:t>貴社および貴社にてご契約中の特別高圧にて受電または供給されて</a:t>
            </a:r>
            <a:r>
              <a:rPr lang="ja-JP" altLang="en-US" sz="1800" dirty="0" smtClean="0">
                <a:solidFill>
                  <a:srgbClr val="FF0066"/>
                </a:solidFill>
                <a:latin typeface="Meiryo UI" panose="020B0604030504040204" pitchFamily="50" charset="-128"/>
                <a:ea typeface="Meiryo UI" panose="020B0604030504040204" pitchFamily="50" charset="-128"/>
              </a:rPr>
              <a:t>いるお客さま</a:t>
            </a:r>
            <a:r>
              <a:rPr lang="ja-JP" altLang="en-US" sz="1800" dirty="0">
                <a:solidFill>
                  <a:srgbClr val="FF0066"/>
                </a:solidFill>
                <a:latin typeface="Meiryo UI" panose="020B0604030504040204" pitchFamily="50" charset="-128"/>
                <a:ea typeface="Meiryo UI" panose="020B0604030504040204" pitchFamily="50" charset="-128"/>
              </a:rPr>
              <a:t>を</a:t>
            </a:r>
          </a:p>
          <a:p>
            <a:pPr eaLnBrk="1" hangingPunct="1">
              <a:spcBef>
                <a:spcPct val="0"/>
              </a:spcBef>
              <a:buFontTx/>
              <a:buNone/>
            </a:pPr>
            <a:r>
              <a:rPr lang="ja-JP" altLang="en-US" sz="1800" dirty="0">
                <a:solidFill>
                  <a:srgbClr val="FF0066"/>
                </a:solidFill>
                <a:latin typeface="Meiryo UI" panose="020B0604030504040204" pitchFamily="50" charset="-128"/>
                <a:ea typeface="Meiryo UI" panose="020B0604030504040204" pitchFamily="50" charset="-128"/>
              </a:rPr>
              <a:t>対象としたサービスです</a:t>
            </a:r>
          </a:p>
        </p:txBody>
      </p:sp>
      <p:sp>
        <p:nvSpPr>
          <p:cNvPr id="503" name="Text Box 165"/>
          <p:cNvSpPr txBox="1">
            <a:spLocks noChangeArrowheads="1"/>
          </p:cNvSpPr>
          <p:nvPr/>
        </p:nvSpPr>
        <p:spPr bwMode="auto">
          <a:xfrm>
            <a:off x="4356100" y="4652963"/>
            <a:ext cx="4572000" cy="646331"/>
          </a:xfrm>
          <a:prstGeom prst="rect">
            <a:avLst/>
          </a:prstGeom>
          <a:solidFill>
            <a:srgbClr val="9999FF"/>
          </a:solidFill>
          <a:ln w="57150">
            <a:solidFill>
              <a:srgbClr val="3366FF"/>
            </a:solidFill>
            <a:miter lim="800000"/>
            <a:headEnd/>
            <a:tailEnd/>
          </a:ln>
          <a:effectLst/>
        </p:spPr>
        <p:txBody>
          <a:bodyPr>
            <a:spAutoFit/>
          </a:bodyPr>
          <a:lstStyle/>
          <a:p>
            <a:pPr eaLnBrk="1" hangingPunct="1">
              <a:defRPr/>
            </a:pPr>
            <a:r>
              <a:rPr lang="ja-JP" altLang="en-US" sz="1800" b="1" dirty="0">
                <a:solidFill>
                  <a:schemeClr val="bg1"/>
                </a:solidFill>
                <a:latin typeface="Meiryo UI" panose="020B0604030504040204" pitchFamily="50" charset="-128"/>
                <a:ea typeface="Meiryo UI" panose="020B0604030504040204" pitchFamily="50" charset="-128"/>
              </a:rPr>
              <a:t>停電・瞬時電圧低下発生直後、</a:t>
            </a:r>
            <a:br>
              <a:rPr lang="ja-JP" altLang="en-US" sz="1800" b="1" dirty="0">
                <a:solidFill>
                  <a:schemeClr val="bg1"/>
                </a:solidFill>
                <a:latin typeface="Meiryo UI" panose="020B0604030504040204" pitchFamily="50" charset="-128"/>
                <a:ea typeface="Meiryo UI" panose="020B0604030504040204" pitchFamily="50" charset="-128"/>
              </a:rPr>
            </a:br>
            <a:r>
              <a:rPr lang="ja-JP" altLang="en-US" sz="1800" b="1" dirty="0">
                <a:solidFill>
                  <a:schemeClr val="bg1"/>
                </a:solidFill>
                <a:latin typeface="Meiryo UI" panose="020B0604030504040204" pitchFamily="50" charset="-128"/>
                <a:ea typeface="Meiryo UI" panose="020B0604030504040204" pitchFamily="50" charset="-128"/>
              </a:rPr>
              <a:t>タイムリーに情報を一斉自動配信！</a:t>
            </a:r>
          </a:p>
        </p:txBody>
      </p:sp>
      <p:grpSp>
        <p:nvGrpSpPr>
          <p:cNvPr id="504" name="Group 174"/>
          <p:cNvGrpSpPr>
            <a:grpSpLocks/>
          </p:cNvGrpSpPr>
          <p:nvPr/>
        </p:nvGrpSpPr>
        <p:grpSpPr bwMode="auto">
          <a:xfrm>
            <a:off x="5254074" y="1773238"/>
            <a:ext cx="1427665" cy="887412"/>
            <a:chOff x="4286" y="618"/>
            <a:chExt cx="1372" cy="844"/>
          </a:xfrm>
          <a:effectLst/>
        </p:grpSpPr>
        <p:pic>
          <p:nvPicPr>
            <p:cNvPr id="505" name="Picture 175" descr="j0226828"/>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86" y="618"/>
              <a:ext cx="590" cy="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6" name="Rectangle 176"/>
            <p:cNvSpPr>
              <a:spLocks noChangeArrowheads="1"/>
            </p:cNvSpPr>
            <p:nvPr/>
          </p:nvSpPr>
          <p:spPr bwMode="auto">
            <a:xfrm>
              <a:off x="4375" y="1257"/>
              <a:ext cx="128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eaLnBrk="1" hangingPunct="1">
                <a:defRPr/>
              </a:pPr>
              <a:r>
                <a:rPr lang="ja-JP" altLang="en-US" sz="1400" b="1" dirty="0" smtClean="0">
                  <a:solidFill>
                    <a:srgbClr val="0066CC"/>
                  </a:solidFill>
                  <a:latin typeface="Meiryo UI" panose="020B0604030504040204" pitchFamily="50" charset="-128"/>
                  <a:ea typeface="Meiryo UI" panose="020B0604030504040204" pitchFamily="50" charset="-128"/>
                </a:rPr>
                <a:t>特別高圧お客さま</a:t>
              </a:r>
              <a:endParaRPr lang="ja-JP" altLang="en-US" sz="1400" b="1" dirty="0">
                <a:solidFill>
                  <a:srgbClr val="0066CC"/>
                </a:solidFill>
                <a:latin typeface="Meiryo UI" panose="020B0604030504040204" pitchFamily="50" charset="-128"/>
                <a:ea typeface="Meiryo UI" panose="020B0604030504040204" pitchFamily="50" charset="-128"/>
              </a:endParaRPr>
            </a:p>
          </p:txBody>
        </p:sp>
        <p:pic>
          <p:nvPicPr>
            <p:cNvPr id="507" name="Picture 177"/>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12" y="618"/>
              <a:ext cx="519" cy="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8" name="Picture 178" descr="MC900432629[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flipH="1">
              <a:off x="4604" y="618"/>
              <a:ext cx="41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179" descr="MC900290935[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422" y="935"/>
              <a:ext cx="39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laptop"/>
            <p:cNvSpPr>
              <a:spLocks noEditPoints="1" noChangeArrowheads="1"/>
            </p:cNvSpPr>
            <p:nvPr/>
          </p:nvSpPr>
          <p:spPr bwMode="auto">
            <a:xfrm>
              <a:off x="4876" y="799"/>
              <a:ext cx="454" cy="328"/>
            </a:xfrm>
            <a:custGeom>
              <a:avLst/>
              <a:gdLst>
                <a:gd name="T0" fmla="*/ 1 w 21600"/>
                <a:gd name="T1" fmla="*/ 0 h 21600"/>
                <a:gd name="T2" fmla="*/ 1 w 21600"/>
                <a:gd name="T3" fmla="*/ 2 h 21600"/>
                <a:gd name="T4" fmla="*/ 8 w 21600"/>
                <a:gd name="T5" fmla="*/ 0 h 21600"/>
                <a:gd name="T6" fmla="*/ 8 w 21600"/>
                <a:gd name="T7" fmla="*/ 2 h 21600"/>
                <a:gd name="T8" fmla="*/ 5 w 21600"/>
                <a:gd name="T9" fmla="*/ 0 h 21600"/>
                <a:gd name="T10" fmla="*/ 5 w 21600"/>
                <a:gd name="T11" fmla="*/ 5 h 21600"/>
                <a:gd name="T12" fmla="*/ 0 w 21600"/>
                <a:gd name="T13" fmla="*/ 5 h 21600"/>
                <a:gd name="T14" fmla="*/ 10 w 21600"/>
                <a:gd name="T15" fmla="*/ 5 h 21600"/>
                <a:gd name="T16" fmla="*/ 0 60000 65536"/>
                <a:gd name="T17" fmla="*/ 0 60000 65536"/>
                <a:gd name="T18" fmla="*/ 0 60000 65536"/>
                <a:gd name="T19" fmla="*/ 0 60000 65536"/>
                <a:gd name="T20" fmla="*/ 0 60000 65536"/>
                <a:gd name="T21" fmla="*/ 0 60000 65536"/>
                <a:gd name="T22" fmla="*/ 0 60000 65536"/>
                <a:gd name="T23" fmla="*/ 0 60000 65536"/>
                <a:gd name="T24" fmla="*/ 4425 w 21600"/>
                <a:gd name="T25" fmla="*/ 1844 h 21600"/>
                <a:gd name="T26" fmla="*/ 17318 w 21600"/>
                <a:gd name="T27" fmla="*/ 123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latin typeface="Meiryo UI" panose="020B0604030504040204" pitchFamily="50" charset="-128"/>
                <a:ea typeface="Meiryo UI" panose="020B0604030504040204" pitchFamily="50" charset="-128"/>
              </a:endParaRPr>
            </a:p>
          </p:txBody>
        </p:sp>
      </p:grpSp>
      <p:grpSp>
        <p:nvGrpSpPr>
          <p:cNvPr id="511" name="Group 181"/>
          <p:cNvGrpSpPr>
            <a:grpSpLocks/>
          </p:cNvGrpSpPr>
          <p:nvPr/>
        </p:nvGrpSpPr>
        <p:grpSpPr bwMode="auto">
          <a:xfrm>
            <a:off x="5949400" y="3076575"/>
            <a:ext cx="1427214" cy="887413"/>
            <a:chOff x="4286" y="618"/>
            <a:chExt cx="1373" cy="844"/>
          </a:xfrm>
          <a:effectLst/>
        </p:grpSpPr>
        <p:pic>
          <p:nvPicPr>
            <p:cNvPr id="512" name="Picture 182" descr="j0226828"/>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86" y="618"/>
              <a:ext cx="590" cy="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 name="Rectangle 183"/>
            <p:cNvSpPr>
              <a:spLocks noChangeArrowheads="1"/>
            </p:cNvSpPr>
            <p:nvPr/>
          </p:nvSpPr>
          <p:spPr bwMode="auto">
            <a:xfrm>
              <a:off x="4374" y="1257"/>
              <a:ext cx="128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eaLnBrk="1" hangingPunct="1">
                <a:defRPr/>
              </a:pPr>
              <a:r>
                <a:rPr lang="ja-JP" altLang="en-US" sz="1400" b="1" dirty="0" smtClean="0">
                  <a:solidFill>
                    <a:srgbClr val="0066CC"/>
                  </a:solidFill>
                  <a:latin typeface="Meiryo UI" panose="020B0604030504040204" pitchFamily="50" charset="-128"/>
                  <a:ea typeface="Meiryo UI" panose="020B0604030504040204" pitchFamily="50" charset="-128"/>
                </a:rPr>
                <a:t>特別高圧お客さま</a:t>
              </a:r>
              <a:endParaRPr lang="ja-JP" altLang="en-US" sz="1400" b="1" dirty="0">
                <a:solidFill>
                  <a:srgbClr val="0066CC"/>
                </a:solidFill>
                <a:latin typeface="Meiryo UI" panose="020B0604030504040204" pitchFamily="50" charset="-128"/>
                <a:ea typeface="Meiryo UI" panose="020B0604030504040204" pitchFamily="50" charset="-128"/>
              </a:endParaRPr>
            </a:p>
          </p:txBody>
        </p:sp>
        <p:pic>
          <p:nvPicPr>
            <p:cNvPr id="514" name="Picture 184"/>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12" y="618"/>
              <a:ext cx="519" cy="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5" name="Picture 185" descr="MC900432629[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flipH="1">
              <a:off x="4604" y="618"/>
              <a:ext cx="41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186" descr="MC900290935[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422" y="935"/>
              <a:ext cx="39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 name="laptop"/>
            <p:cNvSpPr>
              <a:spLocks noEditPoints="1" noChangeArrowheads="1"/>
            </p:cNvSpPr>
            <p:nvPr/>
          </p:nvSpPr>
          <p:spPr bwMode="auto">
            <a:xfrm>
              <a:off x="4876" y="799"/>
              <a:ext cx="454" cy="328"/>
            </a:xfrm>
            <a:custGeom>
              <a:avLst/>
              <a:gdLst>
                <a:gd name="T0" fmla="*/ 1 w 21600"/>
                <a:gd name="T1" fmla="*/ 0 h 21600"/>
                <a:gd name="T2" fmla="*/ 1 w 21600"/>
                <a:gd name="T3" fmla="*/ 2 h 21600"/>
                <a:gd name="T4" fmla="*/ 8 w 21600"/>
                <a:gd name="T5" fmla="*/ 0 h 21600"/>
                <a:gd name="T6" fmla="*/ 8 w 21600"/>
                <a:gd name="T7" fmla="*/ 2 h 21600"/>
                <a:gd name="T8" fmla="*/ 5 w 21600"/>
                <a:gd name="T9" fmla="*/ 0 h 21600"/>
                <a:gd name="T10" fmla="*/ 5 w 21600"/>
                <a:gd name="T11" fmla="*/ 5 h 21600"/>
                <a:gd name="T12" fmla="*/ 0 w 21600"/>
                <a:gd name="T13" fmla="*/ 5 h 21600"/>
                <a:gd name="T14" fmla="*/ 10 w 21600"/>
                <a:gd name="T15" fmla="*/ 5 h 21600"/>
                <a:gd name="T16" fmla="*/ 0 60000 65536"/>
                <a:gd name="T17" fmla="*/ 0 60000 65536"/>
                <a:gd name="T18" fmla="*/ 0 60000 65536"/>
                <a:gd name="T19" fmla="*/ 0 60000 65536"/>
                <a:gd name="T20" fmla="*/ 0 60000 65536"/>
                <a:gd name="T21" fmla="*/ 0 60000 65536"/>
                <a:gd name="T22" fmla="*/ 0 60000 65536"/>
                <a:gd name="T23" fmla="*/ 0 60000 65536"/>
                <a:gd name="T24" fmla="*/ 4425 w 21600"/>
                <a:gd name="T25" fmla="*/ 1844 h 21600"/>
                <a:gd name="T26" fmla="*/ 17318 w 21600"/>
                <a:gd name="T27" fmla="*/ 123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latin typeface="Meiryo UI" panose="020B0604030504040204" pitchFamily="50" charset="-128"/>
                <a:ea typeface="Meiryo UI" panose="020B0604030504040204" pitchFamily="50" charset="-128"/>
              </a:endParaRPr>
            </a:p>
          </p:txBody>
        </p:sp>
      </p:grpSp>
      <p:sp>
        <p:nvSpPr>
          <p:cNvPr id="518" name="Rectangle 195"/>
          <p:cNvSpPr>
            <a:spLocks noChangeArrowheads="1"/>
          </p:cNvSpPr>
          <p:nvPr/>
        </p:nvSpPr>
        <p:spPr bwMode="auto">
          <a:xfrm>
            <a:off x="3563938" y="3644900"/>
            <a:ext cx="22395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給電制御所システム</a:t>
            </a:r>
            <a:r>
              <a:rPr lang="ja-JP" altLang="en-US" sz="1200" dirty="0" smtClean="0">
                <a:latin typeface="Meiryo UI" panose="020B0604030504040204" pitchFamily="50" charset="-128"/>
                <a:ea typeface="Meiryo UI" panose="020B0604030504040204" pitchFamily="50" charset="-128"/>
              </a:rPr>
              <a:t>にて感知</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しない </a:t>
            </a:r>
            <a:r>
              <a:rPr lang="ja-JP" altLang="en-US" sz="1200" dirty="0">
                <a:latin typeface="Meiryo UI" panose="020B0604030504040204" pitchFamily="50" charset="-128"/>
                <a:ea typeface="Meiryo UI" panose="020B0604030504040204" pitchFamily="50" charset="-128"/>
              </a:rPr>
              <a:t>停電および</a:t>
            </a:r>
            <a:r>
              <a:rPr lang="ja-JP" altLang="en-US" sz="1200" dirty="0" smtClean="0">
                <a:latin typeface="Meiryo UI" panose="020B0604030504040204" pitchFamily="50" charset="-128"/>
                <a:ea typeface="Meiryo UI" panose="020B0604030504040204" pitchFamily="50" charset="-128"/>
              </a:rPr>
              <a:t>瞬時電圧低下</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情報</a:t>
            </a:r>
            <a:r>
              <a:rPr lang="ja-JP" altLang="en-US" sz="1200" dirty="0">
                <a:latin typeface="Meiryo UI" panose="020B0604030504040204" pitchFamily="50" charset="-128"/>
                <a:ea typeface="Meiryo UI" panose="020B0604030504040204" pitchFamily="50" charset="-128"/>
              </a:rPr>
              <a:t>は配信</a:t>
            </a:r>
            <a:r>
              <a:rPr lang="ja-JP" altLang="en-US" sz="1200" dirty="0" smtClean="0">
                <a:latin typeface="Meiryo UI" panose="020B0604030504040204" pitchFamily="50" charset="-128"/>
                <a:ea typeface="Meiryo UI" panose="020B0604030504040204" pitchFamily="50" charset="-128"/>
              </a:rPr>
              <a:t>されません。</a:t>
            </a:r>
            <a:endParaRPr lang="ja-JP" altLang="en-US" sz="1200" dirty="0">
              <a:latin typeface="Meiryo UI" panose="020B0604030504040204" pitchFamily="50" charset="-128"/>
              <a:ea typeface="Meiryo UI" panose="020B0604030504040204" pitchFamily="50" charset="-128"/>
            </a:endParaRPr>
          </a:p>
        </p:txBody>
      </p:sp>
      <p:sp>
        <p:nvSpPr>
          <p:cNvPr id="519" name="Rectangle 203"/>
          <p:cNvSpPr>
            <a:spLocks noChangeArrowheads="1"/>
          </p:cNvSpPr>
          <p:nvPr/>
        </p:nvSpPr>
        <p:spPr bwMode="auto">
          <a:xfrm>
            <a:off x="7037861" y="1698854"/>
            <a:ext cx="154369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400" b="1" dirty="0" smtClean="0">
                <a:solidFill>
                  <a:srgbClr val="0066CC"/>
                </a:solidFill>
                <a:latin typeface="Meiryo UI" panose="020B0604030504040204" pitchFamily="50" charset="-128"/>
                <a:ea typeface="Meiryo UI" panose="020B0604030504040204" pitchFamily="50" charset="-128"/>
              </a:rPr>
              <a:t>小売電気事</a:t>
            </a:r>
            <a:r>
              <a:rPr lang="ja-JP" altLang="en-US" sz="1400" b="1" dirty="0">
                <a:solidFill>
                  <a:srgbClr val="0066CC"/>
                </a:solidFill>
                <a:latin typeface="Meiryo UI" panose="020B0604030504040204" pitchFamily="50" charset="-128"/>
                <a:ea typeface="Meiryo UI" panose="020B0604030504040204" pitchFamily="50" charset="-128"/>
              </a:rPr>
              <a:t>業者さま</a:t>
            </a:r>
          </a:p>
        </p:txBody>
      </p:sp>
      <p:grpSp>
        <p:nvGrpSpPr>
          <p:cNvPr id="520" name="Group 208"/>
          <p:cNvGrpSpPr>
            <a:grpSpLocks/>
          </p:cNvGrpSpPr>
          <p:nvPr/>
        </p:nvGrpSpPr>
        <p:grpSpPr bwMode="auto">
          <a:xfrm>
            <a:off x="7297738" y="1035050"/>
            <a:ext cx="947737" cy="738188"/>
            <a:chOff x="4483" y="845"/>
            <a:chExt cx="597" cy="465"/>
          </a:xfrm>
          <a:effectLst/>
        </p:grpSpPr>
        <p:pic>
          <p:nvPicPr>
            <p:cNvPr id="521" name="Picture 19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latin typeface="Meiryo UI" panose="020B0604030504040204" pitchFamily="50" charset="-128"/>
                <a:ea typeface="Meiryo UI" panose="020B0604030504040204" pitchFamily="50" charset="-128"/>
              </a:endParaRPr>
            </a:p>
          </p:txBody>
        </p:sp>
        <p:pic>
          <p:nvPicPr>
            <p:cNvPr id="523" name="Picture 205" descr="MC900432629[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206" descr="MC900290935[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25" name="AutoShape 215"/>
          <p:cNvCxnSpPr>
            <a:cxnSpLocks noChangeShapeType="1"/>
            <a:stCxn id="500" idx="3"/>
            <a:endCxn id="524" idx="1"/>
          </p:cNvCxnSpPr>
          <p:nvPr/>
        </p:nvCxnSpPr>
        <p:spPr bwMode="auto">
          <a:xfrm flipV="1">
            <a:off x="2124075" y="1584325"/>
            <a:ext cx="5173663" cy="2019300"/>
          </a:xfrm>
          <a:prstGeom prst="curvedConnector3">
            <a:avLst>
              <a:gd name="adj1" fmla="val 23347"/>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pic>
        <p:nvPicPr>
          <p:cNvPr id="526" name="Picture 216"/>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572000" y="2708275"/>
            <a:ext cx="504825" cy="576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7" name="Picture 217"/>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924300" y="2205038"/>
            <a:ext cx="504825" cy="576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 name="Picture 2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572000" y="1268413"/>
            <a:ext cx="504825" cy="576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9" name="AutoShape 169"/>
          <p:cNvSpPr>
            <a:spLocks noChangeArrowheads="1"/>
          </p:cNvSpPr>
          <p:nvPr/>
        </p:nvSpPr>
        <p:spPr bwMode="auto">
          <a:xfrm>
            <a:off x="2339975" y="2995613"/>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200" b="1" smtClean="0">
              <a:solidFill>
                <a:srgbClr val="0000FF"/>
              </a:solidFill>
              <a:latin typeface="Meiryo UI" panose="020B0604030504040204" pitchFamily="50" charset="-128"/>
              <a:ea typeface="Meiryo UI" panose="020B0604030504040204" pitchFamily="50" charset="-128"/>
            </a:endParaRPr>
          </a:p>
        </p:txBody>
      </p:sp>
      <p:pic>
        <p:nvPicPr>
          <p:cNvPr id="530" name="Picture 196"/>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493963" y="3505200"/>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1" name="Text Box 170"/>
          <p:cNvSpPr txBox="1">
            <a:spLocks noChangeArrowheads="1"/>
          </p:cNvSpPr>
          <p:nvPr/>
        </p:nvSpPr>
        <p:spPr bwMode="auto">
          <a:xfrm>
            <a:off x="2347358" y="2984500"/>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ja-JP" altLang="en-US" sz="1400" b="1">
                <a:solidFill>
                  <a:schemeClr val="accent2"/>
                </a:solidFill>
                <a:latin typeface="Meiryo UI" panose="020B0604030504040204" pitchFamily="50" charset="-128"/>
                <a:ea typeface="Meiryo UI" panose="020B0604030504040204" pitchFamily="50" charset="-128"/>
              </a:rPr>
              <a:t>停電情報</a:t>
            </a:r>
          </a:p>
          <a:p>
            <a:pPr algn="ctr" eaLnBrk="1" hangingPunct="1">
              <a:defRPr/>
            </a:pPr>
            <a:r>
              <a:rPr lang="ja-JP" altLang="en-US" sz="1400" b="1">
                <a:solidFill>
                  <a:schemeClr val="accent2"/>
                </a:solidFill>
                <a:latin typeface="Meiryo UI" panose="020B0604030504040204" pitchFamily="50" charset="-128"/>
                <a:ea typeface="Meiryo UI" panose="020B0604030504040204" pitchFamily="50" charset="-128"/>
              </a:rPr>
              <a:t>システム</a:t>
            </a:r>
          </a:p>
        </p:txBody>
      </p:sp>
    </p:spTree>
    <p:extLst>
      <p:ext uri="{BB962C8B-B14F-4D97-AF65-F5344CB8AC3E}">
        <p14:creationId xmlns:p14="http://schemas.microsoft.com/office/powerpoint/2010/main" val="255174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
          <p:cNvSpPr>
            <a:spLocks noChangeArrowheads="1"/>
          </p:cNvSpPr>
          <p:nvPr/>
        </p:nvSpPr>
        <p:spPr bwMode="auto">
          <a:xfrm>
            <a:off x="379266" y="1024140"/>
            <a:ext cx="8275027" cy="3226044"/>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177" name="AutoShape 12"/>
          <p:cNvSpPr>
            <a:spLocks noChangeArrowheads="1"/>
          </p:cNvSpPr>
          <p:nvPr/>
        </p:nvSpPr>
        <p:spPr bwMode="auto">
          <a:xfrm>
            <a:off x="537610" y="2656060"/>
            <a:ext cx="2924908" cy="153040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178" name="AutoShape 14"/>
          <p:cNvSpPr>
            <a:spLocks noChangeArrowheads="1"/>
          </p:cNvSpPr>
          <p:nvPr/>
        </p:nvSpPr>
        <p:spPr bwMode="auto">
          <a:xfrm>
            <a:off x="525804" y="890789"/>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エリアメール配信イメージ</a:t>
            </a:r>
          </a:p>
        </p:txBody>
      </p:sp>
      <p:grpSp>
        <p:nvGrpSpPr>
          <p:cNvPr id="179" name="グループ化 178"/>
          <p:cNvGrpSpPr/>
          <p:nvPr/>
        </p:nvGrpSpPr>
        <p:grpSpPr>
          <a:xfrm>
            <a:off x="795436" y="1290840"/>
            <a:ext cx="1546538" cy="1447280"/>
            <a:chOff x="861721" y="1112659"/>
            <a:chExt cx="2087563" cy="2052637"/>
          </a:xfrm>
          <a:effectLst/>
        </p:grpSpPr>
        <p:grpSp>
          <p:nvGrpSpPr>
            <p:cNvPr id="180" name="Group 15"/>
            <p:cNvGrpSpPr>
              <a:grpSpLocks/>
            </p:cNvGrpSpPr>
            <p:nvPr/>
          </p:nvGrpSpPr>
          <p:grpSpPr bwMode="auto">
            <a:xfrm>
              <a:off x="861721" y="1112659"/>
              <a:ext cx="2087563" cy="2052637"/>
              <a:chOff x="3742" y="618"/>
              <a:chExt cx="1906" cy="2176"/>
            </a:xfrm>
          </p:grpSpPr>
          <p:sp>
            <p:nvSpPr>
              <p:cNvPr id="21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1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1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17" name="Group 19"/>
              <p:cNvGrpSpPr>
                <a:grpSpLocks/>
              </p:cNvGrpSpPr>
              <p:nvPr/>
            </p:nvGrpSpPr>
            <p:grpSpPr bwMode="auto">
              <a:xfrm>
                <a:off x="4105" y="708"/>
                <a:ext cx="1200" cy="418"/>
                <a:chOff x="4150" y="618"/>
                <a:chExt cx="1519" cy="529"/>
              </a:xfrm>
            </p:grpSpPr>
            <p:pic>
              <p:nvPicPr>
                <p:cNvPr id="321" name="Picture 20" descr="J011-00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21" descr="J010-00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22" descr="MCj02268340000[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8" name="Picture 23" descr="J010-004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4" descr="鉄塔_0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5" descr="鉄塔_0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6" descr="鉄塔_0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323" kern="10">
                    <a:gradFill rotWithShape="1">
                      <a:gsLst>
                        <a:gs pos="0">
                          <a:srgbClr val="0000FF">
                            <a:alpha val="92000"/>
                          </a:srgbClr>
                        </a:gs>
                        <a:gs pos="100000">
                          <a:srgbClr val="CCCCFF"/>
                        </a:gs>
                      </a:gsLst>
                      <a:lin ang="5400000" scaled="1"/>
                    </a:gradFill>
                    <a:effectLst>
                      <a:outerShdw dist="35921" dir="2700000" algn="ctr" rotWithShape="0">
                        <a:schemeClr val="bg1">
                          <a:alpha val="50000"/>
                        </a:schemeClr>
                      </a:outerShdw>
                    </a:effectLst>
                    <a:latin typeface="Meiryo UI" panose="020B0604030504040204" pitchFamily="50" charset="-128"/>
                    <a:ea typeface="Meiryo UI" panose="020B0604030504040204" pitchFamily="50" charset="-128"/>
                  </a:rPr>
                  <a:t>電力系統</a:t>
                </a:r>
              </a:p>
            </p:txBody>
          </p:sp>
          <p:pic>
            <p:nvPicPr>
              <p:cNvPr id="223" name="Picture 28" descr="J010-004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 name="Group 29"/>
              <p:cNvGrpSpPr>
                <a:grpSpLocks/>
              </p:cNvGrpSpPr>
              <p:nvPr/>
            </p:nvGrpSpPr>
            <p:grpSpPr bwMode="auto">
              <a:xfrm>
                <a:off x="4649" y="1661"/>
                <a:ext cx="861" cy="727"/>
                <a:chOff x="68" y="391"/>
                <a:chExt cx="4189" cy="3493"/>
              </a:xfrm>
            </p:grpSpPr>
            <p:grpSp>
              <p:nvGrpSpPr>
                <p:cNvPr id="225" name="Group 30"/>
                <p:cNvGrpSpPr>
                  <a:grpSpLocks/>
                </p:cNvGrpSpPr>
                <p:nvPr/>
              </p:nvGrpSpPr>
              <p:grpSpPr bwMode="auto">
                <a:xfrm>
                  <a:off x="4014" y="391"/>
                  <a:ext cx="243" cy="680"/>
                  <a:chOff x="1202" y="618"/>
                  <a:chExt cx="1134" cy="3175"/>
                </a:xfrm>
              </p:grpSpPr>
              <p:sp>
                <p:nvSpPr>
                  <p:cNvPr id="30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0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308" name="Group 38"/>
                  <p:cNvGrpSpPr>
                    <a:grpSpLocks/>
                  </p:cNvGrpSpPr>
                  <p:nvPr/>
                </p:nvGrpSpPr>
                <p:grpSpPr bwMode="auto">
                  <a:xfrm>
                    <a:off x="1519" y="1525"/>
                    <a:ext cx="386" cy="500"/>
                    <a:chOff x="2744" y="1207"/>
                    <a:chExt cx="1051" cy="1362"/>
                  </a:xfrm>
                </p:grpSpPr>
                <p:sp>
                  <p:nvSpPr>
                    <p:cNvPr id="31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1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1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2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30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2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2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29" name="Group 54"/>
                <p:cNvGrpSpPr>
                  <a:grpSpLocks/>
                </p:cNvGrpSpPr>
                <p:nvPr/>
              </p:nvGrpSpPr>
              <p:grpSpPr bwMode="auto">
                <a:xfrm>
                  <a:off x="3061" y="482"/>
                  <a:ext cx="469" cy="1315"/>
                  <a:chOff x="1202" y="618"/>
                  <a:chExt cx="1134" cy="3175"/>
                </a:xfrm>
              </p:grpSpPr>
              <p:sp>
                <p:nvSpPr>
                  <p:cNvPr id="28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8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88" name="Group 62"/>
                  <p:cNvGrpSpPr>
                    <a:grpSpLocks/>
                  </p:cNvGrpSpPr>
                  <p:nvPr/>
                </p:nvGrpSpPr>
                <p:grpSpPr bwMode="auto">
                  <a:xfrm>
                    <a:off x="1519" y="1525"/>
                    <a:ext cx="386" cy="500"/>
                    <a:chOff x="2744" y="1207"/>
                    <a:chExt cx="1051" cy="1362"/>
                  </a:xfrm>
                </p:grpSpPr>
                <p:sp>
                  <p:nvSpPr>
                    <p:cNvPr id="29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9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9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30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8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2" name="Group 77"/>
                <p:cNvGrpSpPr>
                  <a:grpSpLocks/>
                </p:cNvGrpSpPr>
                <p:nvPr/>
              </p:nvGrpSpPr>
              <p:grpSpPr bwMode="auto">
                <a:xfrm>
                  <a:off x="1927" y="572"/>
                  <a:ext cx="761" cy="2132"/>
                  <a:chOff x="1202" y="618"/>
                  <a:chExt cx="1134" cy="3175"/>
                </a:xfrm>
              </p:grpSpPr>
              <p:sp>
                <p:nvSpPr>
                  <p:cNvPr id="26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6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68" name="Group 85"/>
                  <p:cNvGrpSpPr>
                    <a:grpSpLocks/>
                  </p:cNvGrpSpPr>
                  <p:nvPr/>
                </p:nvGrpSpPr>
                <p:grpSpPr bwMode="auto">
                  <a:xfrm>
                    <a:off x="1519" y="1525"/>
                    <a:ext cx="386" cy="500"/>
                    <a:chOff x="2744" y="1207"/>
                    <a:chExt cx="1051" cy="1362"/>
                  </a:xfrm>
                </p:grpSpPr>
                <p:sp>
                  <p:nvSpPr>
                    <p:cNvPr id="27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7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7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8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6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nvGrpSpPr>
                <p:cNvPr id="237" name="Group 102"/>
                <p:cNvGrpSpPr>
                  <a:grpSpLocks/>
                </p:cNvGrpSpPr>
                <p:nvPr/>
              </p:nvGrpSpPr>
              <p:grpSpPr bwMode="auto">
                <a:xfrm>
                  <a:off x="431" y="709"/>
                  <a:ext cx="1134" cy="3175"/>
                  <a:chOff x="1202" y="618"/>
                  <a:chExt cx="1134" cy="3175"/>
                </a:xfrm>
              </p:grpSpPr>
              <p:sp>
                <p:nvSpPr>
                  <p:cNvPr id="24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4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248" name="Group 110"/>
                  <p:cNvGrpSpPr>
                    <a:grpSpLocks/>
                  </p:cNvGrpSpPr>
                  <p:nvPr/>
                </p:nvGrpSpPr>
                <p:grpSpPr bwMode="auto">
                  <a:xfrm>
                    <a:off x="1519" y="1525"/>
                    <a:ext cx="386" cy="500"/>
                    <a:chOff x="2744" y="1207"/>
                    <a:chExt cx="1051" cy="1362"/>
                  </a:xfrm>
                </p:grpSpPr>
                <p:sp>
                  <p:nvSpPr>
                    <p:cNvPr id="25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5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5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sp>
                  <p:nvSpPr>
                    <p:cNvPr id="26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sp>
                <p:nvSpPr>
                  <p:cNvPr id="24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sp>
              <p:nvSpPr>
                <p:cNvPr id="23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3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4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181" name="AutoShape 126"/>
            <p:cNvSpPr>
              <a:spLocks noChangeArrowheads="1"/>
            </p:cNvSpPr>
            <p:nvPr/>
          </p:nvSpPr>
          <p:spPr bwMode="auto">
            <a:xfrm>
              <a:off x="2014246" y="1731784"/>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latin typeface="Meiryo UI" panose="020B0604030504040204" pitchFamily="50" charset="-128"/>
                <a:ea typeface="Meiryo UI" panose="020B0604030504040204" pitchFamily="50" charset="-128"/>
              </a:endParaRPr>
            </a:p>
          </p:txBody>
        </p:sp>
        <p:grpSp>
          <p:nvGrpSpPr>
            <p:cNvPr id="182" name="Group 128"/>
            <p:cNvGrpSpPr>
              <a:grpSpLocks/>
            </p:cNvGrpSpPr>
            <p:nvPr/>
          </p:nvGrpSpPr>
          <p:grpSpPr bwMode="auto">
            <a:xfrm>
              <a:off x="2209509" y="1288871"/>
              <a:ext cx="596900" cy="682625"/>
              <a:chOff x="1462" y="957"/>
              <a:chExt cx="778" cy="867"/>
            </a:xfrm>
          </p:grpSpPr>
          <p:sp>
            <p:nvSpPr>
              <p:cNvPr id="183"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4"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5"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6"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7"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8"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89"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0"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1"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2"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3"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4"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5"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6"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7"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8"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199"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0"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1"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2"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3"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4"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5"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6"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7"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8"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09"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0"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1"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2"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213"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grpSp>
      </p:grpSp>
      <p:sp>
        <p:nvSpPr>
          <p:cNvPr id="324" name="Freeform 160"/>
          <p:cNvSpPr>
            <a:spLocks/>
          </p:cNvSpPr>
          <p:nvPr/>
        </p:nvSpPr>
        <p:spPr bwMode="auto">
          <a:xfrm>
            <a:off x="3877140" y="3017062"/>
            <a:ext cx="1878623" cy="1195754"/>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sz="1662">
              <a:latin typeface="Meiryo UI" panose="020B0604030504040204" pitchFamily="50" charset="-128"/>
              <a:ea typeface="Meiryo UI" panose="020B0604030504040204" pitchFamily="50" charset="-128"/>
            </a:endParaRPr>
          </a:p>
        </p:txBody>
      </p:sp>
      <p:sp>
        <p:nvSpPr>
          <p:cNvPr id="325" name="Text Box 162"/>
          <p:cNvSpPr txBox="1">
            <a:spLocks noChangeArrowheads="1"/>
          </p:cNvSpPr>
          <p:nvPr/>
        </p:nvSpPr>
        <p:spPr bwMode="auto">
          <a:xfrm>
            <a:off x="629014" y="3013873"/>
            <a:ext cx="1661746" cy="56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rPr>
              <a:t>給電制御所システム</a:t>
            </a:r>
            <a:endParaRPr lang="en-US" altLang="ja-JP"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endParaRPr>
          </a:p>
          <a:p>
            <a:pPr algn="ctr">
              <a:lnSpc>
                <a:spcPct val="120000"/>
              </a:lnSpc>
              <a:defRPr/>
            </a:pPr>
            <a:r>
              <a:rPr lang="ja-JP" altLang="en-US" sz="1292" b="1" dirty="0">
                <a:solidFill>
                  <a:srgbClr val="FF6600"/>
                </a:solidFill>
                <a:effectLst>
                  <a:outerShdw blurRad="38100" dist="38100" dir="2700000" algn="tl">
                    <a:srgbClr val="C0C0C0"/>
                  </a:outerShdw>
                </a:effectLst>
                <a:latin typeface="Meiryo UI" panose="020B0604030504040204" pitchFamily="50" charset="-128"/>
                <a:ea typeface="Meiryo UI" panose="020B0604030504040204" pitchFamily="50" charset="-128"/>
              </a:rPr>
              <a:t>配電自動化システム</a:t>
            </a:r>
          </a:p>
        </p:txBody>
      </p:sp>
      <p:sp>
        <p:nvSpPr>
          <p:cNvPr id="326" name="Rectangle 164"/>
          <p:cNvSpPr>
            <a:spLocks noChangeArrowheads="1"/>
          </p:cNvSpPr>
          <p:nvPr/>
        </p:nvSpPr>
        <p:spPr bwMode="auto">
          <a:xfrm>
            <a:off x="3610605" y="3040796"/>
            <a:ext cx="4958975" cy="1145666"/>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lIns="0" tIns="0" rIns="0" bIns="0"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solidFill>
                  <a:srgbClr val="FF0066"/>
                </a:solidFill>
                <a:latin typeface="Meiryo UI" panose="020B0604030504040204" pitchFamily="50" charset="-128"/>
                <a:ea typeface="Meiryo UI" panose="020B0604030504040204" pitchFamily="50" charset="-128"/>
              </a:rPr>
              <a:t>　　弊社と接続供給</a:t>
            </a:r>
            <a:r>
              <a:rPr lang="ja-JP" altLang="en-US" sz="1662" dirty="0" smtClean="0">
                <a:solidFill>
                  <a:srgbClr val="FF0066"/>
                </a:solidFill>
                <a:latin typeface="Meiryo UI" panose="020B0604030504040204" pitchFamily="50" charset="-128"/>
                <a:ea typeface="Meiryo UI" panose="020B0604030504040204" pitchFamily="50" charset="-128"/>
              </a:rPr>
              <a:t>契約を</a:t>
            </a:r>
            <a:r>
              <a:rPr lang="ja-JP" altLang="en-US" sz="1662" dirty="0">
                <a:solidFill>
                  <a:srgbClr val="FF0066"/>
                </a:solidFill>
                <a:latin typeface="Meiryo UI" panose="020B0604030504040204" pitchFamily="50" charset="-128"/>
                <a:ea typeface="Meiryo UI" panose="020B0604030504040204" pitchFamily="50" charset="-128"/>
              </a:rPr>
              <a:t>締結されております</a:t>
            </a:r>
            <a:r>
              <a:rPr lang="ja-JP" altLang="en-US" sz="1662" dirty="0" smtClean="0">
                <a:solidFill>
                  <a:srgbClr val="FF0066"/>
                </a:solidFill>
                <a:latin typeface="Meiryo UI" panose="020B0604030504040204" pitchFamily="50" charset="-128"/>
                <a:ea typeface="Meiryo UI" panose="020B0604030504040204" pitchFamily="50" charset="-128"/>
              </a:rPr>
              <a:t>事業者さま</a:t>
            </a:r>
            <a:endParaRPr lang="en-US" altLang="ja-JP" sz="1662" dirty="0" smtClean="0">
              <a:solidFill>
                <a:srgbClr val="FF0066"/>
              </a:solidFill>
              <a:latin typeface="Meiryo UI" panose="020B0604030504040204" pitchFamily="50" charset="-128"/>
              <a:ea typeface="Meiryo UI" panose="020B0604030504040204" pitchFamily="50" charset="-128"/>
            </a:endParaRPr>
          </a:p>
          <a:p>
            <a:pPr>
              <a:spcBef>
                <a:spcPct val="0"/>
              </a:spcBef>
              <a:buNone/>
            </a:pPr>
            <a:r>
              <a:rPr lang="ja-JP" altLang="en-US" sz="1662" dirty="0" smtClean="0">
                <a:solidFill>
                  <a:srgbClr val="FF0066"/>
                </a:solidFill>
                <a:latin typeface="Meiryo UI" panose="020B0604030504040204" pitchFamily="50" charset="-128"/>
                <a:ea typeface="Meiryo UI" panose="020B0604030504040204" pitchFamily="50" charset="-128"/>
              </a:rPr>
              <a:t>　　および官公庁・自治体さまが</a:t>
            </a:r>
            <a:r>
              <a:rPr lang="ja-JP" altLang="en-US" sz="1662" dirty="0">
                <a:solidFill>
                  <a:srgbClr val="FF0066"/>
                </a:solidFill>
                <a:latin typeface="Meiryo UI" panose="020B0604030504040204" pitchFamily="50" charset="-128"/>
                <a:ea typeface="Meiryo UI" panose="020B0604030504040204" pitchFamily="50" charset="-128"/>
              </a:rPr>
              <a:t>対象です。</a:t>
            </a:r>
          </a:p>
        </p:txBody>
      </p:sp>
      <p:sp>
        <p:nvSpPr>
          <p:cNvPr id="327" name="Text Box 165"/>
          <p:cNvSpPr txBox="1">
            <a:spLocks noChangeArrowheads="1"/>
          </p:cNvSpPr>
          <p:nvPr/>
        </p:nvSpPr>
        <p:spPr bwMode="auto">
          <a:xfrm>
            <a:off x="5322739" y="1111192"/>
            <a:ext cx="3246840" cy="603883"/>
          </a:xfrm>
          <a:prstGeom prst="rect">
            <a:avLst/>
          </a:prstGeom>
          <a:solidFill>
            <a:srgbClr val="9999FF"/>
          </a:solidFill>
          <a:ln w="57150">
            <a:solidFill>
              <a:srgbClr val="3366FF"/>
            </a:solidFill>
            <a:miter lim="800000"/>
            <a:headEnd/>
            <a:tailEnd/>
          </a:ln>
          <a:effectLst/>
        </p:spPr>
        <p:txBody>
          <a:bodyPr wrap="square">
            <a:spAutoFit/>
          </a:bodyPr>
          <a:lstStyle/>
          <a:p>
            <a:pPr indent="117234" algn="just"/>
            <a:r>
              <a:rPr lang="ja-JP" altLang="en-US" sz="1662" b="1" kern="1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停電・瞬時電圧低下発生</a:t>
            </a:r>
            <a:r>
              <a:rPr lang="ja-JP" altLang="en-US" sz="1662"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直後</a:t>
            </a:r>
            <a:r>
              <a:rPr lang="ja-JP" altLang="en-US" sz="1662" b="1" kern="1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662" b="1" kern="1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タイムリー</a:t>
            </a:r>
            <a:r>
              <a:rPr lang="ja-JP" altLang="ja-JP" sz="1662"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に情報を一斉配信</a:t>
            </a:r>
            <a:endParaRPr lang="ja-JP" altLang="ja-JP" sz="1846" b="1" kern="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8" name="Rectangle 195"/>
          <p:cNvSpPr>
            <a:spLocks noChangeArrowheads="1"/>
          </p:cNvSpPr>
          <p:nvPr/>
        </p:nvSpPr>
        <p:spPr bwMode="auto">
          <a:xfrm>
            <a:off x="3758873" y="2356722"/>
            <a:ext cx="3119722" cy="34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en-US" altLang="ja-JP" sz="1108" dirty="0">
                <a:latin typeface="Meiryo UI" panose="020B0604030504040204" pitchFamily="50" charset="-128"/>
                <a:ea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給電制御所システム，配電自動化システムにて感知しない</a:t>
            </a:r>
            <a:r>
              <a:rPr lang="ja-JP" altLang="en-US" sz="1108" dirty="0" smtClean="0">
                <a:latin typeface="Meiryo UI" panose="020B0604030504040204" pitchFamily="50" charset="-128"/>
                <a:ea typeface="Meiryo UI" panose="020B0604030504040204" pitchFamily="50" charset="-128"/>
              </a:rPr>
              <a:t>停電および瞬時電圧低下は</a:t>
            </a:r>
            <a:r>
              <a:rPr lang="ja-JP" altLang="en-US" sz="1108" dirty="0">
                <a:latin typeface="Meiryo UI" panose="020B0604030504040204" pitchFamily="50" charset="-128"/>
                <a:ea typeface="Meiryo UI" panose="020B0604030504040204" pitchFamily="50" charset="-128"/>
              </a:rPr>
              <a:t>配信されません。</a:t>
            </a:r>
          </a:p>
        </p:txBody>
      </p:sp>
      <p:sp>
        <p:nvSpPr>
          <p:cNvPr id="329" name="Rectangle 203"/>
          <p:cNvSpPr>
            <a:spLocks noChangeArrowheads="1"/>
          </p:cNvSpPr>
          <p:nvPr/>
        </p:nvSpPr>
        <p:spPr bwMode="auto">
          <a:xfrm>
            <a:off x="3999067" y="2110910"/>
            <a:ext cx="2535952"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292" b="1" dirty="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rPr>
              <a:t>事業者</a:t>
            </a:r>
            <a:r>
              <a:rPr lang="ja-JP" altLang="en-US" sz="1292" b="1" dirty="0" smtClean="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rPr>
              <a:t>さまおよび官公庁・自治体さま</a:t>
            </a:r>
            <a:endParaRPr lang="en-US" altLang="ja-JP" sz="1292" b="1" dirty="0">
              <a:solidFill>
                <a:srgbClr val="0066CC"/>
              </a:solidFill>
              <a:effectLst>
                <a:outerShdw blurRad="38100" dist="38100" dir="2700000" algn="tl">
                  <a:srgbClr val="C0C0C0"/>
                </a:outerShdw>
              </a:effectLst>
              <a:latin typeface="Meiryo UI" panose="020B0604030504040204" pitchFamily="50" charset="-128"/>
              <a:ea typeface="Meiryo UI" panose="020B0604030504040204" pitchFamily="50" charset="-128"/>
            </a:endParaRPr>
          </a:p>
        </p:txBody>
      </p:sp>
      <p:grpSp>
        <p:nvGrpSpPr>
          <p:cNvPr id="330" name="Group 208"/>
          <p:cNvGrpSpPr>
            <a:grpSpLocks/>
          </p:cNvGrpSpPr>
          <p:nvPr/>
        </p:nvGrpSpPr>
        <p:grpSpPr bwMode="auto">
          <a:xfrm>
            <a:off x="4379033" y="1388612"/>
            <a:ext cx="874834" cy="681404"/>
            <a:chOff x="4483" y="845"/>
            <a:chExt cx="597" cy="465"/>
          </a:xfrm>
          <a:effectLst/>
        </p:grpSpPr>
        <p:pic>
          <p:nvPicPr>
            <p:cNvPr id="331" name="Picture 19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sz="1662">
                <a:latin typeface="Meiryo UI" panose="020B0604030504040204" pitchFamily="50" charset="-128"/>
                <a:ea typeface="Meiryo UI" panose="020B0604030504040204" pitchFamily="50" charset="-128"/>
              </a:endParaRPr>
            </a:p>
          </p:txBody>
        </p:sp>
        <p:pic>
          <p:nvPicPr>
            <p:cNvPr id="333" name="Picture 205" descr="MC900432629[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06" descr="MC900290935[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5" name="AutoShape 215"/>
          <p:cNvCxnSpPr>
            <a:cxnSpLocks noChangeShapeType="1"/>
            <a:stCxn id="325" idx="3"/>
            <a:endCxn id="334" idx="1"/>
          </p:cNvCxnSpPr>
          <p:nvPr/>
        </p:nvCxnSpPr>
        <p:spPr bwMode="auto">
          <a:xfrm flipV="1">
            <a:off x="2290760" y="1894903"/>
            <a:ext cx="2088273" cy="1403728"/>
          </a:xfrm>
          <a:prstGeom prst="curvedConnector3">
            <a:avLst>
              <a:gd name="adj1" fmla="val 50000"/>
            </a:avLst>
          </a:prstGeom>
          <a:noFill/>
          <a:ln w="50800">
            <a:solidFill>
              <a:srgbClr val="FF6600"/>
            </a:solidFill>
            <a:round/>
            <a:headEnd/>
            <a:tailEnd type="triangle" w="lg" len="lg"/>
          </a:ln>
          <a:effectLst/>
          <a:extLst>
            <a:ext uri="{909E8E84-426E-40DD-AFC4-6F175D3DCCD1}">
              <a14:hiddenFill xmlns:a14="http://schemas.microsoft.com/office/drawing/2010/main">
                <a:noFill/>
              </a14:hiddenFill>
            </a:ext>
          </a:extLst>
        </p:spPr>
      </p:cxnSp>
      <p:pic>
        <p:nvPicPr>
          <p:cNvPr id="336" name="Picture 218"/>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23494" y="2027052"/>
            <a:ext cx="465992" cy="5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7" name="グループ化 336"/>
          <p:cNvGrpSpPr/>
          <p:nvPr/>
        </p:nvGrpSpPr>
        <p:grpSpPr>
          <a:xfrm>
            <a:off x="2341975" y="2753593"/>
            <a:ext cx="876454" cy="1207477"/>
            <a:chOff x="2661947" y="2971621"/>
            <a:chExt cx="892186" cy="1308100"/>
          </a:xfrm>
          <a:effectLst/>
        </p:grpSpPr>
        <p:sp>
          <p:nvSpPr>
            <p:cNvPr id="338" name="AutoShape 169"/>
            <p:cNvSpPr>
              <a:spLocks noChangeArrowheads="1"/>
            </p:cNvSpPr>
            <p:nvPr/>
          </p:nvSpPr>
          <p:spPr bwMode="auto">
            <a:xfrm>
              <a:off x="2661947" y="2982734"/>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108" b="1">
                <a:solidFill>
                  <a:srgbClr val="0000FF"/>
                </a:solidFill>
                <a:effectLst>
                  <a:outerShdw blurRad="38100" dist="38100" dir="2700000" algn="tl">
                    <a:srgbClr val="000000"/>
                  </a:outerShdw>
                </a:effectLst>
                <a:latin typeface="Meiryo UI" panose="020B0604030504040204" pitchFamily="50" charset="-128"/>
                <a:ea typeface="Meiryo UI" panose="020B0604030504040204" pitchFamily="50" charset="-128"/>
              </a:endParaRPr>
            </a:p>
          </p:txBody>
        </p:sp>
        <p:pic>
          <p:nvPicPr>
            <p:cNvPr id="339" name="Picture 196"/>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15935" y="3492321"/>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 name="Text Box 170"/>
            <p:cNvSpPr txBox="1">
              <a:spLocks noChangeArrowheads="1"/>
            </p:cNvSpPr>
            <p:nvPr/>
          </p:nvSpPr>
          <p:spPr bwMode="auto">
            <a:xfrm>
              <a:off x="2687334" y="2971621"/>
              <a:ext cx="866799" cy="5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1292" b="1" dirty="0">
                  <a:solidFill>
                    <a:schemeClr val="accent2"/>
                  </a:solidFill>
                  <a:effectLst>
                    <a:outerShdw blurRad="38100" dist="38100" dir="2700000" algn="tl">
                      <a:srgbClr val="C0C0C0"/>
                    </a:outerShdw>
                  </a:effectLst>
                  <a:latin typeface="Meiryo UI" panose="020B0604030504040204" pitchFamily="50" charset="-128"/>
                  <a:ea typeface="Meiryo UI" panose="020B0604030504040204" pitchFamily="50" charset="-128"/>
                </a:rPr>
                <a:t>停電情報</a:t>
              </a:r>
            </a:p>
            <a:p>
              <a:pPr algn="ctr" eaLnBrk="1" hangingPunct="1">
                <a:defRPr/>
              </a:pPr>
              <a:r>
                <a:rPr lang="ja-JP" altLang="en-US" sz="1292" b="1" dirty="0">
                  <a:solidFill>
                    <a:schemeClr val="accent2"/>
                  </a:solidFill>
                  <a:effectLst>
                    <a:outerShdw blurRad="38100" dist="38100" dir="2700000" algn="tl">
                      <a:srgbClr val="C0C0C0"/>
                    </a:outerShdw>
                  </a:effectLst>
                  <a:latin typeface="Meiryo UI" panose="020B0604030504040204" pitchFamily="50" charset="-128"/>
                  <a:ea typeface="Meiryo UI" panose="020B0604030504040204" pitchFamily="50" charset="-128"/>
                </a:rPr>
                <a:t>システム</a:t>
              </a:r>
            </a:p>
          </p:txBody>
        </p:sp>
      </p:grpSp>
      <p:sp>
        <p:nvSpPr>
          <p:cNvPr id="341" name="Rectangle 13"/>
          <p:cNvSpPr txBox="1">
            <a:spLocks noChangeArrowheads="1"/>
          </p:cNvSpPr>
          <p:nvPr/>
        </p:nvSpPr>
        <p:spPr>
          <a:xfrm>
            <a:off x="487383" y="242368"/>
            <a:ext cx="7174523" cy="281354"/>
          </a:xfrm>
          <a:prstGeom prst="rect">
            <a:avLst/>
          </a:prstGeom>
          <a:effectLst/>
        </p:spPr>
        <p:txBody>
          <a:bodyPr vert="horz" lIns="84406" tIns="42203" rIns="84406" bIns="42203"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215" b="1" dirty="0">
                <a:solidFill>
                  <a:srgbClr val="3399FF"/>
                </a:solidFill>
                <a:latin typeface="Meiryo UI" panose="020B0604030504040204" pitchFamily="50" charset="-128"/>
                <a:ea typeface="Meiryo UI" panose="020B0604030504040204" pitchFamily="50" charset="-128"/>
              </a:rPr>
              <a:t>エリアメール配信サービスの説明</a:t>
            </a:r>
          </a:p>
        </p:txBody>
      </p:sp>
      <p:sp>
        <p:nvSpPr>
          <p:cNvPr id="343" name="AutoShape 127"/>
          <p:cNvSpPr>
            <a:spLocks noChangeArrowheads="1"/>
          </p:cNvSpPr>
          <p:nvPr/>
        </p:nvSpPr>
        <p:spPr bwMode="auto">
          <a:xfrm flipV="1">
            <a:off x="1131293" y="2261724"/>
            <a:ext cx="863112" cy="439615"/>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292" b="1" dirty="0">
                <a:solidFill>
                  <a:srgbClr val="FF0000"/>
                </a:solidFill>
                <a:effectLst>
                  <a:outerShdw blurRad="38100" dist="38100" dir="2700000" algn="tl">
                    <a:srgbClr val="000000"/>
                  </a:outerShdw>
                </a:effectLst>
                <a:latin typeface="Meiryo UI" panose="020B0604030504040204" pitchFamily="50" charset="-128"/>
                <a:ea typeface="Meiryo UI" panose="020B0604030504040204" pitchFamily="50" charset="-128"/>
              </a:rPr>
              <a:t>停電発生</a:t>
            </a:r>
          </a:p>
        </p:txBody>
      </p:sp>
      <p:sp>
        <p:nvSpPr>
          <p:cNvPr id="344" name="Rectangle 2"/>
          <p:cNvSpPr>
            <a:spLocks noChangeArrowheads="1"/>
          </p:cNvSpPr>
          <p:nvPr/>
        </p:nvSpPr>
        <p:spPr bwMode="auto">
          <a:xfrm>
            <a:off x="386592" y="4594466"/>
            <a:ext cx="8275027" cy="1880180"/>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latin typeface="Meiryo UI" panose="020B0604030504040204" pitchFamily="50" charset="-128"/>
                <a:ea typeface="Meiryo UI" panose="020B0604030504040204" pitchFamily="50" charset="-128"/>
              </a:rPr>
              <a:t>・</a:t>
            </a: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配信先を複数設定可能</a:t>
            </a:r>
            <a:b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b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　　</a:t>
            </a:r>
            <a:r>
              <a:rPr lang="ja-JP" altLang="en-US" sz="1662" dirty="0">
                <a:latin typeface="Meiryo UI" panose="020B0604030504040204" pitchFamily="50" charset="-128"/>
                <a:ea typeface="Meiryo UI" panose="020B0604030504040204" pitchFamily="50" charset="-128"/>
              </a:rPr>
              <a:t>電子メールおよびＦＡＸによる受信先合計</a:t>
            </a:r>
            <a:r>
              <a:rPr lang="ja-JP" altLang="en-US" sz="1662" dirty="0" smtClean="0">
                <a:latin typeface="Meiryo UI" panose="020B0604030504040204" pitchFamily="50" charset="-128"/>
                <a:ea typeface="Meiryo UI" panose="020B0604030504040204" pitchFamily="50" charset="-128"/>
              </a:rPr>
              <a:t>が５つまで</a:t>
            </a:r>
            <a:r>
              <a:rPr lang="ja-JP" altLang="en-US" sz="1662" dirty="0">
                <a:latin typeface="Meiryo UI" panose="020B0604030504040204" pitchFamily="50" charset="-128"/>
                <a:ea typeface="Meiryo UI" panose="020B0604030504040204" pitchFamily="50" charset="-128"/>
              </a:rPr>
              <a:t>設定可能です。</a:t>
            </a:r>
            <a:endParaRPr lang="en-US" altLang="ja-JP" sz="1662" dirty="0">
              <a:latin typeface="Meiryo UI" panose="020B0604030504040204" pitchFamily="50" charset="-128"/>
              <a:ea typeface="Meiryo UI" panose="020B0604030504040204" pitchFamily="50" charset="-128"/>
            </a:endParaRPr>
          </a:p>
          <a:p>
            <a:pPr>
              <a:spcBef>
                <a:spcPct val="0"/>
              </a:spcBef>
              <a:buNone/>
            </a:pPr>
            <a:r>
              <a:rPr lang="ja-JP" altLang="en-US" sz="1662" dirty="0">
                <a:latin typeface="Meiryo UI" panose="020B0604030504040204" pitchFamily="50" charset="-128"/>
                <a:ea typeface="Meiryo UI" panose="020B0604030504040204" pitchFamily="50" charset="-128"/>
              </a:rPr>
              <a:t>・</a:t>
            </a:r>
            <a:r>
              <a:rPr lang="ja-JP" altLang="en-US" sz="1662"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配信地域</a:t>
            </a: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を設定可能</a:t>
            </a:r>
            <a:b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br>
            <a:r>
              <a:rPr lang="ja-JP" altLang="en-US" sz="1662" b="1" dirty="0">
                <a:effectLst>
                  <a:outerShdw blurRad="38100" dist="38100" dir="2700000" algn="tl">
                    <a:srgbClr val="C0C0C0"/>
                  </a:outerShdw>
                </a:effectLst>
                <a:latin typeface="Meiryo UI" panose="020B0604030504040204" pitchFamily="50" charset="-128"/>
                <a:ea typeface="Meiryo UI" panose="020B0604030504040204" pitchFamily="50" charset="-128"/>
              </a:rPr>
              <a:t>　　</a:t>
            </a:r>
            <a:r>
              <a:rPr lang="ja-JP" altLang="en-US" sz="1662" dirty="0">
                <a:latin typeface="Meiryo UI" panose="020B0604030504040204" pitchFamily="50" charset="-128"/>
                <a:ea typeface="Meiryo UI" panose="020B0604030504040204" pitchFamily="50" charset="-128"/>
              </a:rPr>
              <a:t>必要な配信地域のみを設定可能です。</a:t>
            </a:r>
            <a:endParaRPr lang="en-US" altLang="ja-JP" sz="1662" dirty="0">
              <a:latin typeface="Meiryo UI" panose="020B0604030504040204" pitchFamily="50" charset="-128"/>
              <a:ea typeface="Meiryo UI" panose="020B0604030504040204" pitchFamily="50" charset="-128"/>
            </a:endParaRPr>
          </a:p>
          <a:p>
            <a:pPr>
              <a:spcBef>
                <a:spcPct val="0"/>
              </a:spcBef>
              <a:buNone/>
            </a:pPr>
            <a:endParaRPr lang="ja-JP" altLang="en-US" sz="1662" dirty="0">
              <a:latin typeface="Meiryo UI" panose="020B0604030504040204" pitchFamily="50" charset="-128"/>
              <a:ea typeface="Meiryo UI" panose="020B0604030504040204" pitchFamily="50" charset="-128"/>
            </a:endParaRPr>
          </a:p>
        </p:txBody>
      </p:sp>
      <p:sp>
        <p:nvSpPr>
          <p:cNvPr id="345" name="AutoShape 14"/>
          <p:cNvSpPr>
            <a:spLocks noChangeArrowheads="1"/>
          </p:cNvSpPr>
          <p:nvPr/>
        </p:nvSpPr>
        <p:spPr bwMode="auto">
          <a:xfrm>
            <a:off x="556510" y="4446585"/>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エリアメール配信の特徴</a:t>
            </a:r>
          </a:p>
        </p:txBody>
      </p:sp>
    </p:spTree>
    <p:extLst>
      <p:ext uri="{BB962C8B-B14F-4D97-AF65-F5344CB8AC3E}">
        <p14:creationId xmlns:p14="http://schemas.microsoft.com/office/powerpoint/2010/main" val="205899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537" y="232274"/>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b="1" dirty="0">
                <a:solidFill>
                  <a:srgbClr val="3399FF"/>
                </a:solidFill>
                <a:latin typeface="Meiryo UI" panose="020B0604030504040204" pitchFamily="50" charset="-128"/>
                <a:ea typeface="Meiryo UI" panose="020B0604030504040204" pitchFamily="50" charset="-128"/>
              </a:rPr>
              <a:t>エリアメール配信サービス</a:t>
            </a:r>
            <a:r>
              <a:rPr lang="ja-JP" altLang="en-US" sz="2215" b="1" dirty="0" smtClean="0">
                <a:solidFill>
                  <a:srgbClr val="3399FF"/>
                </a:solidFill>
                <a:latin typeface="Meiryo UI" panose="020B0604030504040204" pitchFamily="50" charset="-128"/>
                <a:ea typeface="Meiryo UI" panose="020B0604030504040204" pitchFamily="50" charset="-128"/>
              </a:rPr>
              <a:t>の配信例</a:t>
            </a:r>
            <a:endParaRPr lang="ja-JP" altLang="en-US" sz="2215" b="1" dirty="0">
              <a:solidFill>
                <a:srgbClr val="3399FF"/>
              </a:solidFill>
              <a:latin typeface="Meiryo UI" panose="020B0604030504040204" pitchFamily="50" charset="-128"/>
              <a:ea typeface="Meiryo UI" panose="020B0604030504040204" pitchFamily="50" charset="-128"/>
            </a:endParaRPr>
          </a:p>
        </p:txBody>
      </p:sp>
      <p:sp>
        <p:nvSpPr>
          <p:cNvPr id="6" name="AutoShape 14"/>
          <p:cNvSpPr>
            <a:spLocks noChangeArrowheads="1"/>
          </p:cNvSpPr>
          <p:nvPr/>
        </p:nvSpPr>
        <p:spPr bwMode="auto">
          <a:xfrm>
            <a:off x="596390" y="676625"/>
            <a:ext cx="1777099"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配信例</a:t>
            </a:r>
          </a:p>
        </p:txBody>
      </p:sp>
      <p:sp>
        <p:nvSpPr>
          <p:cNvPr id="9" name="テキスト ボックス 8"/>
          <p:cNvSpPr txBox="1"/>
          <p:nvPr/>
        </p:nvSpPr>
        <p:spPr>
          <a:xfrm>
            <a:off x="474537" y="1066368"/>
            <a:ext cx="4461043" cy="5645200"/>
          </a:xfrm>
          <a:prstGeom prst="rect">
            <a:avLst/>
          </a:prstGeom>
          <a:noFill/>
          <a:ln>
            <a:solidFill>
              <a:schemeClr val="tx1"/>
            </a:solidFill>
          </a:ln>
          <a:effectLst/>
        </p:spPr>
        <p:txBody>
          <a:bodyPr wrap="square" rtlCol="0" anchor="t">
            <a:spAutoFit/>
          </a:bodyPr>
          <a:lstStyle/>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停電のお知らせ</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事故問合せ番号</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〇〇〇〇〇〇〇〇〇〇〇〇〇〇〇〇</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関西電力送配電株式会社</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下記の通り、停電が発生しました</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なお、記載内容は速報情報ですので、変更する場合がございます。</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ご迷惑をお掛けしまして大変申し訳ございません。</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停電発生日時</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○○○○年○月○日○時○分頃</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＜停電電力＞</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kW</a:t>
            </a: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現在停電地域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発生時停電地域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最新情報は</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err="1"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15" dirty="0" err="1">
                <a:latin typeface="Meiryo UI" panose="020B0604030504040204" pitchFamily="50" charset="-128"/>
                <a:ea typeface="Meiryo UI" panose="020B0604030504040204" pitchFamily="50" charset="-128"/>
                <a:cs typeface="Meiryo UI" panose="020B0604030504040204" pitchFamily="50" charset="-128"/>
              </a:rPr>
              <a:t>て</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の更新には時間がかかる場合があります。</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&lt;HP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&gt;</a:t>
            </a: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&gt;</a:t>
            </a: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4275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88900" y="848497"/>
            <a:ext cx="8964613" cy="5107460"/>
          </a:xfrm>
          <a:prstGeom prst="rect">
            <a:avLst/>
          </a:prstGeom>
          <a:no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5" name="Rectangle 8"/>
          <p:cNvSpPr>
            <a:spLocks noChangeArrowheads="1"/>
          </p:cNvSpPr>
          <p:nvPr/>
        </p:nvSpPr>
        <p:spPr bwMode="auto">
          <a:xfrm>
            <a:off x="93663" y="983209"/>
            <a:ext cx="882164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1600" b="1" dirty="0" smtClean="0">
                <a:solidFill>
                  <a:schemeClr val="accent1"/>
                </a:solidFill>
                <a:latin typeface="Meiryo UI" panose="020B0604030504040204" pitchFamily="50" charset="-128"/>
                <a:ea typeface="Meiryo UI" panose="020B0604030504040204" pitchFamily="50" charset="-128"/>
              </a:rPr>
              <a:t>① </a:t>
            </a:r>
            <a:r>
              <a:rPr lang="ja-JP" altLang="en-US" sz="1600" b="1" dirty="0" smtClean="0">
                <a:solidFill>
                  <a:schemeClr val="accent1"/>
                </a:solidFill>
                <a:latin typeface="Meiryo UI" panose="020B0604030504040204" pitchFamily="50" charset="-128"/>
                <a:ea typeface="Meiryo UI" panose="020B0604030504040204" pitchFamily="50" charset="-128"/>
              </a:rPr>
              <a:t>配信スピード</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　　特別高圧お客さまの停電および瞬時電圧低下の情報を発生から２～５分程度で配信します。</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停電および瞬時電圧低下の影響規模等により、配信に時間を要する場合があります。</a:t>
            </a:r>
            <a:br>
              <a:rPr lang="ja-JP" altLang="en-US" sz="1400"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配信方法は電子メールまたはＦＡＸとなります。</a:t>
            </a:r>
            <a:br>
              <a:rPr lang="ja-JP" altLang="en-US" sz="1400"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前日８時３０分から当日８時３０分までの事故をダイジェスト版として配信することも可能です。</a:t>
            </a:r>
            <a:r>
              <a:rPr lang="ja-JP" altLang="en-US" sz="2000" dirty="0" smtClean="0">
                <a:solidFill>
                  <a:schemeClr val="accent1"/>
                </a:solidFill>
                <a:latin typeface="Meiryo UI" panose="020B0604030504040204" pitchFamily="50" charset="-128"/>
                <a:ea typeface="Meiryo UI" panose="020B0604030504040204" pitchFamily="50" charset="-128"/>
              </a:rPr>
              <a:t/>
            </a:r>
            <a:br>
              <a:rPr lang="ja-JP" altLang="en-US" sz="2000" dirty="0" smtClean="0">
                <a:solidFill>
                  <a:schemeClr val="accent1"/>
                </a:solidFill>
                <a:latin typeface="Meiryo UI" panose="020B0604030504040204" pitchFamily="50" charset="-128"/>
                <a:ea typeface="Meiryo UI" panose="020B0604030504040204" pitchFamily="50" charset="-128"/>
              </a:rPr>
            </a:br>
            <a:r>
              <a:rPr lang="ja-JP" altLang="en-US" sz="1000" dirty="0" smtClean="0">
                <a:solidFill>
                  <a:schemeClr val="accent1"/>
                </a:solidFill>
                <a:latin typeface="Meiryo UI" panose="020B0604030504040204" pitchFamily="50" charset="-128"/>
                <a:ea typeface="Meiryo UI" panose="020B0604030504040204" pitchFamily="50" charset="-128"/>
              </a:rPr>
              <a:t/>
            </a:r>
            <a:br>
              <a:rPr lang="ja-JP" altLang="en-US" sz="1000"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② 配信先を複数設定可能。</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　　電子メールアドレスの複数登録機能により、ご利用方法に合わせて受信先を５つまで設定できます。</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電子メールおよびＦＡＸによる受信先合計が５つまで設定可能です。</a:t>
            </a:r>
            <a:br>
              <a:rPr lang="ja-JP" altLang="en-US" sz="1400" dirty="0" smtClean="0">
                <a:solidFill>
                  <a:schemeClr val="accent1"/>
                </a:solidFill>
                <a:latin typeface="Meiryo UI" panose="020B0604030504040204" pitchFamily="50" charset="-128"/>
                <a:ea typeface="Meiryo UI" panose="020B0604030504040204" pitchFamily="50" charset="-128"/>
              </a:rPr>
            </a:br>
            <a:r>
              <a:rPr lang="ja-JP" altLang="en-US" sz="1000" b="1" dirty="0" smtClean="0">
                <a:solidFill>
                  <a:schemeClr val="accent1"/>
                </a:solidFill>
                <a:latin typeface="Meiryo UI" panose="020B0604030504040204" pitchFamily="50" charset="-128"/>
                <a:ea typeface="Meiryo UI" panose="020B0604030504040204" pitchFamily="50" charset="-128"/>
              </a:rPr>
              <a:t/>
            </a:r>
            <a:br>
              <a:rPr lang="ja-JP" altLang="en-US" sz="10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③ 瞬時電圧低下の低下率</a:t>
            </a:r>
            <a:r>
              <a:rPr lang="ja-JP" altLang="en-US" sz="1600" b="1" dirty="0">
                <a:solidFill>
                  <a:schemeClr val="accent1"/>
                </a:solidFill>
                <a:latin typeface="Meiryo UI" panose="020B0604030504040204" pitchFamily="50" charset="-128"/>
                <a:ea typeface="Meiryo UI" panose="020B0604030504040204" pitchFamily="50" charset="-128"/>
              </a:rPr>
              <a:t>および継続時間は至近の変電所の値を採用。</a:t>
            </a:r>
            <a:br>
              <a:rPr lang="ja-JP" altLang="en-US" sz="1600" b="1" dirty="0">
                <a:solidFill>
                  <a:schemeClr val="accent1"/>
                </a:solidFill>
                <a:latin typeface="Meiryo UI" panose="020B0604030504040204" pitchFamily="50" charset="-128"/>
                <a:ea typeface="Meiryo UI" panose="020B0604030504040204" pitchFamily="50" charset="-128"/>
              </a:rPr>
            </a:br>
            <a:r>
              <a:rPr lang="ja-JP" altLang="en-US" sz="1600" b="1" dirty="0">
                <a:solidFill>
                  <a:schemeClr val="accent1"/>
                </a:solidFill>
                <a:latin typeface="Meiryo UI" panose="020B0604030504040204" pitchFamily="50" charset="-128"/>
                <a:ea typeface="Meiryo UI" panose="020B0604030504040204" pitchFamily="50" charset="-128"/>
              </a:rPr>
              <a:t>　　瞬時電圧低下の情報は、お客さまに供給している</a:t>
            </a:r>
            <a:r>
              <a:rPr lang="ja-JP" altLang="en-US" sz="1600" b="1" dirty="0" smtClean="0">
                <a:solidFill>
                  <a:schemeClr val="accent1"/>
                </a:solidFill>
                <a:latin typeface="Meiryo UI" panose="020B0604030504040204" pitchFamily="50" charset="-128"/>
                <a:ea typeface="Meiryo UI" panose="020B0604030504040204" pitchFamily="50" charset="-128"/>
              </a:rPr>
              <a:t>変電所のデータをお知らせいたします。</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特別高圧お客さまに供給している変電所に瞬時電圧低下検出装置が設置されていない場合は、</a:t>
            </a:r>
            <a:br>
              <a:rPr lang="ja-JP" altLang="en-US" sz="1400" dirty="0" smtClean="0">
                <a:solidFill>
                  <a:schemeClr val="accent1"/>
                </a:solidFill>
                <a:latin typeface="Meiryo UI" panose="020B0604030504040204" pitchFamily="50" charset="-128"/>
                <a:ea typeface="Meiryo UI" panose="020B0604030504040204" pitchFamily="50" charset="-128"/>
              </a:rPr>
            </a:br>
            <a:r>
              <a:rPr lang="ja-JP" altLang="en-US" sz="1400" dirty="0" smtClean="0">
                <a:solidFill>
                  <a:schemeClr val="accent1"/>
                </a:solidFill>
                <a:latin typeface="Meiryo UI" panose="020B0604030504040204" pitchFamily="50" charset="-128"/>
                <a:ea typeface="Meiryo UI" panose="020B0604030504040204" pitchFamily="50" charset="-128"/>
              </a:rPr>
              <a:t>　　　　 検出装置が設置されている至近の変電所の値となります。</a:t>
            </a:r>
            <a:r>
              <a:rPr lang="ja-JP" altLang="en-US" sz="2000" dirty="0" smtClean="0">
                <a:solidFill>
                  <a:schemeClr val="accent1"/>
                </a:solidFill>
                <a:latin typeface="Meiryo UI" panose="020B0604030504040204" pitchFamily="50" charset="-128"/>
                <a:ea typeface="Meiryo UI" panose="020B0604030504040204" pitchFamily="50" charset="-128"/>
              </a:rPr>
              <a:t/>
            </a:r>
            <a:br>
              <a:rPr lang="ja-JP" altLang="en-US" sz="2000" dirty="0" smtClean="0">
                <a:solidFill>
                  <a:schemeClr val="accent1"/>
                </a:solidFill>
                <a:latin typeface="Meiryo UI" panose="020B0604030504040204" pitchFamily="50" charset="-128"/>
                <a:ea typeface="Meiryo UI" panose="020B0604030504040204" pitchFamily="50" charset="-128"/>
              </a:rPr>
            </a:br>
            <a:r>
              <a:rPr lang="ja-JP" altLang="en-US" sz="1000" dirty="0" smtClean="0">
                <a:solidFill>
                  <a:schemeClr val="accent1"/>
                </a:solidFill>
                <a:latin typeface="Meiryo UI" panose="020B0604030504040204" pitchFamily="50" charset="-128"/>
                <a:ea typeface="Meiryo UI" panose="020B0604030504040204" pitchFamily="50" charset="-128"/>
              </a:rPr>
              <a:t/>
            </a:r>
            <a:br>
              <a:rPr lang="ja-JP" altLang="en-US" sz="1000" dirty="0" smtClean="0">
                <a:solidFill>
                  <a:schemeClr val="accent1"/>
                </a:solidFill>
                <a:latin typeface="Meiryo UI" panose="020B0604030504040204" pitchFamily="50" charset="-128"/>
                <a:ea typeface="Meiryo UI" panose="020B0604030504040204" pitchFamily="50" charset="-128"/>
              </a:rPr>
            </a:br>
            <a:r>
              <a:rPr lang="ja-JP" altLang="en-US" sz="2000" dirty="0" smtClean="0">
                <a:solidFill>
                  <a:schemeClr val="accent1"/>
                </a:solidFill>
                <a:latin typeface="Meiryo UI" panose="020B0604030504040204" pitchFamily="50" charset="-128"/>
                <a:ea typeface="Meiryo UI" panose="020B0604030504040204" pitchFamily="50" charset="-128"/>
              </a:rPr>
              <a:t> </a:t>
            </a:r>
            <a:r>
              <a:rPr lang="ja-JP" altLang="en-US" sz="1600" b="1" dirty="0" smtClean="0">
                <a:solidFill>
                  <a:schemeClr val="accent1"/>
                </a:solidFill>
                <a:latin typeface="Meiryo UI" panose="020B0604030504040204" pitchFamily="50" charset="-128"/>
                <a:ea typeface="Meiryo UI" panose="020B0604030504040204" pitchFamily="50" charset="-128"/>
              </a:rPr>
              <a:t>④ 配信条件および配信先の設定が可能。</a:t>
            </a:r>
            <a:endParaRPr lang="en-US" altLang="ja-JP" sz="1600" b="1" strike="sngStrike" dirty="0" smtClean="0">
              <a:solidFill>
                <a:srgbClr val="FFC000"/>
              </a:solidFill>
              <a:latin typeface="Meiryo UI" panose="020B0604030504040204" pitchFamily="50" charset="-128"/>
              <a:ea typeface="Meiryo UI" panose="020B0604030504040204" pitchFamily="50" charset="-128"/>
            </a:endParaRPr>
          </a:p>
          <a:p>
            <a:pPr algn="l" eaLnBrk="1" hangingPunct="1">
              <a:defRPr/>
            </a:pP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小売電気事業者さま向け配信に表示される特別高圧お客さまは、小売電気事業者さまと契約のある停電</a:t>
            </a:r>
            <a:endParaRPr lang="en-US" altLang="ja-JP" sz="1400" dirty="0" smtClean="0">
              <a:solidFill>
                <a:schemeClr val="accent1"/>
              </a:solidFill>
              <a:latin typeface="Meiryo UI" panose="020B0604030504040204" pitchFamily="50" charset="-128"/>
              <a:ea typeface="Meiryo UI" panose="020B0604030504040204" pitchFamily="50" charset="-128"/>
            </a:endParaRPr>
          </a:p>
          <a:p>
            <a:pPr algn="l" eaLnBrk="1" hangingPunct="1">
              <a:defRPr/>
            </a:pPr>
            <a:r>
              <a:rPr lang="ja-JP" altLang="en-US" sz="1400" dirty="0">
                <a:solidFill>
                  <a:schemeClr val="accent1"/>
                </a:solidFill>
                <a:latin typeface="Meiryo UI" panose="020B0604030504040204" pitchFamily="50" charset="-128"/>
                <a:ea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rPr>
              <a:t>　　　情報提供サービス申込済の特別高圧お客さまとなります。</a:t>
            </a:r>
            <a:endParaRPr lang="en-US" altLang="ja-JP" sz="1400" dirty="0">
              <a:solidFill>
                <a:schemeClr val="accent1"/>
              </a:solidFill>
              <a:latin typeface="Meiryo UI" panose="020B0604030504040204" pitchFamily="50" charset="-128"/>
              <a:ea typeface="Meiryo UI" panose="020B0604030504040204" pitchFamily="50" charset="-128"/>
            </a:endParaRPr>
          </a:p>
          <a:p>
            <a:pPr algn="l">
              <a:defRPr/>
            </a:pPr>
            <a:r>
              <a:rPr lang="ja-JP" altLang="en-US" sz="1400" dirty="0" smtClean="0">
                <a:solidFill>
                  <a:schemeClr val="accent1"/>
                </a:solidFill>
                <a:latin typeface="Meiryo UI" panose="020B0604030504040204" pitchFamily="50" charset="-128"/>
                <a:ea typeface="Meiryo UI" panose="020B0604030504040204" pitchFamily="50" charset="-128"/>
              </a:rPr>
              <a:t>　　　</a:t>
            </a:r>
            <a:r>
              <a:rPr lang="en-US" altLang="ja-JP" sz="1400" dirty="0" smtClean="0">
                <a:solidFill>
                  <a:schemeClr val="accent1"/>
                </a:solidFill>
                <a:latin typeface="Meiryo UI" panose="020B0604030504040204" pitchFamily="50" charset="-128"/>
                <a:ea typeface="Meiryo UI" panose="020B0604030504040204" pitchFamily="50" charset="-128"/>
              </a:rPr>
              <a:t>※</a:t>
            </a:r>
            <a:r>
              <a:rPr lang="ja-JP" altLang="en-US" sz="1400" dirty="0" smtClean="0">
                <a:solidFill>
                  <a:schemeClr val="accent1"/>
                </a:solidFill>
                <a:latin typeface="Meiryo UI" panose="020B0604030504040204" pitchFamily="50" charset="-128"/>
                <a:ea typeface="Meiryo UI" panose="020B0604030504040204" pitchFamily="50" charset="-128"/>
              </a:rPr>
              <a:t>エリア別（</a:t>
            </a:r>
            <a:r>
              <a:rPr lang="ja-JP" altLang="ja-JP" sz="1400" dirty="0">
                <a:solidFill>
                  <a:schemeClr val="accent1"/>
                </a:solidFill>
                <a:latin typeface="Meiryo UI" panose="020B0604030504040204" pitchFamily="50" charset="-128"/>
                <a:ea typeface="Meiryo UI" panose="020B0604030504040204" pitchFamily="50" charset="-128"/>
              </a:rPr>
              <a:t>大阪府、京都府、兵庫県</a:t>
            </a:r>
            <a:r>
              <a:rPr lang="en-US" altLang="ja-JP" sz="1400" dirty="0">
                <a:solidFill>
                  <a:schemeClr val="accent1"/>
                </a:solidFill>
                <a:latin typeface="Meiryo UI" panose="020B0604030504040204" pitchFamily="50" charset="-128"/>
                <a:ea typeface="Meiryo UI" panose="020B0604030504040204" pitchFamily="50" charset="-128"/>
              </a:rPr>
              <a:t>[</a:t>
            </a:r>
            <a:r>
              <a:rPr lang="ja-JP" altLang="ja-JP" sz="1400" dirty="0">
                <a:solidFill>
                  <a:schemeClr val="accent1"/>
                </a:solidFill>
                <a:latin typeface="Meiryo UI" panose="020B0604030504040204" pitchFamily="50" charset="-128"/>
                <a:ea typeface="Meiryo UI" panose="020B0604030504040204" pitchFamily="50" charset="-128"/>
              </a:rPr>
              <a:t>一部を除く</a:t>
            </a:r>
            <a:r>
              <a:rPr lang="en-US" altLang="ja-JP" sz="1400" dirty="0">
                <a:solidFill>
                  <a:schemeClr val="accent1"/>
                </a:solidFill>
                <a:latin typeface="Meiryo UI" panose="020B0604030504040204" pitchFamily="50" charset="-128"/>
                <a:ea typeface="Meiryo UI" panose="020B0604030504040204" pitchFamily="50" charset="-128"/>
              </a:rPr>
              <a:t>]</a:t>
            </a:r>
            <a:r>
              <a:rPr lang="ja-JP" altLang="ja-JP" sz="1400" dirty="0" err="1">
                <a:solidFill>
                  <a:schemeClr val="accent1"/>
                </a:solidFill>
                <a:latin typeface="Meiryo UI" panose="020B0604030504040204" pitchFamily="50" charset="-128"/>
                <a:ea typeface="Meiryo UI" panose="020B0604030504040204" pitchFamily="50" charset="-128"/>
              </a:rPr>
              <a:t>、</a:t>
            </a:r>
            <a:r>
              <a:rPr lang="ja-JP" altLang="ja-JP" sz="1400" dirty="0">
                <a:solidFill>
                  <a:schemeClr val="accent1"/>
                </a:solidFill>
                <a:latin typeface="Meiryo UI" panose="020B0604030504040204" pitchFamily="50" charset="-128"/>
                <a:ea typeface="Meiryo UI" panose="020B0604030504040204" pitchFamily="50" charset="-128"/>
              </a:rPr>
              <a:t>奈良県、滋賀県、和歌山県</a:t>
            </a:r>
            <a:r>
              <a:rPr lang="ja-JP" altLang="ja-JP" sz="1400" dirty="0" smtClean="0">
                <a:solidFill>
                  <a:schemeClr val="accent1"/>
                </a:solidFill>
                <a:latin typeface="Meiryo UI" panose="020B0604030504040204" pitchFamily="50" charset="-128"/>
                <a:ea typeface="Meiryo UI" panose="020B0604030504040204" pitchFamily="50" charset="-128"/>
              </a:rPr>
              <a:t>、三重県</a:t>
            </a:r>
            <a:r>
              <a:rPr lang="ja-JP" altLang="ja-JP" sz="1400" dirty="0">
                <a:solidFill>
                  <a:schemeClr val="accent1"/>
                </a:solidFill>
                <a:latin typeface="Meiryo UI" panose="020B0604030504040204" pitchFamily="50" charset="-128"/>
                <a:ea typeface="Meiryo UI" panose="020B0604030504040204" pitchFamily="50" charset="-128"/>
              </a:rPr>
              <a:t>の一部、岐阜県の一部</a:t>
            </a:r>
            <a:r>
              <a:rPr lang="ja-JP" altLang="ja-JP" sz="1400" dirty="0" smtClean="0">
                <a:solidFill>
                  <a:schemeClr val="accent1"/>
                </a:solidFill>
                <a:latin typeface="Meiryo UI" panose="020B0604030504040204" pitchFamily="50" charset="-128"/>
                <a:ea typeface="Meiryo UI" panose="020B0604030504040204" pitchFamily="50" charset="-128"/>
              </a:rPr>
              <a:t>、</a:t>
            </a:r>
            <a:endParaRPr lang="en-US" altLang="ja-JP" sz="1400" dirty="0" smtClean="0">
              <a:solidFill>
                <a:schemeClr val="accent1"/>
              </a:solidFill>
              <a:latin typeface="Meiryo UI" panose="020B0604030504040204" pitchFamily="50" charset="-128"/>
              <a:ea typeface="Meiryo UI" panose="020B0604030504040204" pitchFamily="50" charset="-128"/>
            </a:endParaRPr>
          </a:p>
          <a:p>
            <a:pPr algn="l">
              <a:defRPr/>
            </a:pPr>
            <a:r>
              <a:rPr lang="ja-JP" altLang="en-US" sz="1400" dirty="0">
                <a:solidFill>
                  <a:schemeClr val="accent1"/>
                </a:solidFill>
                <a:latin typeface="Meiryo UI" panose="020B0604030504040204" pitchFamily="50" charset="-128"/>
                <a:ea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rPr>
              <a:t>　　　</a:t>
            </a:r>
            <a:r>
              <a:rPr lang="ja-JP" altLang="ja-JP" sz="1400" dirty="0" smtClean="0">
                <a:solidFill>
                  <a:schemeClr val="accent1"/>
                </a:solidFill>
                <a:latin typeface="Meiryo UI" panose="020B0604030504040204" pitchFamily="50" charset="-128"/>
                <a:ea typeface="Meiryo UI" panose="020B0604030504040204" pitchFamily="50" charset="-128"/>
              </a:rPr>
              <a:t>福井県</a:t>
            </a:r>
            <a:r>
              <a:rPr lang="ja-JP" altLang="ja-JP" sz="1400" dirty="0">
                <a:solidFill>
                  <a:schemeClr val="accent1"/>
                </a:solidFill>
                <a:latin typeface="Meiryo UI" panose="020B0604030504040204" pitchFamily="50" charset="-128"/>
                <a:ea typeface="Meiryo UI" panose="020B0604030504040204" pitchFamily="50" charset="-128"/>
              </a:rPr>
              <a:t>の一部</a:t>
            </a:r>
            <a:r>
              <a:rPr lang="ja-JP" altLang="en-US" sz="1400" dirty="0" smtClean="0">
                <a:solidFill>
                  <a:schemeClr val="accent1"/>
                </a:solidFill>
                <a:latin typeface="Meiryo UI" panose="020B0604030504040204" pitchFamily="50" charset="-128"/>
                <a:ea typeface="Meiryo UI" panose="020B0604030504040204" pitchFamily="50" charset="-128"/>
              </a:rPr>
              <a:t>）の配信登録も可能となります。</a:t>
            </a:r>
            <a:endParaRPr lang="en-US" altLang="ja-JP" sz="1400" dirty="0" smtClean="0">
              <a:solidFill>
                <a:schemeClr val="accent1"/>
              </a:solidFill>
              <a:latin typeface="Meiryo UI" panose="020B0604030504040204" pitchFamily="50" charset="-128"/>
              <a:ea typeface="Meiryo UI" panose="020B0604030504040204" pitchFamily="50" charset="-128"/>
            </a:endParaRPr>
          </a:p>
          <a:p>
            <a:pPr algn="l">
              <a:defRPr/>
            </a:pPr>
            <a:r>
              <a:rPr lang="ja-JP" altLang="en-US" sz="1400" dirty="0">
                <a:solidFill>
                  <a:schemeClr val="accent1"/>
                </a:solidFill>
                <a:latin typeface="Meiryo UI" panose="020B0604030504040204" pitchFamily="50" charset="-128"/>
                <a:ea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rPr>
              <a:t>　　　なお、エリア別の特別高圧お</a:t>
            </a:r>
            <a:r>
              <a:rPr lang="ja-JP" altLang="en-US" sz="1400" dirty="0">
                <a:solidFill>
                  <a:schemeClr val="accent1"/>
                </a:solidFill>
                <a:latin typeface="Meiryo UI" panose="020B0604030504040204" pitchFamily="50" charset="-128"/>
                <a:ea typeface="Meiryo UI" panose="020B0604030504040204" pitchFamily="50" charset="-128"/>
              </a:rPr>
              <a:t>客</a:t>
            </a:r>
            <a:r>
              <a:rPr lang="ja-JP" altLang="en-US" sz="1400" dirty="0" smtClean="0">
                <a:solidFill>
                  <a:schemeClr val="accent1"/>
                </a:solidFill>
                <a:latin typeface="Meiryo UI" panose="020B0604030504040204" pitchFamily="50" charset="-128"/>
                <a:ea typeface="Meiryo UI" panose="020B0604030504040204" pitchFamily="50" charset="-128"/>
              </a:rPr>
              <a:t>さまは関西電力送配電の指定によります。</a:t>
            </a:r>
            <a:endParaRPr lang="en-US" altLang="ja-JP" sz="1400" dirty="0" smtClean="0">
              <a:solidFill>
                <a:schemeClr val="accent1"/>
              </a:solidFill>
              <a:latin typeface="Meiryo UI" panose="020B0604030504040204" pitchFamily="50" charset="-128"/>
              <a:ea typeface="Meiryo UI" panose="020B0604030504040204" pitchFamily="50" charset="-128"/>
            </a:endParaRPr>
          </a:p>
        </p:txBody>
      </p:sp>
      <p:sp>
        <p:nvSpPr>
          <p:cNvPr id="8" name="Rectangle 3"/>
          <p:cNvSpPr>
            <a:spLocks noGrp="1" noChangeArrowheads="1"/>
          </p:cNvSpPr>
          <p:nvPr>
            <p:ph type="title"/>
          </p:nvPr>
        </p:nvSpPr>
        <p:spPr>
          <a:xfrm>
            <a:off x="456886" y="221422"/>
            <a:ext cx="7772400" cy="304800"/>
          </a:xfrm>
        </p:spPr>
        <p:txBody>
          <a:bodyPr>
            <a:normAutofit fontScale="90000"/>
          </a:bodyPr>
          <a:lstStyle/>
          <a:p>
            <a:pPr algn="l" eaLnBrk="1" hangingPunct="1"/>
            <a:r>
              <a:rPr lang="ja-JP" altLang="en-US" sz="2400" b="1" dirty="0" smtClean="0">
                <a:solidFill>
                  <a:srgbClr val="3399FF"/>
                </a:solidFill>
                <a:latin typeface="Meiryo UI" panose="020B0604030504040204" pitchFamily="50" charset="-128"/>
                <a:ea typeface="Meiryo UI" panose="020B0604030504040204" pitchFamily="50" charset="-128"/>
              </a:rPr>
              <a:t>停電情報提供サービスの特徴</a:t>
            </a:r>
          </a:p>
        </p:txBody>
      </p:sp>
    </p:spTree>
    <p:extLst>
      <p:ext uri="{BB962C8B-B14F-4D97-AF65-F5344CB8AC3E}">
        <p14:creationId xmlns:p14="http://schemas.microsoft.com/office/powerpoint/2010/main" val="18378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680"/>
          <p:cNvGraphicFramePr>
            <a:graphicFrameLocks noGrp="1"/>
          </p:cNvGraphicFramePr>
          <p:nvPr>
            <p:extLst>
              <p:ext uri="{D42A27DB-BD31-4B8C-83A1-F6EECF244321}">
                <p14:modId xmlns:p14="http://schemas.microsoft.com/office/powerpoint/2010/main" val="3996492605"/>
              </p:ext>
            </p:extLst>
          </p:nvPr>
        </p:nvGraphicFramePr>
        <p:xfrm>
          <a:off x="323850" y="1052513"/>
          <a:ext cx="8280400" cy="2802795"/>
        </p:xfrm>
        <a:graphic>
          <a:graphicData uri="http://schemas.openxmlformats.org/drawingml/2006/table">
            <a:tbl>
              <a:tblPr/>
              <a:tblGrid>
                <a:gridCol w="604838">
                  <a:extLst>
                    <a:ext uri="{9D8B030D-6E8A-4147-A177-3AD203B41FA5}">
                      <a16:colId xmlns:a16="http://schemas.microsoft.com/office/drawing/2014/main" val="20000"/>
                    </a:ext>
                  </a:extLst>
                </a:gridCol>
                <a:gridCol w="1665287">
                  <a:extLst>
                    <a:ext uri="{9D8B030D-6E8A-4147-A177-3AD203B41FA5}">
                      <a16:colId xmlns:a16="http://schemas.microsoft.com/office/drawing/2014/main" val="20001"/>
                    </a:ext>
                  </a:extLst>
                </a:gridCol>
                <a:gridCol w="2193925">
                  <a:extLst>
                    <a:ext uri="{9D8B030D-6E8A-4147-A177-3AD203B41FA5}">
                      <a16:colId xmlns:a16="http://schemas.microsoft.com/office/drawing/2014/main" val="20002"/>
                    </a:ext>
                  </a:extLst>
                </a:gridCol>
                <a:gridCol w="208915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tblGrid>
              <a:tr h="303213">
                <a:tc rowSpan="2"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rPr>
                        <a:t>停　　電</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rPr>
                        <a:t>瞬時電圧低下</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hMerge="1">
                  <a:txBody>
                    <a:bodyPr/>
                    <a:lstStyle/>
                    <a:p>
                      <a:endParaRPr kumimoji="1" lang="ja-JP" altLang="en-US"/>
                    </a:p>
                  </a:txBody>
                  <a:tcPr/>
                </a:tc>
                <a:extLst>
                  <a:ext uri="{0D108BD9-81ED-4DB2-BD59-A6C34878D82A}">
                    <a16:rowId xmlns:a16="http://schemas.microsoft.com/office/drawing/2014/main" val="10000"/>
                  </a:ext>
                </a:extLst>
              </a:tr>
              <a:tr h="309563">
                <a:tc gridSpan="2" vMerge="1">
                  <a:txBody>
                    <a:bodyPr/>
                    <a:lstStyle/>
                    <a:p>
                      <a:endParaRPr kumimoji="1" lang="ja-JP" altLang="en-US"/>
                    </a:p>
                  </a:txBody>
                  <a:tcPr/>
                </a:tc>
                <a:tc hMerge="1" v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rPr>
                        <a:t>発生連絡</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rPr>
                        <a:t>発生連絡（速報）</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rPr>
                        <a:t>発生連絡（第二報）</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extLst>
                  <a:ext uri="{0D108BD9-81ED-4DB2-BD59-A6C34878D82A}">
                    <a16:rowId xmlns:a16="http://schemas.microsoft.com/office/drawing/2014/main" val="10001"/>
                  </a:ext>
                </a:extLst>
              </a:tr>
              <a:tr h="450850">
                <a:tc row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配信情報</a:t>
                      </a:r>
                    </a:p>
                  </a:txBody>
                  <a:tcPr marL="0" marR="0" marT="0" marB="0" vert="eaVert"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発生日時</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825">
                <a:tc v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電圧低下率</a:t>
                      </a:r>
                      <a:br>
                        <a:rPr kumimoji="1" lang="ja-JP" altLang="en-US"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および継続時間</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b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b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１）</a:t>
                      </a:r>
                    </a:p>
                  </a:txBody>
                  <a:tcPr marL="0" marR="0" marT="0" marB="0"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2113">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配信時間</a:t>
                      </a: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rPr>
                        <a:t>２）</a:t>
                      </a: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発生から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分程度</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発生から</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分程度</a:t>
                      </a:r>
                      <a:endPar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発生から</a:t>
                      </a:r>
                      <a:r>
                        <a:rPr kumimoji="1" lang="en-US"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5</a:t>
                      </a:r>
                      <a:r>
                        <a:rPr kumimoji="1" lang="ja-JP" altLang="en-US"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rPr>
                        <a:t>分以降</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2231">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その他</a:t>
                      </a: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n-cs"/>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多重雷または上位系統事故により広域にわたり瞬時電圧低下が発生した場合、予告なく配信停止させていただくことがあります。（</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３）</a:t>
                      </a:r>
                    </a:p>
                  </a:txBody>
                  <a:tcPr marL="90000" marR="90000" marT="46800" marB="46800"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10" name="Rectangle 56"/>
          <p:cNvSpPr>
            <a:spLocks noChangeArrowheads="1"/>
          </p:cNvSpPr>
          <p:nvPr/>
        </p:nvSpPr>
        <p:spPr bwMode="auto">
          <a:xfrm>
            <a:off x="179388" y="6921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eaLnBrk="1" hangingPunct="1">
              <a:defRPr/>
            </a:pPr>
            <a:r>
              <a:rPr lang="en-US" altLang="ja-JP" sz="1800" b="1" dirty="0">
                <a:solidFill>
                  <a:srgbClr val="0066CC"/>
                </a:solidFill>
                <a:latin typeface="Meiryo UI" panose="020B0604030504040204" pitchFamily="50" charset="-128"/>
                <a:ea typeface="Meiryo UI" panose="020B0604030504040204" pitchFamily="50" charset="-128"/>
              </a:rPr>
              <a:t>◇</a:t>
            </a:r>
            <a:r>
              <a:rPr lang="ja-JP" altLang="en-US" sz="1800" b="1" dirty="0">
                <a:solidFill>
                  <a:srgbClr val="0066CC"/>
                </a:solidFill>
                <a:latin typeface="Meiryo UI" panose="020B0604030504040204" pitchFamily="50" charset="-128"/>
                <a:ea typeface="Meiryo UI" panose="020B0604030504040204" pitchFamily="50" charset="-128"/>
              </a:rPr>
              <a:t>配信内容＜</a:t>
            </a:r>
            <a:r>
              <a:rPr lang="ja-JP" altLang="en-US" sz="1800" b="1" dirty="0" smtClean="0">
                <a:solidFill>
                  <a:srgbClr val="0066CC"/>
                </a:solidFill>
                <a:latin typeface="Meiryo UI" panose="020B0604030504040204" pitchFamily="50" charset="-128"/>
                <a:ea typeface="Meiryo UI" panose="020B0604030504040204" pitchFamily="50" charset="-128"/>
              </a:rPr>
              <a:t>概　要</a:t>
            </a:r>
            <a:r>
              <a:rPr lang="ja-JP" altLang="en-US" sz="1800" b="1" dirty="0">
                <a:solidFill>
                  <a:srgbClr val="0066CC"/>
                </a:solidFill>
                <a:latin typeface="Meiryo UI" panose="020B0604030504040204" pitchFamily="50" charset="-128"/>
                <a:ea typeface="Meiryo UI" panose="020B0604030504040204" pitchFamily="50" charset="-128"/>
              </a:rPr>
              <a:t>＞</a:t>
            </a:r>
          </a:p>
        </p:txBody>
      </p:sp>
      <p:sp>
        <p:nvSpPr>
          <p:cNvPr id="11" name="Rectangle 373"/>
          <p:cNvSpPr>
            <a:spLocks noChangeArrowheads="1"/>
          </p:cNvSpPr>
          <p:nvPr/>
        </p:nvSpPr>
        <p:spPr bwMode="auto">
          <a:xfrm>
            <a:off x="270620" y="4140758"/>
            <a:ext cx="7963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１）電圧低下率および継続時間は、特別</a:t>
            </a:r>
            <a:r>
              <a:rPr lang="ja-JP" altLang="en-US" sz="1400" dirty="0" smtClean="0">
                <a:latin typeface="Meiryo UI" panose="020B0604030504040204" pitchFamily="50" charset="-128"/>
                <a:ea typeface="Meiryo UI" panose="020B0604030504040204" pitchFamily="50" charset="-128"/>
              </a:rPr>
              <a:t>高圧お客さま</a:t>
            </a:r>
            <a:r>
              <a:rPr lang="ja-JP" altLang="en-US" sz="1400" dirty="0">
                <a:latin typeface="Meiryo UI" panose="020B0604030504040204" pitchFamily="50" charset="-128"/>
                <a:ea typeface="Meiryo UI" panose="020B0604030504040204" pitchFamily="50" charset="-128"/>
              </a:rPr>
              <a:t>に供給している変電所の値をお知らせいたします。</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ただし、</a:t>
            </a:r>
            <a:r>
              <a:rPr lang="ja-JP" altLang="en-US" sz="1400" dirty="0" smtClean="0">
                <a:latin typeface="Meiryo UI" panose="020B0604030504040204" pitchFamily="50" charset="-128"/>
                <a:ea typeface="Meiryo UI" panose="020B0604030504040204" pitchFamily="50" charset="-128"/>
              </a:rPr>
              <a:t>特別高圧お客さま</a:t>
            </a:r>
            <a:r>
              <a:rPr lang="ja-JP" altLang="en-US" sz="1400" dirty="0">
                <a:latin typeface="Meiryo UI" panose="020B0604030504040204" pitchFamily="50" charset="-128"/>
                <a:ea typeface="Meiryo UI" panose="020B0604030504040204" pitchFamily="50" charset="-128"/>
              </a:rPr>
              <a:t>に供給している変電所に瞬時電圧低下検出装置が設置</a:t>
            </a:r>
            <a:r>
              <a:rPr lang="ja-JP" altLang="en-US" sz="1400" dirty="0" smtClean="0">
                <a:latin typeface="Meiryo UI" panose="020B0604030504040204" pitchFamily="50" charset="-128"/>
                <a:ea typeface="Meiryo UI" panose="020B0604030504040204" pitchFamily="50" charset="-128"/>
              </a:rPr>
              <a:t>されていない</a:t>
            </a:r>
            <a:r>
              <a:rPr lang="ja-JP" altLang="en-US" sz="1400" dirty="0">
                <a:latin typeface="Meiryo UI" panose="020B0604030504040204" pitchFamily="50" charset="-128"/>
                <a:ea typeface="Meiryo UI" panose="020B0604030504040204" pitchFamily="50" charset="-128"/>
              </a:rPr>
              <a:t>場合は、</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検出装置が設置されている至近の変電所の値となります。</a:t>
            </a:r>
          </a:p>
        </p:txBody>
      </p:sp>
      <p:sp>
        <p:nvSpPr>
          <p:cNvPr id="12" name="Rectangle 531"/>
          <p:cNvSpPr>
            <a:spLocks noChangeArrowheads="1"/>
          </p:cNvSpPr>
          <p:nvPr/>
        </p:nvSpPr>
        <p:spPr bwMode="auto">
          <a:xfrm>
            <a:off x="276970" y="4883708"/>
            <a:ext cx="8612187" cy="4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停電および瞬時電圧低下の影響規模等により、配信に時間を要する場合があります</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buNone/>
            </a:pP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３）配信</a:t>
            </a:r>
            <a:r>
              <a:rPr lang="ja-JP" altLang="en-US" sz="1400" dirty="0">
                <a:latin typeface="Meiryo UI" panose="020B0604030504040204" pitchFamily="50" charset="-128"/>
                <a:ea typeface="Meiryo UI" panose="020B0604030504040204" pitchFamily="50" charset="-128"/>
              </a:rPr>
              <a:t>停止中に発生した瞬時電圧低下の情報は</a:t>
            </a:r>
            <a:r>
              <a:rPr lang="ja-JP" altLang="en-US" sz="1400" dirty="0" smtClean="0">
                <a:latin typeface="Meiryo UI" panose="020B0604030504040204" pitchFamily="50" charset="-128"/>
                <a:ea typeface="Meiryo UI" panose="020B0604030504040204" pitchFamily="50" charset="-128"/>
              </a:rPr>
              <a:t>、配信</a:t>
            </a:r>
            <a:r>
              <a:rPr lang="ja-JP" altLang="en-US" sz="1400" dirty="0">
                <a:latin typeface="Meiryo UI" panose="020B0604030504040204" pitchFamily="50" charset="-128"/>
                <a:ea typeface="Meiryo UI" panose="020B0604030504040204" pitchFamily="50" charset="-128"/>
              </a:rPr>
              <a:t>停止解除後に集約版として配信いたします</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461939" y="224845"/>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配信内容</a:t>
            </a:r>
          </a:p>
        </p:txBody>
      </p:sp>
    </p:spTree>
    <p:extLst>
      <p:ext uri="{BB962C8B-B14F-4D97-AF65-F5344CB8AC3E}">
        <p14:creationId xmlns:p14="http://schemas.microsoft.com/office/powerpoint/2010/main" val="278839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41"/>
          <p:cNvSpPr>
            <a:spLocks noChangeArrowheads="1"/>
          </p:cNvSpPr>
          <p:nvPr/>
        </p:nvSpPr>
        <p:spPr bwMode="auto">
          <a:xfrm>
            <a:off x="395288" y="1196974"/>
            <a:ext cx="4154487" cy="5564433"/>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10" name="Text Box 142"/>
          <p:cNvSpPr txBox="1">
            <a:spLocks noChangeArrowheads="1"/>
          </p:cNvSpPr>
          <p:nvPr/>
        </p:nvSpPr>
        <p:spPr bwMode="auto">
          <a:xfrm>
            <a:off x="530318" y="1341438"/>
            <a:ext cx="3953613" cy="539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停電の</a:t>
            </a:r>
            <a:r>
              <a:rPr lang="ja-JP" altLang="en-US" sz="1200" dirty="0" smtClean="0">
                <a:latin typeface="Meiryo UI" panose="020B0604030504040204" pitchFamily="50" charset="-128"/>
                <a:ea typeface="Meiryo UI" panose="020B0604030504040204" pitchFamily="50" charset="-128"/>
              </a:rPr>
              <a:t>お知らせ</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御中</a:t>
            </a:r>
          </a:p>
          <a:p>
            <a:pPr>
              <a:spcBef>
                <a:spcPct val="0"/>
              </a:spcBef>
              <a:buNone/>
            </a:pP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事故</a:t>
            </a:r>
            <a:r>
              <a:rPr lang="ja-JP" altLang="en-US" sz="1200" dirty="0">
                <a:latin typeface="Meiryo UI" panose="020B0604030504040204" pitchFamily="50" charset="-128"/>
                <a:ea typeface="Meiryo UI" panose="020B0604030504040204" pitchFamily="50" charset="-128"/>
              </a:rPr>
              <a:t>問合せ番号　</a:t>
            </a:r>
            <a:r>
              <a:rPr lang="en-US" altLang="ja-JP" sz="1200" dirty="0">
                <a:latin typeface="Meiryo UI" panose="020B0604030504040204" pitchFamily="50" charset="-128"/>
                <a:ea typeface="Meiryo UI" panose="020B0604030504040204" pitchFamily="50" charset="-128"/>
              </a:rPr>
              <a:t>××××××××××××××××</a:t>
            </a:r>
          </a:p>
          <a:p>
            <a:pPr>
              <a:spcBef>
                <a:spcPct val="0"/>
              </a:spcBef>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a:t>
            </a:r>
          </a:p>
          <a:p>
            <a:pPr>
              <a:spcBef>
                <a:spcPct val="0"/>
              </a:spcBef>
              <a:buNone/>
            </a:pPr>
            <a:r>
              <a:rPr lang="ja-JP" altLang="en-US" sz="1200" dirty="0">
                <a:latin typeface="Meiryo UI" panose="020B0604030504040204" pitchFamily="50" charset="-128"/>
                <a:ea typeface="Meiryo UI" panose="020B0604030504040204" pitchFamily="50" charset="-128"/>
              </a:rPr>
              <a:t>関西電力送配電株式会社</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下記の通り、停電が発生しました。</a:t>
            </a:r>
          </a:p>
          <a:p>
            <a:pPr>
              <a:spcBef>
                <a:spcPct val="0"/>
              </a:spcBef>
              <a:buNone/>
            </a:pPr>
            <a:r>
              <a:rPr lang="ja-JP" altLang="en-US" sz="1200" dirty="0">
                <a:latin typeface="Meiryo UI" panose="020B0604030504040204" pitchFamily="50" charset="-128"/>
                <a:ea typeface="Meiryo UI" panose="020B0604030504040204" pitchFamily="50" charset="-128"/>
              </a:rPr>
              <a:t>なお、記載内容は速報情報ですので、変更する場合がございます。</a:t>
            </a:r>
          </a:p>
          <a:p>
            <a:pPr>
              <a:spcBef>
                <a:spcPct val="0"/>
              </a:spcBef>
              <a:buNone/>
            </a:pPr>
            <a:r>
              <a:rPr lang="ja-JP" altLang="en-US" sz="1200" dirty="0">
                <a:latin typeface="Meiryo UI" panose="020B0604030504040204" pitchFamily="50" charset="-128"/>
                <a:ea typeface="Meiryo UI" panose="020B0604030504040204" pitchFamily="50" charset="-128"/>
              </a:rPr>
              <a:t>ご迷惑をお掛けしまして大変申し訳ございません。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＜停電発生日時＞</a:t>
            </a:r>
          </a:p>
          <a:p>
            <a:pPr>
              <a:spcBef>
                <a:spcPct val="0"/>
              </a:spcBef>
              <a:buNone/>
            </a:pPr>
            <a:r>
              <a:rPr lang="ja-JP" altLang="en-US" sz="1200" dirty="0">
                <a:latin typeface="Meiryo UI" panose="020B0604030504040204" pitchFamily="50" charset="-128"/>
                <a:ea typeface="Meiryo UI" panose="020B0604030504040204" pitchFamily="50" charset="-128"/>
              </a:rPr>
              <a:t>△△△△年△△月△△日△△時△△分頃</a:t>
            </a:r>
          </a:p>
          <a:p>
            <a:pPr>
              <a:spcBef>
                <a:spcPct val="0"/>
              </a:spcBef>
              <a:buNone/>
            </a:pP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停電影響お客さま＞</a:t>
            </a:r>
          </a:p>
          <a:p>
            <a:pPr>
              <a:spcBef>
                <a:spcPct val="0"/>
              </a:spcBef>
              <a:buNone/>
            </a:pPr>
            <a:r>
              <a:rPr lang="ja-JP" altLang="en-US" sz="1200" dirty="0">
                <a:latin typeface="Meiryo UI" panose="020B0604030504040204" pitchFamily="50" charset="-128"/>
                <a:ea typeface="Meiryo UI" panose="020B0604030504040204" pitchFamily="50" charset="-128"/>
              </a:rPr>
              <a:t>特高お客さま名称</a:t>
            </a:r>
          </a:p>
          <a:p>
            <a:pPr eaLnBrk="1" hangingPunct="1">
              <a:spcBef>
                <a:spcPct val="50000"/>
              </a:spcBef>
              <a:buFontTx/>
              <a:buNone/>
            </a:pP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最新情報は</a:t>
            </a:r>
            <a:r>
              <a:rPr lang="en-US" altLang="ja-JP" sz="1200" dirty="0">
                <a:latin typeface="Meiryo UI" panose="020B0604030504040204" pitchFamily="50" charset="-128"/>
                <a:ea typeface="Meiryo UI" panose="020B0604030504040204" pitchFamily="50" charset="-128"/>
              </a:rPr>
              <a:t>HP</a:t>
            </a:r>
            <a:r>
              <a:rPr lang="ja-JP" altLang="en-US" sz="1200" dirty="0" err="1">
                <a:latin typeface="Meiryo UI" panose="020B0604030504040204" pitchFamily="50" charset="-128"/>
                <a:ea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rPr>
              <a:t>ご確認ください。</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の更新には時間がかかる場合があります。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spcBef>
                <a:spcPct val="0"/>
              </a:spcBef>
              <a:buNone/>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利用規約</a:t>
            </a:r>
            <a:endParaRPr lang="en-US" altLang="ja-JP" sz="1200" dirty="0">
              <a:latin typeface="Meiryo UI" panose="020B0604030504040204" pitchFamily="50" charset="-128"/>
              <a:ea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r>
              <a:rPr lang="en-US" altLang="ja-JP" sz="1200" dirty="0">
                <a:latin typeface="Meiryo UI" panose="020B0604030504040204" pitchFamily="50" charset="-128"/>
                <a:ea typeface="Meiryo UI" panose="020B0604030504040204" pitchFamily="50" charset="-128"/>
              </a:rPr>
              <a:t>&gt;</a:t>
            </a:r>
          </a:p>
          <a:p>
            <a:pPr>
              <a:spcBef>
                <a:spcPct val="0"/>
              </a:spcBef>
              <a:buNone/>
            </a:pP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以上</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11" name="Rectangle 143"/>
          <p:cNvSpPr>
            <a:spLocks noChangeArrowheads="1"/>
          </p:cNvSpPr>
          <p:nvPr/>
        </p:nvSpPr>
        <p:spPr bwMode="auto">
          <a:xfrm>
            <a:off x="1135063" y="1030288"/>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停電情報</a:t>
            </a:r>
          </a:p>
        </p:txBody>
      </p:sp>
      <p:sp>
        <p:nvSpPr>
          <p:cNvPr id="13" name="Rectangle 147"/>
          <p:cNvSpPr>
            <a:spLocks noChangeArrowheads="1"/>
          </p:cNvSpPr>
          <p:nvPr/>
        </p:nvSpPr>
        <p:spPr bwMode="auto">
          <a:xfrm>
            <a:off x="55510" y="668502"/>
            <a:ext cx="247343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eiryo UI" panose="020B0604030504040204" pitchFamily="50" charset="-128"/>
                <a:ea typeface="Meiryo UI" panose="020B0604030504040204" pitchFamily="50" charset="-128"/>
              </a:rPr>
              <a:t>○</a:t>
            </a:r>
            <a:r>
              <a:rPr lang="ja-JP" altLang="en-US" sz="1700" b="1" dirty="0" smtClean="0">
                <a:solidFill>
                  <a:srgbClr val="0066CC"/>
                </a:solidFill>
                <a:latin typeface="Meiryo UI" panose="020B0604030504040204" pitchFamily="50" charset="-128"/>
                <a:ea typeface="Meiryo UI" panose="020B0604030504040204" pitchFamily="50" charset="-128"/>
              </a:rPr>
              <a:t>小売電気事</a:t>
            </a:r>
            <a:r>
              <a:rPr lang="ja-JP" altLang="en-US" sz="1700" b="1" dirty="0">
                <a:solidFill>
                  <a:srgbClr val="0066CC"/>
                </a:solidFill>
                <a:latin typeface="Meiryo UI" panose="020B0604030504040204" pitchFamily="50" charset="-128"/>
                <a:ea typeface="Meiryo UI" panose="020B0604030504040204" pitchFamily="50" charset="-128"/>
              </a:rPr>
              <a:t>業者さま向け</a:t>
            </a:r>
          </a:p>
        </p:txBody>
      </p:sp>
      <p:cxnSp>
        <p:nvCxnSpPr>
          <p:cNvPr id="15" name="AutoShape 156"/>
          <p:cNvCxnSpPr>
            <a:cxnSpLocks noChangeShapeType="1"/>
            <a:stCxn id="22" idx="1"/>
          </p:cNvCxnSpPr>
          <p:nvPr/>
        </p:nvCxnSpPr>
        <p:spPr bwMode="auto">
          <a:xfrm flipH="1" flipV="1">
            <a:off x="1707589" y="4326279"/>
            <a:ext cx="1068386" cy="117146"/>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Lst>
        </p:spPr>
      </p:cxnSp>
      <p:sp>
        <p:nvSpPr>
          <p:cNvPr id="16" name="AutoShape 157"/>
          <p:cNvSpPr>
            <a:spLocks noChangeArrowheads="1"/>
          </p:cNvSpPr>
          <p:nvPr/>
        </p:nvSpPr>
        <p:spPr bwMode="auto">
          <a:xfrm>
            <a:off x="4787900" y="1219199"/>
            <a:ext cx="4154488" cy="5542207"/>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17" name="Text Box 158"/>
          <p:cNvSpPr txBox="1">
            <a:spLocks noChangeArrowheads="1"/>
          </p:cNvSpPr>
          <p:nvPr/>
        </p:nvSpPr>
        <p:spPr bwMode="auto">
          <a:xfrm>
            <a:off x="4907757" y="1364495"/>
            <a:ext cx="401002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停電の</a:t>
            </a:r>
            <a:r>
              <a:rPr lang="ja-JP" altLang="en-US" sz="1200" dirty="0" smtClean="0">
                <a:latin typeface="Meiryo UI" panose="020B0604030504040204" pitchFamily="50" charset="-128"/>
                <a:ea typeface="Meiryo UI" panose="020B0604030504040204" pitchFamily="50" charset="-128"/>
              </a:rPr>
              <a:t>お知らせ</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　御中</a:t>
            </a:r>
          </a:p>
          <a:p>
            <a:pPr>
              <a:spcBef>
                <a:spcPct val="0"/>
              </a:spcBef>
              <a:buNone/>
            </a:pP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smtClean="0">
                <a:latin typeface="Meiryo UI" panose="020B0604030504040204" pitchFamily="50" charset="-128"/>
                <a:ea typeface="Meiryo UI" panose="020B0604030504040204" pitchFamily="50" charset="-128"/>
              </a:rPr>
              <a:t>事故</a:t>
            </a:r>
            <a:r>
              <a:rPr lang="ja-JP" altLang="en-US" sz="1200" dirty="0">
                <a:latin typeface="Meiryo UI" panose="020B0604030504040204" pitchFamily="50" charset="-128"/>
                <a:ea typeface="Meiryo UI" panose="020B0604030504040204" pitchFamily="50" charset="-128"/>
              </a:rPr>
              <a:t>問合せ番号　</a:t>
            </a:r>
            <a:r>
              <a:rPr lang="en-US" altLang="ja-JP" sz="1200" dirty="0">
                <a:latin typeface="Meiryo UI" panose="020B0604030504040204" pitchFamily="50" charset="-128"/>
                <a:ea typeface="Meiryo UI" panose="020B0604030504040204" pitchFamily="50" charset="-128"/>
              </a:rPr>
              <a:t>××××××××××××××××</a:t>
            </a:r>
          </a:p>
          <a:p>
            <a:pPr>
              <a:spcBef>
                <a:spcPct val="0"/>
              </a:spcBef>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a:t>
            </a:r>
          </a:p>
          <a:p>
            <a:pPr>
              <a:spcBef>
                <a:spcPct val="0"/>
              </a:spcBef>
              <a:buNone/>
            </a:pPr>
            <a:r>
              <a:rPr lang="ja-JP" altLang="en-US" sz="1200" dirty="0">
                <a:latin typeface="Meiryo UI" panose="020B0604030504040204" pitchFamily="50" charset="-128"/>
                <a:ea typeface="Meiryo UI" panose="020B0604030504040204" pitchFamily="50" charset="-128"/>
              </a:rPr>
              <a:t>関西電力送配電株式会社</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以下の通り、停電が発生しました。</a:t>
            </a:r>
          </a:p>
          <a:p>
            <a:pPr>
              <a:spcBef>
                <a:spcPct val="0"/>
              </a:spcBef>
              <a:buNone/>
            </a:pPr>
            <a:r>
              <a:rPr lang="ja-JP" altLang="en-US" sz="1200" dirty="0">
                <a:latin typeface="Meiryo UI" panose="020B0604030504040204" pitchFamily="50" charset="-128"/>
                <a:ea typeface="Meiryo UI" panose="020B0604030504040204" pitchFamily="50" charset="-128"/>
              </a:rPr>
              <a:t>なお、記載内容は速報情報ですので、変更する場合がございます。</a:t>
            </a:r>
          </a:p>
          <a:p>
            <a:pPr>
              <a:spcBef>
                <a:spcPct val="0"/>
              </a:spcBef>
              <a:buNone/>
            </a:pPr>
            <a:r>
              <a:rPr lang="ja-JP" altLang="en-US" sz="1200" dirty="0">
                <a:latin typeface="Meiryo UI" panose="020B0604030504040204" pitchFamily="50" charset="-128"/>
                <a:ea typeface="Meiryo UI" panose="020B0604030504040204" pitchFamily="50" charset="-128"/>
              </a:rPr>
              <a:t>ご迷惑をお掛けしまして大変申し訳ございません。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endParaRPr lang="ja-JP" altLang="en-US"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＜停電発生日時＞</a:t>
            </a:r>
          </a:p>
          <a:p>
            <a:pPr>
              <a:spcBef>
                <a:spcPct val="0"/>
              </a:spcBef>
              <a:buNone/>
            </a:pPr>
            <a:r>
              <a:rPr lang="ja-JP" altLang="en-US" sz="1200" dirty="0">
                <a:latin typeface="Meiryo UI" panose="020B0604030504040204" pitchFamily="50" charset="-128"/>
                <a:ea typeface="Meiryo UI" panose="020B0604030504040204" pitchFamily="50" charset="-128"/>
              </a:rPr>
              <a:t>△△△△年△△月△△日△△時△△分頃</a:t>
            </a:r>
          </a:p>
        </p:txBody>
      </p:sp>
      <p:sp>
        <p:nvSpPr>
          <p:cNvPr id="18" name="Rectangle 159"/>
          <p:cNvSpPr>
            <a:spLocks noChangeArrowheads="1"/>
          </p:cNvSpPr>
          <p:nvPr/>
        </p:nvSpPr>
        <p:spPr bwMode="auto">
          <a:xfrm>
            <a:off x="5527675" y="1052513"/>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停電情報</a:t>
            </a:r>
          </a:p>
        </p:txBody>
      </p:sp>
      <p:sp>
        <p:nvSpPr>
          <p:cNvPr id="20" name="Text Box 161"/>
          <p:cNvSpPr txBox="1">
            <a:spLocks noChangeArrowheads="1"/>
          </p:cNvSpPr>
          <p:nvPr/>
        </p:nvSpPr>
        <p:spPr bwMode="auto">
          <a:xfrm>
            <a:off x="4907757" y="4643134"/>
            <a:ext cx="3671888" cy="197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最新情報は</a:t>
            </a:r>
            <a:r>
              <a:rPr lang="en-US" altLang="ja-JP" sz="1200" dirty="0" smtClean="0">
                <a:latin typeface="Meiryo UI" panose="020B0604030504040204" pitchFamily="50" charset="-128"/>
                <a:ea typeface="Meiryo UI" panose="020B0604030504040204" pitchFamily="50" charset="-128"/>
              </a:rPr>
              <a:t>HP</a:t>
            </a:r>
            <a:r>
              <a:rPr lang="ja-JP" altLang="en-US" sz="1200" dirty="0" err="1" smtClean="0">
                <a:latin typeface="Meiryo UI" panose="020B0604030504040204" pitchFamily="50" charset="-128"/>
                <a:ea typeface="Meiryo UI" panose="020B0604030504040204" pitchFamily="50" charset="-128"/>
              </a:rPr>
              <a:t>に</a:t>
            </a:r>
            <a:r>
              <a:rPr lang="ja-JP" altLang="en-US" sz="1200" dirty="0" err="1">
                <a:latin typeface="Meiryo UI" panose="020B0604030504040204" pitchFamily="50" charset="-128"/>
                <a:ea typeface="Meiryo UI" panose="020B0604030504040204" pitchFamily="50" charset="-128"/>
              </a:rPr>
              <a:t>て</a:t>
            </a:r>
            <a:r>
              <a:rPr lang="ja-JP" altLang="en-US" sz="1200" dirty="0" smtClean="0">
                <a:latin typeface="Meiryo UI" panose="020B0604030504040204" pitchFamily="50" charset="-128"/>
                <a:ea typeface="Meiryo UI" panose="020B0604030504040204" pitchFamily="50" charset="-128"/>
              </a:rPr>
              <a:t>ご確認ください。</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200" dirty="0" smtClean="0">
                <a:latin typeface="Meiryo UI" panose="020B0604030504040204" pitchFamily="50" charset="-128"/>
                <a:ea typeface="Meiryo UI" panose="020B0604030504040204" pitchFamily="50" charset="-128"/>
              </a:rPr>
              <a:t>HP</a:t>
            </a:r>
            <a:r>
              <a:rPr lang="ja-JP" altLang="en-US" sz="1200" dirty="0" smtClean="0">
                <a:latin typeface="Meiryo UI" panose="020B0604030504040204" pitchFamily="50" charset="-128"/>
                <a:ea typeface="Meiryo UI" panose="020B0604030504040204" pitchFamily="50" charset="-128"/>
              </a:rPr>
              <a:t>の更新には時間がかかる場合があります。</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HP</a:t>
            </a:r>
            <a:r>
              <a:rPr lang="ja-JP" altLang="en-US" sz="1200" dirty="0" smtClean="0">
                <a:latin typeface="Meiryo UI" panose="020B0604030504040204" pitchFamily="50" charset="-128"/>
                <a:ea typeface="Meiryo UI" panose="020B0604030504040204" pitchFamily="50" charset="-128"/>
              </a:rPr>
              <a:t>リンク先</a:t>
            </a:r>
            <a:r>
              <a:rPr lang="en-US" altLang="ja-JP" sz="1200" dirty="0" smtClean="0">
                <a:latin typeface="Meiryo UI" panose="020B0604030504040204" pitchFamily="50" charset="-128"/>
                <a:ea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rPr>
              <a:t>掲載＞</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200" dirty="0" smtClean="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&gt;</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以上</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21" name="Rectangle 162"/>
          <p:cNvSpPr>
            <a:spLocks noChangeArrowheads="1"/>
          </p:cNvSpPr>
          <p:nvPr/>
        </p:nvSpPr>
        <p:spPr bwMode="auto">
          <a:xfrm>
            <a:off x="4787900" y="672852"/>
            <a:ext cx="22426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eiryo UI" panose="020B0604030504040204" pitchFamily="50" charset="-128"/>
                <a:ea typeface="Meiryo UI" panose="020B0604030504040204" pitchFamily="50" charset="-128"/>
              </a:rPr>
              <a:t>○</a:t>
            </a:r>
            <a:r>
              <a:rPr lang="ja-JP" altLang="en-US" sz="1700" b="1" dirty="0" smtClean="0">
                <a:solidFill>
                  <a:srgbClr val="0066CC"/>
                </a:solidFill>
                <a:latin typeface="Meiryo UI" panose="020B0604030504040204" pitchFamily="50" charset="-128"/>
                <a:ea typeface="Meiryo UI" panose="020B0604030504040204" pitchFamily="50" charset="-128"/>
              </a:rPr>
              <a:t>特別高圧お客さま向け</a:t>
            </a:r>
            <a:endParaRPr lang="ja-JP" altLang="en-US" sz="1700" b="1" dirty="0">
              <a:solidFill>
                <a:srgbClr val="0066CC"/>
              </a:solidFill>
              <a:latin typeface="Meiryo UI" panose="020B0604030504040204" pitchFamily="50" charset="-128"/>
              <a:ea typeface="Meiryo UI" panose="020B0604030504040204" pitchFamily="50" charset="-128"/>
            </a:endParaRPr>
          </a:p>
        </p:txBody>
      </p:sp>
      <p:sp>
        <p:nvSpPr>
          <p:cNvPr id="22" name="Text Box 154"/>
          <p:cNvSpPr txBox="1">
            <a:spLocks noChangeArrowheads="1"/>
          </p:cNvSpPr>
          <p:nvPr/>
        </p:nvSpPr>
        <p:spPr bwMode="auto">
          <a:xfrm>
            <a:off x="2775975" y="4181815"/>
            <a:ext cx="2100262" cy="523220"/>
          </a:xfrm>
          <a:prstGeom prst="rect">
            <a:avLst/>
          </a:prstGeom>
          <a:solidFill>
            <a:schemeClr val="bg1"/>
          </a:solidFill>
          <a:ln w="9525">
            <a:solidFill>
              <a:srgbClr val="FF0000"/>
            </a:solidFill>
            <a:miter lim="800000"/>
            <a:headEnd/>
            <a:tailEnd/>
          </a:ln>
          <a:effectLs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solidFill>
                  <a:srgbClr val="FF0000"/>
                </a:solidFill>
                <a:latin typeface="Meiryo UI" panose="020B0604030504040204" pitchFamily="50" charset="-128"/>
                <a:ea typeface="Meiryo UI" panose="020B0604030504040204" pitchFamily="50" charset="-128"/>
              </a:rPr>
              <a:t>停電が発生</a:t>
            </a:r>
            <a:r>
              <a:rPr lang="ja-JP" altLang="en-US" sz="1400" dirty="0" smtClean="0">
                <a:solidFill>
                  <a:srgbClr val="FF0000"/>
                </a:solidFill>
                <a:latin typeface="Meiryo UI" panose="020B0604030504040204" pitchFamily="50" charset="-128"/>
                <a:ea typeface="Meiryo UI" panose="020B0604030504040204" pitchFamily="50" charset="-128"/>
              </a:rPr>
              <a:t>したお</a:t>
            </a:r>
            <a:r>
              <a:rPr lang="ja-JP" altLang="en-US" sz="1400" dirty="0">
                <a:solidFill>
                  <a:srgbClr val="FF0000"/>
                </a:solidFill>
                <a:latin typeface="Meiryo UI" panose="020B0604030504040204" pitchFamily="50" charset="-128"/>
                <a:ea typeface="Meiryo UI" panose="020B0604030504040204" pitchFamily="50" charset="-128"/>
              </a:rPr>
              <a:t>客</a:t>
            </a:r>
            <a:r>
              <a:rPr lang="ja-JP" altLang="en-US" sz="1400" dirty="0" smtClean="0">
                <a:solidFill>
                  <a:srgbClr val="FF0000"/>
                </a:solidFill>
                <a:latin typeface="Meiryo UI" panose="020B0604030504040204" pitchFamily="50" charset="-128"/>
                <a:ea typeface="Meiryo UI" panose="020B0604030504040204" pitchFamily="50" charset="-128"/>
              </a:rPr>
              <a:t>さま名を</a:t>
            </a:r>
            <a:r>
              <a:rPr lang="ja-JP" altLang="en-US" sz="1400" dirty="0">
                <a:solidFill>
                  <a:srgbClr val="FF0000"/>
                </a:solidFill>
                <a:latin typeface="Meiryo UI" panose="020B0604030504040204" pitchFamily="50" charset="-128"/>
                <a:ea typeface="Meiryo UI" panose="020B0604030504040204" pitchFamily="50" charset="-128"/>
              </a:rPr>
              <a:t>お知らせ致します</a:t>
            </a:r>
            <a:r>
              <a:rPr lang="ja-JP" altLang="en-US" sz="1400" dirty="0" smtClean="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3" name="Rectangle 19"/>
          <p:cNvSpPr>
            <a:spLocks noChangeArrowheads="1"/>
          </p:cNvSpPr>
          <p:nvPr/>
        </p:nvSpPr>
        <p:spPr bwMode="auto">
          <a:xfrm>
            <a:off x="467141" y="221904"/>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停電情報提供サービスの配信内容（停電情報）</a:t>
            </a:r>
          </a:p>
        </p:txBody>
      </p:sp>
    </p:spTree>
    <p:extLst>
      <p:ext uri="{BB962C8B-B14F-4D97-AF65-F5344CB8AC3E}">
        <p14:creationId xmlns:p14="http://schemas.microsoft.com/office/powerpoint/2010/main" val="27762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787900" y="1147763"/>
            <a:ext cx="4176713" cy="5544996"/>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latin typeface="Meiryo UI" panose="020B0604030504040204" pitchFamily="50" charset="-128"/>
              <a:ea typeface="Meiryo UI" panose="020B0604030504040204" pitchFamily="50" charset="-128"/>
            </a:endParaRPr>
          </a:p>
        </p:txBody>
      </p:sp>
      <p:sp>
        <p:nvSpPr>
          <p:cNvPr id="3" name="AutoShape 3"/>
          <p:cNvSpPr>
            <a:spLocks noChangeArrowheads="1"/>
          </p:cNvSpPr>
          <p:nvPr/>
        </p:nvSpPr>
        <p:spPr bwMode="auto">
          <a:xfrm>
            <a:off x="250825" y="1147763"/>
            <a:ext cx="4176713" cy="5544996"/>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latin typeface="Meiryo UI" panose="020B0604030504040204" pitchFamily="50" charset="-128"/>
              <a:ea typeface="Meiryo UI" panose="020B0604030504040204" pitchFamily="50" charset="-128"/>
            </a:endParaRPr>
          </a:p>
        </p:txBody>
      </p:sp>
      <p:sp>
        <p:nvSpPr>
          <p:cNvPr id="4" name="Text Box 5"/>
          <p:cNvSpPr txBox="1">
            <a:spLocks noChangeArrowheads="1"/>
          </p:cNvSpPr>
          <p:nvPr/>
        </p:nvSpPr>
        <p:spPr bwMode="auto">
          <a:xfrm>
            <a:off x="4991100"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latin typeface="Meiryo UI" panose="020B0604030504040204" pitchFamily="50" charset="-128"/>
                <a:ea typeface="Meiryo UI" panose="020B0604030504040204" pitchFamily="50" charset="-128"/>
              </a:rPr>
              <a:t>瞬時電圧低下のお知らせ（第２報）</a:t>
            </a:r>
          </a:p>
        </p:txBody>
      </p:sp>
      <p:sp>
        <p:nvSpPr>
          <p:cNvPr id="5" name="Text Box 6"/>
          <p:cNvSpPr txBox="1">
            <a:spLocks noChangeArrowheads="1"/>
          </p:cNvSpPr>
          <p:nvPr/>
        </p:nvSpPr>
        <p:spPr bwMode="auto">
          <a:xfrm>
            <a:off x="5013325" y="2038350"/>
            <a:ext cx="39512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latin typeface="Meiryo UI" panose="020B0604030504040204" pitchFamily="50" charset="-128"/>
                <a:ea typeface="Meiryo UI" panose="020B0604030504040204" pitchFamily="50" charset="-128"/>
              </a:rPr>
              <a:t>事故問合せ番号</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p:txBody>
      </p:sp>
      <p:sp>
        <p:nvSpPr>
          <p:cNvPr id="6" name="Text Box 7"/>
          <p:cNvSpPr txBox="1">
            <a:spLocks noChangeArrowheads="1"/>
          </p:cNvSpPr>
          <p:nvPr/>
        </p:nvSpPr>
        <p:spPr bwMode="auto">
          <a:xfrm>
            <a:off x="5003800" y="22542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年○○月○○日</a:t>
            </a:r>
          </a:p>
        </p:txBody>
      </p:sp>
      <p:sp>
        <p:nvSpPr>
          <p:cNvPr id="7" name="Text Box 8"/>
          <p:cNvSpPr txBox="1">
            <a:spLocks noChangeArrowheads="1"/>
          </p:cNvSpPr>
          <p:nvPr/>
        </p:nvSpPr>
        <p:spPr bwMode="auto">
          <a:xfrm>
            <a:off x="5003800" y="24701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latin typeface="Meiryo UI" panose="020B0604030504040204" pitchFamily="50" charset="-128"/>
                <a:ea typeface="Meiryo UI" panose="020B0604030504040204" pitchFamily="50" charset="-128"/>
              </a:rPr>
              <a:t>関西電力送配電株式</a:t>
            </a:r>
            <a:r>
              <a:rPr lang="ja-JP" altLang="en-US" sz="1200" dirty="0">
                <a:latin typeface="Meiryo UI" panose="020B0604030504040204" pitchFamily="50" charset="-128"/>
                <a:ea typeface="Meiryo UI" panose="020B0604030504040204" pitchFamily="50" charset="-128"/>
              </a:rPr>
              <a:t>会社</a:t>
            </a:r>
          </a:p>
        </p:txBody>
      </p:sp>
      <p:sp>
        <p:nvSpPr>
          <p:cNvPr id="8" name="Text Box 9"/>
          <p:cNvSpPr txBox="1">
            <a:spLocks noChangeArrowheads="1"/>
          </p:cNvSpPr>
          <p:nvPr/>
        </p:nvSpPr>
        <p:spPr bwMode="auto">
          <a:xfrm>
            <a:off x="5006975" y="2746285"/>
            <a:ext cx="4137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下記</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通り、瞬時電圧低下が発生しました。</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なお、記載内容は</a:t>
            </a:r>
            <a:r>
              <a:rPr lang="ja-JP" altLang="en-US" sz="1200" dirty="0" smtClean="0">
                <a:latin typeface="Meiryo UI" panose="020B0604030504040204" pitchFamily="50" charset="-128"/>
                <a:ea typeface="Meiryo UI" panose="020B0604030504040204" pitchFamily="50" charset="-128"/>
              </a:rPr>
              <a:t>速報情報ですの</a:t>
            </a:r>
            <a:r>
              <a:rPr lang="ja-JP" altLang="en-US" sz="1200" dirty="0">
                <a:latin typeface="Meiryo UI" panose="020B0604030504040204" pitchFamily="50" charset="-128"/>
                <a:ea typeface="Meiryo UI" panose="020B0604030504040204" pitchFamily="50" charset="-128"/>
              </a:rPr>
              <a:t>で、変更する場合がございます。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ご迷惑をお掛けしまして大変申し訳ございません。</a:t>
            </a:r>
          </a:p>
        </p:txBody>
      </p:sp>
      <p:sp>
        <p:nvSpPr>
          <p:cNvPr id="9" name="Text Box 10"/>
          <p:cNvSpPr txBox="1">
            <a:spLocks noChangeArrowheads="1"/>
          </p:cNvSpPr>
          <p:nvPr/>
        </p:nvSpPr>
        <p:spPr bwMode="auto">
          <a:xfrm>
            <a:off x="5011738" y="3379540"/>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＜瞬時電圧低下発生日時＞</a:t>
            </a:r>
          </a:p>
        </p:txBody>
      </p:sp>
      <p:sp>
        <p:nvSpPr>
          <p:cNvPr id="10" name="Text Box 11"/>
          <p:cNvSpPr txBox="1">
            <a:spLocks noChangeArrowheads="1"/>
          </p:cNvSpPr>
          <p:nvPr/>
        </p:nvSpPr>
        <p:spPr bwMode="auto">
          <a:xfrm>
            <a:off x="5016500" y="3654177"/>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年○○月○○日　○○時○○分頃</a:t>
            </a:r>
          </a:p>
        </p:txBody>
      </p:sp>
      <p:sp>
        <p:nvSpPr>
          <p:cNvPr id="11" name="Text Box 12"/>
          <p:cNvSpPr txBox="1">
            <a:spLocks noChangeArrowheads="1"/>
          </p:cNvSpPr>
          <p:nvPr/>
        </p:nvSpPr>
        <p:spPr bwMode="auto">
          <a:xfrm>
            <a:off x="4932363" y="5141565"/>
            <a:ext cx="3825875" cy="155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最新情報は</a:t>
            </a:r>
            <a:r>
              <a:rPr lang="en-US" altLang="ja-JP" sz="1200" dirty="0">
                <a:latin typeface="Meiryo UI" panose="020B0604030504040204" pitchFamily="50" charset="-128"/>
                <a:ea typeface="Meiryo UI" panose="020B0604030504040204" pitchFamily="50" charset="-128"/>
              </a:rPr>
              <a:t>HP</a:t>
            </a:r>
            <a:r>
              <a:rPr lang="ja-JP" altLang="en-US" sz="1200" dirty="0" err="1">
                <a:latin typeface="Meiryo UI" panose="020B0604030504040204" pitchFamily="50" charset="-128"/>
                <a:ea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rPr>
              <a:t>ご確認ください。</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の更新には時間がかかる場合があります。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p>
          <a:p>
            <a:pPr>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以上</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12" name="Rectangle 13"/>
          <p:cNvSpPr>
            <a:spLocks noChangeArrowheads="1"/>
          </p:cNvSpPr>
          <p:nvPr/>
        </p:nvSpPr>
        <p:spPr bwMode="auto">
          <a:xfrm>
            <a:off x="5247503" y="981075"/>
            <a:ext cx="3245707" cy="313932"/>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wrap="square">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瞬時電圧低下情報（第２報）</a:t>
            </a:r>
          </a:p>
        </p:txBody>
      </p:sp>
      <p:sp>
        <p:nvSpPr>
          <p:cNvPr id="14" name="Text Box 16"/>
          <p:cNvSpPr txBox="1">
            <a:spLocks noChangeArrowheads="1"/>
          </p:cNvSpPr>
          <p:nvPr/>
        </p:nvSpPr>
        <p:spPr bwMode="auto">
          <a:xfrm>
            <a:off x="346075"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latin typeface="Meiryo UI" panose="020B0604030504040204" pitchFamily="50" charset="-128"/>
                <a:ea typeface="Meiryo UI" panose="020B0604030504040204" pitchFamily="50" charset="-128"/>
              </a:rPr>
              <a:t>瞬時電圧低下のお知らせ（速報）</a:t>
            </a:r>
          </a:p>
        </p:txBody>
      </p:sp>
      <p:sp>
        <p:nvSpPr>
          <p:cNvPr id="15" name="Text Box 17"/>
          <p:cNvSpPr txBox="1">
            <a:spLocks noChangeArrowheads="1"/>
          </p:cNvSpPr>
          <p:nvPr/>
        </p:nvSpPr>
        <p:spPr bwMode="auto">
          <a:xfrm>
            <a:off x="346074" y="2011363"/>
            <a:ext cx="4081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latin typeface="Meiryo UI" panose="020B0604030504040204" pitchFamily="50" charset="-128"/>
                <a:ea typeface="Meiryo UI" panose="020B0604030504040204" pitchFamily="50" charset="-128"/>
              </a:rPr>
              <a:t>事故問合せ番号　○○○○○○</a:t>
            </a:r>
            <a:r>
              <a:rPr lang="ja-JP" altLang="en-US" sz="1200" dirty="0" smtClean="0">
                <a:solidFill>
                  <a:srgbClr val="008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dirty="0">
                <a:solidFill>
                  <a:srgbClr val="008000"/>
                </a:solidFill>
                <a:latin typeface="Meiryo UI" panose="020B0604030504040204" pitchFamily="50" charset="-128"/>
                <a:ea typeface="Meiryo UI" panose="020B0604030504040204" pitchFamily="50" charset="-128"/>
              </a:rPr>
              <a:t>○○</a:t>
            </a:r>
          </a:p>
          <a:p>
            <a:pPr eaLnBrk="1" hangingPunct="1">
              <a:spcBef>
                <a:spcPct val="50000"/>
              </a:spcBef>
              <a:buFontTx/>
              <a:buNone/>
            </a:pPr>
            <a:endParaRPr lang="ja-JP" altLang="en-US" sz="1200" dirty="0">
              <a:solidFill>
                <a:srgbClr val="008000"/>
              </a:solidFill>
              <a:latin typeface="Meiryo UI" panose="020B0604030504040204" pitchFamily="50" charset="-128"/>
              <a:ea typeface="Meiryo UI" panose="020B0604030504040204" pitchFamily="50" charset="-128"/>
            </a:endParaRPr>
          </a:p>
        </p:txBody>
      </p:sp>
      <p:sp>
        <p:nvSpPr>
          <p:cNvPr id="16" name="Text Box 18"/>
          <p:cNvSpPr txBox="1">
            <a:spLocks noChangeArrowheads="1"/>
          </p:cNvSpPr>
          <p:nvPr/>
        </p:nvSpPr>
        <p:spPr bwMode="auto">
          <a:xfrm>
            <a:off x="336550" y="22272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a:t>
            </a:r>
          </a:p>
        </p:txBody>
      </p:sp>
      <p:sp>
        <p:nvSpPr>
          <p:cNvPr id="17" name="Text Box 19"/>
          <p:cNvSpPr txBox="1">
            <a:spLocks noChangeArrowheads="1"/>
          </p:cNvSpPr>
          <p:nvPr/>
        </p:nvSpPr>
        <p:spPr bwMode="auto">
          <a:xfrm>
            <a:off x="336550" y="24431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latin typeface="Meiryo UI" panose="020B0604030504040204" pitchFamily="50" charset="-128"/>
                <a:ea typeface="Meiryo UI" panose="020B0604030504040204" pitchFamily="50" charset="-128"/>
              </a:rPr>
              <a:t>関西電力送配電株式</a:t>
            </a:r>
            <a:r>
              <a:rPr lang="ja-JP" altLang="en-US" sz="1200" dirty="0">
                <a:latin typeface="Meiryo UI" panose="020B0604030504040204" pitchFamily="50" charset="-128"/>
                <a:ea typeface="Meiryo UI" panose="020B0604030504040204" pitchFamily="50" charset="-128"/>
              </a:rPr>
              <a:t>会社</a:t>
            </a:r>
          </a:p>
        </p:txBody>
      </p:sp>
      <p:sp>
        <p:nvSpPr>
          <p:cNvPr id="18" name="Text Box 20"/>
          <p:cNvSpPr txBox="1">
            <a:spLocks noChangeArrowheads="1"/>
          </p:cNvSpPr>
          <p:nvPr/>
        </p:nvSpPr>
        <p:spPr bwMode="auto">
          <a:xfrm>
            <a:off x="361950" y="2781790"/>
            <a:ext cx="4137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下記</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通り、瞬時電圧低下が発生しました。</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なお、記載内容は</a:t>
            </a:r>
            <a:r>
              <a:rPr lang="ja-JP" altLang="en-US" sz="1200" dirty="0" smtClean="0">
                <a:latin typeface="Meiryo UI" panose="020B0604030504040204" pitchFamily="50" charset="-128"/>
                <a:ea typeface="Meiryo UI" panose="020B0604030504040204" pitchFamily="50" charset="-128"/>
              </a:rPr>
              <a:t>速報情報ですの</a:t>
            </a:r>
            <a:r>
              <a:rPr lang="ja-JP" altLang="en-US" sz="1200" dirty="0">
                <a:latin typeface="Meiryo UI" panose="020B0604030504040204" pitchFamily="50" charset="-128"/>
                <a:ea typeface="Meiryo UI" panose="020B0604030504040204" pitchFamily="50" charset="-128"/>
              </a:rPr>
              <a:t>で、変更する場合がございます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瞬時電圧低下率は第二報に記載されます。</a:t>
            </a:r>
            <a:r>
              <a:rPr lang="ja-JP" altLang="en-US" sz="1200" dirty="0">
                <a:latin typeface="Meiryo UI" panose="020B0604030504040204" pitchFamily="50" charset="-128"/>
                <a:ea typeface="Meiryo UI" panose="020B0604030504040204" pitchFamily="50" charset="-128"/>
              </a:rPr>
              <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ご迷惑をお掛けしまして大変申し訳ございません。</a:t>
            </a:r>
          </a:p>
        </p:txBody>
      </p:sp>
      <p:sp>
        <p:nvSpPr>
          <p:cNvPr id="19" name="Text Box 21"/>
          <p:cNvSpPr txBox="1">
            <a:spLocks noChangeArrowheads="1"/>
          </p:cNvSpPr>
          <p:nvPr/>
        </p:nvSpPr>
        <p:spPr bwMode="auto">
          <a:xfrm>
            <a:off x="366713" y="3640138"/>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rPr>
              <a:t>＜瞬時電圧低下発生日時＞</a:t>
            </a:r>
          </a:p>
        </p:txBody>
      </p:sp>
      <p:sp>
        <p:nvSpPr>
          <p:cNvPr id="20" name="Text Box 22"/>
          <p:cNvSpPr txBox="1">
            <a:spLocks noChangeArrowheads="1"/>
          </p:cNvSpPr>
          <p:nvPr/>
        </p:nvSpPr>
        <p:spPr bwMode="auto">
          <a:xfrm>
            <a:off x="371475" y="3914775"/>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年○○月○○日　○○時○○分頃</a:t>
            </a:r>
          </a:p>
        </p:txBody>
      </p:sp>
      <p:sp>
        <p:nvSpPr>
          <p:cNvPr id="21" name="Text Box 23"/>
          <p:cNvSpPr txBox="1">
            <a:spLocks noChangeArrowheads="1"/>
          </p:cNvSpPr>
          <p:nvPr/>
        </p:nvSpPr>
        <p:spPr bwMode="auto">
          <a:xfrm>
            <a:off x="395288" y="4698298"/>
            <a:ext cx="3825875"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最新情報は</a:t>
            </a:r>
            <a:r>
              <a:rPr lang="en-US" altLang="ja-JP" sz="1200" dirty="0">
                <a:latin typeface="Meiryo UI" panose="020B0604030504040204" pitchFamily="50" charset="-128"/>
                <a:ea typeface="Meiryo UI" panose="020B0604030504040204" pitchFamily="50" charset="-128"/>
              </a:rPr>
              <a:t>HP</a:t>
            </a:r>
            <a:r>
              <a:rPr lang="ja-JP" altLang="en-US" sz="1200" dirty="0" err="1">
                <a:latin typeface="Meiryo UI" panose="020B0604030504040204" pitchFamily="50" charset="-128"/>
                <a:ea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rPr>
              <a:t>ご確認ください。</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の更新には時間がかかる場合があります。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endParaRPr lang="en-US" altLang="ja-JP" sz="1200" dirty="0" smtClean="0">
              <a:latin typeface="Meiryo UI" panose="020B0604030504040204" pitchFamily="50" charset="-128"/>
              <a:ea typeface="Meiryo UI" panose="020B0604030504040204" pitchFamily="50" charset="-128"/>
            </a:endParaRPr>
          </a:p>
          <a:p>
            <a:pPr>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1200" dirty="0">
              <a:latin typeface="Meiryo UI" panose="020B0604030504040204" pitchFamily="50" charset="-128"/>
              <a:ea typeface="Meiryo UI" panose="020B0604030504040204" pitchFamily="50" charset="-128"/>
            </a:endParaRPr>
          </a:p>
          <a:p>
            <a:pPr>
              <a:spcBef>
                <a:spcPct val="0"/>
              </a:spcBef>
              <a:buNone/>
            </a:pP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以上</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22" name="Rectangle 24"/>
          <p:cNvSpPr>
            <a:spLocks noChangeArrowheads="1"/>
          </p:cNvSpPr>
          <p:nvPr/>
        </p:nvSpPr>
        <p:spPr bwMode="auto">
          <a:xfrm>
            <a:off x="838200" y="981075"/>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瞬時電圧低下情報（速報）</a:t>
            </a:r>
          </a:p>
        </p:txBody>
      </p:sp>
      <p:sp>
        <p:nvSpPr>
          <p:cNvPr id="23" name="Text Box 26"/>
          <p:cNvSpPr txBox="1">
            <a:spLocks noChangeArrowheads="1"/>
          </p:cNvSpPr>
          <p:nvPr/>
        </p:nvSpPr>
        <p:spPr bwMode="auto">
          <a:xfrm>
            <a:off x="322263"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　御中</a:t>
            </a:r>
          </a:p>
        </p:txBody>
      </p:sp>
      <p:sp>
        <p:nvSpPr>
          <p:cNvPr id="24" name="Text Box 27"/>
          <p:cNvSpPr txBox="1">
            <a:spLocks noChangeArrowheads="1"/>
          </p:cNvSpPr>
          <p:nvPr/>
        </p:nvSpPr>
        <p:spPr bwMode="auto">
          <a:xfrm>
            <a:off x="5005388"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　御中</a:t>
            </a:r>
          </a:p>
        </p:txBody>
      </p:sp>
      <p:sp>
        <p:nvSpPr>
          <p:cNvPr id="25" name="Text Box 28"/>
          <p:cNvSpPr txBox="1">
            <a:spLocks noChangeArrowheads="1"/>
          </p:cNvSpPr>
          <p:nvPr/>
        </p:nvSpPr>
        <p:spPr bwMode="auto">
          <a:xfrm>
            <a:off x="395288" y="4243388"/>
            <a:ext cx="3960812" cy="7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瞬低影響お客さま</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特高お客さま名称</a:t>
            </a: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endParaRPr lang="en-US" altLang="ja-JP" sz="1200" dirty="0">
              <a:latin typeface="Meiryo UI" panose="020B0604030504040204" pitchFamily="50" charset="-128"/>
              <a:ea typeface="Meiryo UI" panose="020B0604030504040204" pitchFamily="50" charset="-128"/>
            </a:endParaRPr>
          </a:p>
        </p:txBody>
      </p:sp>
      <p:sp>
        <p:nvSpPr>
          <p:cNvPr id="26" name="Text Box 29"/>
          <p:cNvSpPr txBox="1">
            <a:spLocks noChangeArrowheads="1"/>
          </p:cNvSpPr>
          <p:nvPr/>
        </p:nvSpPr>
        <p:spPr bwMode="auto">
          <a:xfrm>
            <a:off x="5003800" y="3958076"/>
            <a:ext cx="39608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瞬低影響お客さま</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特高お客さま名称</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＜最大低下率＞</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＜継続時間＞</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○○．○ｻｲｸﾙ））</a:t>
            </a:r>
          </a:p>
          <a:p>
            <a:pPr eaLnBrk="1" hangingPunct="1">
              <a:spcBef>
                <a:spcPct val="0"/>
              </a:spcBef>
              <a:buFontTx/>
              <a:buNone/>
            </a:pPr>
            <a:endParaRPr lang="en-US" altLang="ja-JP" sz="1200" dirty="0">
              <a:latin typeface="Meiryo UI" panose="020B0604030504040204" pitchFamily="50" charset="-128"/>
              <a:ea typeface="Meiryo UI" panose="020B0604030504040204" pitchFamily="50" charset="-128"/>
            </a:endParaRPr>
          </a:p>
        </p:txBody>
      </p:sp>
      <p:sp>
        <p:nvSpPr>
          <p:cNvPr id="29" name="Rectangle 32"/>
          <p:cNvSpPr>
            <a:spLocks noChangeArrowheads="1"/>
          </p:cNvSpPr>
          <p:nvPr/>
        </p:nvSpPr>
        <p:spPr bwMode="auto">
          <a:xfrm>
            <a:off x="69390" y="690727"/>
            <a:ext cx="255839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eiryo UI" panose="020B0604030504040204" pitchFamily="50" charset="-128"/>
                <a:ea typeface="Meiryo UI" panose="020B0604030504040204" pitchFamily="50" charset="-128"/>
              </a:rPr>
              <a:t>○</a:t>
            </a:r>
            <a:r>
              <a:rPr lang="ja-JP" altLang="en-US" sz="1700" b="1" dirty="0" smtClean="0">
                <a:solidFill>
                  <a:srgbClr val="0066CC"/>
                </a:solidFill>
                <a:latin typeface="Meiryo UI" panose="020B0604030504040204" pitchFamily="50" charset="-128"/>
                <a:ea typeface="Meiryo UI" panose="020B0604030504040204" pitchFamily="50" charset="-128"/>
              </a:rPr>
              <a:t>小売</a:t>
            </a:r>
            <a:r>
              <a:rPr lang="ja-JP" altLang="en-US" sz="1700" b="1" dirty="0">
                <a:solidFill>
                  <a:srgbClr val="0066CC"/>
                </a:solidFill>
                <a:latin typeface="Meiryo UI" panose="020B0604030504040204" pitchFamily="50" charset="-128"/>
                <a:ea typeface="Meiryo UI" panose="020B0604030504040204" pitchFamily="50" charset="-128"/>
              </a:rPr>
              <a:t>電気</a:t>
            </a:r>
            <a:r>
              <a:rPr lang="ja-JP" altLang="en-US" sz="1700" b="1" dirty="0" smtClean="0">
                <a:solidFill>
                  <a:srgbClr val="0066CC"/>
                </a:solidFill>
                <a:latin typeface="Meiryo UI" panose="020B0604030504040204" pitchFamily="50" charset="-128"/>
                <a:ea typeface="Meiryo UI" panose="020B0604030504040204" pitchFamily="50" charset="-128"/>
              </a:rPr>
              <a:t>事</a:t>
            </a:r>
            <a:r>
              <a:rPr lang="ja-JP" altLang="en-US" sz="1700" b="1" dirty="0">
                <a:solidFill>
                  <a:srgbClr val="0066CC"/>
                </a:solidFill>
                <a:latin typeface="Meiryo UI" panose="020B0604030504040204" pitchFamily="50" charset="-128"/>
                <a:ea typeface="Meiryo UI" panose="020B0604030504040204" pitchFamily="50" charset="-128"/>
              </a:rPr>
              <a:t>業者さま向け</a:t>
            </a:r>
          </a:p>
        </p:txBody>
      </p:sp>
      <p:sp>
        <p:nvSpPr>
          <p:cNvPr id="32" name="Rectangle 4"/>
          <p:cNvSpPr>
            <a:spLocks noChangeArrowheads="1"/>
          </p:cNvSpPr>
          <p:nvPr/>
        </p:nvSpPr>
        <p:spPr bwMode="auto">
          <a:xfrm>
            <a:off x="464239" y="220783"/>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停電情報提供サービスの配信内容（瞬時電圧低下情報）</a:t>
            </a:r>
          </a:p>
        </p:txBody>
      </p:sp>
    </p:spTree>
    <p:extLst>
      <p:ext uri="{BB962C8B-B14F-4D97-AF65-F5344CB8AC3E}">
        <p14:creationId xmlns:p14="http://schemas.microsoft.com/office/powerpoint/2010/main" val="288934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787900" y="1090097"/>
            <a:ext cx="4176713" cy="5542717"/>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latin typeface="Meiryo UI" panose="020B0604030504040204" pitchFamily="50" charset="-128"/>
              <a:ea typeface="Meiryo UI" panose="020B0604030504040204" pitchFamily="50" charset="-128"/>
            </a:endParaRPr>
          </a:p>
        </p:txBody>
      </p:sp>
      <p:sp>
        <p:nvSpPr>
          <p:cNvPr id="3" name="AutoShape 3"/>
          <p:cNvSpPr>
            <a:spLocks noChangeArrowheads="1"/>
          </p:cNvSpPr>
          <p:nvPr/>
        </p:nvSpPr>
        <p:spPr bwMode="auto">
          <a:xfrm>
            <a:off x="250825" y="1147763"/>
            <a:ext cx="4176713" cy="5399087"/>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latin typeface="Meiryo UI" panose="020B0604030504040204" pitchFamily="50" charset="-128"/>
              <a:ea typeface="Meiryo UI" panose="020B0604030504040204" pitchFamily="50" charset="-128"/>
            </a:endParaRPr>
          </a:p>
        </p:txBody>
      </p:sp>
      <p:sp>
        <p:nvSpPr>
          <p:cNvPr id="4" name="Text Box 5"/>
          <p:cNvSpPr txBox="1">
            <a:spLocks noChangeArrowheads="1"/>
          </p:cNvSpPr>
          <p:nvPr/>
        </p:nvSpPr>
        <p:spPr bwMode="auto">
          <a:xfrm>
            <a:off x="4991100"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latin typeface="Meiryo UI" panose="020B0604030504040204" pitchFamily="50" charset="-128"/>
                <a:ea typeface="Meiryo UI" panose="020B0604030504040204" pitchFamily="50" charset="-128"/>
              </a:rPr>
              <a:t>瞬時電圧低下のお知らせ（第２報）</a:t>
            </a:r>
          </a:p>
        </p:txBody>
      </p:sp>
      <p:sp>
        <p:nvSpPr>
          <p:cNvPr id="5" name="Text Box 6"/>
          <p:cNvSpPr txBox="1">
            <a:spLocks noChangeArrowheads="1"/>
          </p:cNvSpPr>
          <p:nvPr/>
        </p:nvSpPr>
        <p:spPr bwMode="auto">
          <a:xfrm>
            <a:off x="5013325" y="2038350"/>
            <a:ext cx="39512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latin typeface="Meiryo UI" panose="020B0604030504040204" pitchFamily="50" charset="-128"/>
                <a:ea typeface="Meiryo UI" panose="020B0604030504040204" pitchFamily="50" charset="-128"/>
              </a:rPr>
              <a:t>事故問合せ番号</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p:txBody>
      </p:sp>
      <p:sp>
        <p:nvSpPr>
          <p:cNvPr id="6" name="Text Box 7"/>
          <p:cNvSpPr txBox="1">
            <a:spLocks noChangeArrowheads="1"/>
          </p:cNvSpPr>
          <p:nvPr/>
        </p:nvSpPr>
        <p:spPr bwMode="auto">
          <a:xfrm>
            <a:off x="5003800" y="22542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年○○月○○日</a:t>
            </a:r>
          </a:p>
        </p:txBody>
      </p:sp>
      <p:sp>
        <p:nvSpPr>
          <p:cNvPr id="7" name="Text Box 8"/>
          <p:cNvSpPr txBox="1">
            <a:spLocks noChangeArrowheads="1"/>
          </p:cNvSpPr>
          <p:nvPr/>
        </p:nvSpPr>
        <p:spPr bwMode="auto">
          <a:xfrm>
            <a:off x="5003800" y="24701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latin typeface="Meiryo UI" panose="020B0604030504040204" pitchFamily="50" charset="-128"/>
                <a:ea typeface="Meiryo UI" panose="020B0604030504040204" pitchFamily="50" charset="-128"/>
              </a:rPr>
              <a:t>関西電力送配電株式</a:t>
            </a:r>
            <a:r>
              <a:rPr lang="ja-JP" altLang="en-US" sz="1200" dirty="0">
                <a:latin typeface="Meiryo UI" panose="020B0604030504040204" pitchFamily="50" charset="-128"/>
                <a:ea typeface="Meiryo UI" panose="020B0604030504040204" pitchFamily="50" charset="-128"/>
              </a:rPr>
              <a:t>会社</a:t>
            </a:r>
          </a:p>
        </p:txBody>
      </p:sp>
      <p:sp>
        <p:nvSpPr>
          <p:cNvPr id="8" name="Text Box 9"/>
          <p:cNvSpPr txBox="1">
            <a:spLocks noChangeArrowheads="1"/>
          </p:cNvSpPr>
          <p:nvPr/>
        </p:nvSpPr>
        <p:spPr bwMode="auto">
          <a:xfrm>
            <a:off x="5006975" y="2770856"/>
            <a:ext cx="4137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下記</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通り、瞬時電圧低下が発生しました。</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なお、記載内容は</a:t>
            </a:r>
            <a:r>
              <a:rPr lang="ja-JP" altLang="en-US" sz="1200" dirty="0" smtClean="0">
                <a:latin typeface="Meiryo UI" panose="020B0604030504040204" pitchFamily="50" charset="-128"/>
                <a:ea typeface="Meiryo UI" panose="020B0604030504040204" pitchFamily="50" charset="-128"/>
              </a:rPr>
              <a:t>速報情報ですの</a:t>
            </a:r>
            <a:r>
              <a:rPr lang="ja-JP" altLang="en-US" sz="1200" dirty="0">
                <a:latin typeface="Meiryo UI" panose="020B0604030504040204" pitchFamily="50" charset="-128"/>
                <a:ea typeface="Meiryo UI" panose="020B0604030504040204" pitchFamily="50" charset="-128"/>
              </a:rPr>
              <a:t>で、変更する場合がございます。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ご迷惑をお掛けしまして大変申し訳ございません。</a:t>
            </a:r>
          </a:p>
        </p:txBody>
      </p:sp>
      <p:sp>
        <p:nvSpPr>
          <p:cNvPr id="9" name="Text Box 10"/>
          <p:cNvSpPr txBox="1">
            <a:spLocks noChangeArrowheads="1"/>
          </p:cNvSpPr>
          <p:nvPr/>
        </p:nvSpPr>
        <p:spPr bwMode="auto">
          <a:xfrm>
            <a:off x="5011738" y="3396016"/>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＜瞬時電圧低下発生日時＞</a:t>
            </a:r>
          </a:p>
        </p:txBody>
      </p:sp>
      <p:sp>
        <p:nvSpPr>
          <p:cNvPr id="10" name="Text Box 11"/>
          <p:cNvSpPr txBox="1">
            <a:spLocks noChangeArrowheads="1"/>
          </p:cNvSpPr>
          <p:nvPr/>
        </p:nvSpPr>
        <p:spPr bwMode="auto">
          <a:xfrm>
            <a:off x="5016500" y="3653628"/>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　○○時○○分頃</a:t>
            </a:r>
          </a:p>
        </p:txBody>
      </p:sp>
      <p:sp>
        <p:nvSpPr>
          <p:cNvPr id="11" name="Text Box 12"/>
          <p:cNvSpPr txBox="1">
            <a:spLocks noChangeArrowheads="1"/>
          </p:cNvSpPr>
          <p:nvPr/>
        </p:nvSpPr>
        <p:spPr bwMode="auto">
          <a:xfrm>
            <a:off x="4932363" y="4675355"/>
            <a:ext cx="3825875"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最新情報は</a:t>
            </a:r>
            <a:r>
              <a:rPr lang="en-US" altLang="ja-JP" sz="1200" dirty="0">
                <a:latin typeface="Meiryo UI" panose="020B0604030504040204" pitchFamily="50" charset="-128"/>
                <a:ea typeface="Meiryo UI" panose="020B0604030504040204" pitchFamily="50" charset="-128"/>
              </a:rPr>
              <a:t>HP</a:t>
            </a:r>
            <a:r>
              <a:rPr lang="ja-JP" altLang="en-US" sz="1200" dirty="0" err="1">
                <a:latin typeface="Meiryo UI" panose="020B0604030504040204" pitchFamily="50" charset="-128"/>
                <a:ea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rPr>
              <a:t>ご確認ください。</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の更新には時間がかかる場合があります。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buNone/>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規約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&gt;</a:t>
            </a:r>
          </a:p>
          <a:p>
            <a:pPr>
              <a:spcBef>
                <a:spcPct val="0"/>
              </a:spcBef>
              <a:buNone/>
            </a:pP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以上</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12" name="Rectangle 13"/>
          <p:cNvSpPr>
            <a:spLocks noChangeArrowheads="1"/>
          </p:cNvSpPr>
          <p:nvPr/>
        </p:nvSpPr>
        <p:spPr bwMode="auto">
          <a:xfrm>
            <a:off x="5247503" y="981075"/>
            <a:ext cx="3245707" cy="313932"/>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wrap="square">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瞬時電圧低下情報（第２報）</a:t>
            </a:r>
          </a:p>
        </p:txBody>
      </p:sp>
      <p:sp>
        <p:nvSpPr>
          <p:cNvPr id="14" name="Text Box 16"/>
          <p:cNvSpPr txBox="1">
            <a:spLocks noChangeArrowheads="1"/>
          </p:cNvSpPr>
          <p:nvPr/>
        </p:nvSpPr>
        <p:spPr bwMode="auto">
          <a:xfrm>
            <a:off x="346075"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latin typeface="Meiryo UI" panose="020B0604030504040204" pitchFamily="50" charset="-128"/>
                <a:ea typeface="Meiryo UI" panose="020B0604030504040204" pitchFamily="50" charset="-128"/>
              </a:rPr>
              <a:t>瞬時電圧低下のお知らせ（速報）</a:t>
            </a:r>
          </a:p>
        </p:txBody>
      </p:sp>
      <p:sp>
        <p:nvSpPr>
          <p:cNvPr id="15" name="Text Box 17"/>
          <p:cNvSpPr txBox="1">
            <a:spLocks noChangeArrowheads="1"/>
          </p:cNvSpPr>
          <p:nvPr/>
        </p:nvSpPr>
        <p:spPr bwMode="auto">
          <a:xfrm>
            <a:off x="346074" y="2011363"/>
            <a:ext cx="4081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latin typeface="Meiryo UI" panose="020B0604030504040204" pitchFamily="50" charset="-128"/>
                <a:ea typeface="Meiryo UI" panose="020B0604030504040204" pitchFamily="50" charset="-128"/>
              </a:rPr>
              <a:t>事故問合せ番号　○○○○○○</a:t>
            </a:r>
            <a:r>
              <a:rPr lang="ja-JP" altLang="en-US" sz="1200" dirty="0" smtClean="0">
                <a:solidFill>
                  <a:srgbClr val="008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dirty="0">
                <a:solidFill>
                  <a:srgbClr val="008000"/>
                </a:solidFill>
                <a:latin typeface="Meiryo UI" panose="020B0604030504040204" pitchFamily="50" charset="-128"/>
                <a:ea typeface="Meiryo UI" panose="020B0604030504040204" pitchFamily="50" charset="-128"/>
              </a:rPr>
              <a:t>○○</a:t>
            </a:r>
          </a:p>
          <a:p>
            <a:pPr eaLnBrk="1" hangingPunct="1">
              <a:spcBef>
                <a:spcPct val="50000"/>
              </a:spcBef>
              <a:buFontTx/>
              <a:buNone/>
            </a:pPr>
            <a:endParaRPr lang="ja-JP" altLang="en-US" sz="1200" dirty="0">
              <a:solidFill>
                <a:srgbClr val="008000"/>
              </a:solidFill>
              <a:latin typeface="Meiryo UI" panose="020B0604030504040204" pitchFamily="50" charset="-128"/>
              <a:ea typeface="Meiryo UI" panose="020B0604030504040204" pitchFamily="50" charset="-128"/>
            </a:endParaRPr>
          </a:p>
        </p:txBody>
      </p:sp>
      <p:sp>
        <p:nvSpPr>
          <p:cNvPr id="16" name="Text Box 18"/>
          <p:cNvSpPr txBox="1">
            <a:spLocks noChangeArrowheads="1"/>
          </p:cNvSpPr>
          <p:nvPr/>
        </p:nvSpPr>
        <p:spPr bwMode="auto">
          <a:xfrm>
            <a:off x="336550" y="22272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a:t>
            </a:r>
          </a:p>
        </p:txBody>
      </p:sp>
      <p:sp>
        <p:nvSpPr>
          <p:cNvPr id="17" name="Text Box 19"/>
          <p:cNvSpPr txBox="1">
            <a:spLocks noChangeArrowheads="1"/>
          </p:cNvSpPr>
          <p:nvPr/>
        </p:nvSpPr>
        <p:spPr bwMode="auto">
          <a:xfrm>
            <a:off x="336550" y="24431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latin typeface="Meiryo UI" panose="020B0604030504040204" pitchFamily="50" charset="-128"/>
                <a:ea typeface="Meiryo UI" panose="020B0604030504040204" pitchFamily="50" charset="-128"/>
              </a:rPr>
              <a:t>関西電力送配電株式</a:t>
            </a:r>
            <a:r>
              <a:rPr lang="ja-JP" altLang="en-US" sz="1200" dirty="0">
                <a:latin typeface="Meiryo UI" panose="020B0604030504040204" pitchFamily="50" charset="-128"/>
                <a:ea typeface="Meiryo UI" panose="020B0604030504040204" pitchFamily="50" charset="-128"/>
              </a:rPr>
              <a:t>会社</a:t>
            </a:r>
          </a:p>
        </p:txBody>
      </p:sp>
      <p:sp>
        <p:nvSpPr>
          <p:cNvPr id="18" name="Text Box 20"/>
          <p:cNvSpPr txBox="1">
            <a:spLocks noChangeArrowheads="1"/>
          </p:cNvSpPr>
          <p:nvPr/>
        </p:nvSpPr>
        <p:spPr bwMode="auto">
          <a:xfrm>
            <a:off x="361950" y="2781790"/>
            <a:ext cx="4137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下記</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通り、瞬時電圧低下が発生しました。</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なお、記載内容は</a:t>
            </a:r>
            <a:r>
              <a:rPr lang="ja-JP" altLang="en-US" sz="1200" dirty="0" smtClean="0">
                <a:latin typeface="Meiryo UI" panose="020B0604030504040204" pitchFamily="50" charset="-128"/>
                <a:ea typeface="Meiryo UI" panose="020B0604030504040204" pitchFamily="50" charset="-128"/>
              </a:rPr>
              <a:t>速報情報ですの</a:t>
            </a:r>
            <a:r>
              <a:rPr lang="ja-JP" altLang="en-US" sz="1200" dirty="0">
                <a:latin typeface="Meiryo UI" panose="020B0604030504040204" pitchFamily="50" charset="-128"/>
                <a:ea typeface="Meiryo UI" panose="020B0604030504040204" pitchFamily="50" charset="-128"/>
              </a:rPr>
              <a:t>で、変更する場合がございます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瞬時電圧低下率は第二報に記載されます。</a:t>
            </a:r>
            <a:r>
              <a:rPr lang="ja-JP" altLang="en-US" sz="1200" dirty="0">
                <a:latin typeface="Meiryo UI" panose="020B0604030504040204" pitchFamily="50" charset="-128"/>
                <a:ea typeface="Meiryo UI" panose="020B0604030504040204" pitchFamily="50" charset="-128"/>
              </a:rPr>
              <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ご迷惑をお掛けしまして大変申し訳ございません。</a:t>
            </a:r>
          </a:p>
        </p:txBody>
      </p:sp>
      <p:sp>
        <p:nvSpPr>
          <p:cNvPr id="19" name="Text Box 21"/>
          <p:cNvSpPr txBox="1">
            <a:spLocks noChangeArrowheads="1"/>
          </p:cNvSpPr>
          <p:nvPr/>
        </p:nvSpPr>
        <p:spPr bwMode="auto">
          <a:xfrm>
            <a:off x="411162" y="3498878"/>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rPr>
              <a:t>＜瞬時電圧低下発生日時＞</a:t>
            </a:r>
          </a:p>
        </p:txBody>
      </p:sp>
      <p:sp>
        <p:nvSpPr>
          <p:cNvPr id="20" name="Text Box 22"/>
          <p:cNvSpPr txBox="1">
            <a:spLocks noChangeArrowheads="1"/>
          </p:cNvSpPr>
          <p:nvPr/>
        </p:nvSpPr>
        <p:spPr bwMode="auto">
          <a:xfrm>
            <a:off x="371475" y="3914775"/>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年○○月○○日　○○時○○分頃</a:t>
            </a:r>
          </a:p>
        </p:txBody>
      </p:sp>
      <p:sp>
        <p:nvSpPr>
          <p:cNvPr id="21" name="Text Box 23"/>
          <p:cNvSpPr txBox="1">
            <a:spLocks noChangeArrowheads="1"/>
          </p:cNvSpPr>
          <p:nvPr/>
        </p:nvSpPr>
        <p:spPr bwMode="auto">
          <a:xfrm>
            <a:off x="366713" y="4441054"/>
            <a:ext cx="3825875"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latin typeface="Meiryo UI" panose="020B0604030504040204" pitchFamily="50" charset="-128"/>
                <a:ea typeface="Meiryo UI" panose="020B0604030504040204" pitchFamily="50" charset="-128"/>
              </a:rPr>
              <a:t>最新情報は</a:t>
            </a:r>
            <a:r>
              <a:rPr lang="en-US" altLang="ja-JP" sz="1200" dirty="0">
                <a:latin typeface="Meiryo UI" panose="020B0604030504040204" pitchFamily="50" charset="-128"/>
                <a:ea typeface="Meiryo UI" panose="020B0604030504040204" pitchFamily="50" charset="-128"/>
              </a:rPr>
              <a:t>HP</a:t>
            </a:r>
            <a:r>
              <a:rPr lang="ja-JP" altLang="en-US" sz="1200" dirty="0" err="1">
                <a:latin typeface="Meiryo UI" panose="020B0604030504040204" pitchFamily="50" charset="-128"/>
                <a:ea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rPr>
              <a:t>ご確認ください。</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の更新には時間がかかる場合があります。</a:t>
            </a:r>
            <a:endParaRPr lang="en-US" altLang="ja-JP" sz="1200" dirty="0">
              <a:latin typeface="Meiryo UI" panose="020B0604030504040204" pitchFamily="50" charset="-128"/>
              <a:ea typeface="Meiryo UI" panose="020B0604030504040204" pitchFamily="50" charset="-128"/>
            </a:endParaRPr>
          </a:p>
          <a:p>
            <a:pPr>
              <a:spcBef>
                <a:spcPct val="0"/>
              </a:spcBef>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掲載</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endParaRPr lang="en-US" altLang="ja-JP" sz="1200" dirty="0">
              <a:latin typeface="Meiryo UI" panose="020B0604030504040204" pitchFamily="50" charset="-128"/>
              <a:ea typeface="Meiryo UI" panose="020B0604030504040204" pitchFamily="50" charset="-128"/>
            </a:endParaRPr>
          </a:p>
          <a:p>
            <a:pPr>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利用規約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&lt;HP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1200" dirty="0" smtClean="0">
              <a:latin typeface="Meiryo UI" panose="020B0604030504040204" pitchFamily="50" charset="-128"/>
              <a:ea typeface="Meiryo UI" panose="020B0604030504040204" pitchFamily="50" charset="-128"/>
            </a:endParaRPr>
          </a:p>
          <a:p>
            <a:pPr>
              <a:spcBef>
                <a:spcPct val="0"/>
              </a:spcBef>
              <a:buNone/>
            </a:pP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以上</a:t>
            </a:r>
            <a:endParaRPr lang="ja-JP" altLang="en-US"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関係者以外への公表は、お控え願います。</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なお、原因は現在調査中です。</a:t>
            </a:r>
          </a:p>
        </p:txBody>
      </p:sp>
      <p:sp>
        <p:nvSpPr>
          <p:cNvPr id="22" name="Rectangle 24"/>
          <p:cNvSpPr>
            <a:spLocks noChangeArrowheads="1"/>
          </p:cNvSpPr>
          <p:nvPr/>
        </p:nvSpPr>
        <p:spPr bwMode="auto">
          <a:xfrm>
            <a:off x="838200" y="981075"/>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latin typeface="Meiryo UI" panose="020B0604030504040204" pitchFamily="50" charset="-128"/>
                <a:ea typeface="Meiryo UI" panose="020B0604030504040204" pitchFamily="50" charset="-128"/>
              </a:rPr>
              <a:t>瞬時電圧低下情報（速報）</a:t>
            </a:r>
          </a:p>
        </p:txBody>
      </p:sp>
      <p:sp>
        <p:nvSpPr>
          <p:cNvPr id="23" name="Text Box 26"/>
          <p:cNvSpPr txBox="1">
            <a:spLocks noChangeArrowheads="1"/>
          </p:cNvSpPr>
          <p:nvPr/>
        </p:nvSpPr>
        <p:spPr bwMode="auto">
          <a:xfrm>
            <a:off x="322263"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　御中</a:t>
            </a:r>
          </a:p>
        </p:txBody>
      </p:sp>
      <p:sp>
        <p:nvSpPr>
          <p:cNvPr id="24" name="Text Box 27"/>
          <p:cNvSpPr txBox="1">
            <a:spLocks noChangeArrowheads="1"/>
          </p:cNvSpPr>
          <p:nvPr/>
        </p:nvSpPr>
        <p:spPr bwMode="auto">
          <a:xfrm>
            <a:off x="5005388"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　御中</a:t>
            </a:r>
          </a:p>
        </p:txBody>
      </p:sp>
      <p:sp>
        <p:nvSpPr>
          <p:cNvPr id="26" name="Text Box 29"/>
          <p:cNvSpPr txBox="1">
            <a:spLocks noChangeArrowheads="1"/>
          </p:cNvSpPr>
          <p:nvPr/>
        </p:nvSpPr>
        <p:spPr bwMode="auto">
          <a:xfrm>
            <a:off x="5003800" y="3890199"/>
            <a:ext cx="3960813" cy="86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latin typeface="Meiryo UI" panose="020B0604030504040204" pitchFamily="50" charset="-128"/>
                <a:ea typeface="Meiryo UI" panose="020B0604030504040204" pitchFamily="50" charset="-128"/>
              </a:rPr>
              <a:t>＜最大低下率＞</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＜継続時間＞</a:t>
            </a:r>
            <a:endParaRPr lang="en-US" altLang="ja-JP" sz="1200" dirty="0" smtClean="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○○．○ｻｲｸﾙ））</a:t>
            </a:r>
          </a:p>
          <a:p>
            <a:pPr eaLnBrk="1" hangingPunct="1">
              <a:spcBef>
                <a:spcPct val="0"/>
              </a:spcBef>
              <a:buFontTx/>
              <a:buNone/>
            </a:pPr>
            <a:endParaRPr lang="en-US" altLang="ja-JP" sz="1200" dirty="0">
              <a:latin typeface="Meiryo UI" panose="020B0604030504040204" pitchFamily="50" charset="-128"/>
              <a:ea typeface="Meiryo UI" panose="020B0604030504040204" pitchFamily="50" charset="-128"/>
            </a:endParaRPr>
          </a:p>
        </p:txBody>
      </p:sp>
      <p:sp>
        <p:nvSpPr>
          <p:cNvPr id="29" name="Rectangle 32"/>
          <p:cNvSpPr>
            <a:spLocks noChangeArrowheads="1"/>
          </p:cNvSpPr>
          <p:nvPr/>
        </p:nvSpPr>
        <p:spPr bwMode="auto">
          <a:xfrm>
            <a:off x="227288" y="690727"/>
            <a:ext cx="22426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eiryo UI" panose="020B0604030504040204" pitchFamily="50" charset="-128"/>
                <a:ea typeface="Meiryo UI" panose="020B0604030504040204" pitchFamily="50" charset="-128"/>
              </a:rPr>
              <a:t>○</a:t>
            </a:r>
            <a:r>
              <a:rPr lang="ja-JP" altLang="en-US" sz="1700" b="1" dirty="0" smtClean="0">
                <a:solidFill>
                  <a:srgbClr val="0066CC"/>
                </a:solidFill>
                <a:latin typeface="Meiryo UI" panose="020B0604030504040204" pitchFamily="50" charset="-128"/>
                <a:ea typeface="Meiryo UI" panose="020B0604030504040204" pitchFamily="50" charset="-128"/>
              </a:rPr>
              <a:t>特別高圧お客さま向け</a:t>
            </a:r>
            <a:endParaRPr lang="ja-JP" altLang="en-US" sz="1700" b="1" dirty="0">
              <a:solidFill>
                <a:srgbClr val="0066CC"/>
              </a:solidFill>
              <a:latin typeface="Meiryo UI" panose="020B0604030504040204" pitchFamily="50" charset="-128"/>
              <a:ea typeface="Meiryo UI" panose="020B0604030504040204" pitchFamily="50" charset="-128"/>
            </a:endParaRPr>
          </a:p>
        </p:txBody>
      </p:sp>
      <p:sp>
        <p:nvSpPr>
          <p:cNvPr id="32" name="Rectangle 4"/>
          <p:cNvSpPr>
            <a:spLocks noChangeArrowheads="1"/>
          </p:cNvSpPr>
          <p:nvPr/>
        </p:nvSpPr>
        <p:spPr bwMode="auto">
          <a:xfrm>
            <a:off x="464239" y="220783"/>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停電情報提供サービスの配信内容（瞬時電圧低下情報）</a:t>
            </a:r>
          </a:p>
        </p:txBody>
      </p:sp>
    </p:spTree>
    <p:extLst>
      <p:ext uri="{BB962C8B-B14F-4D97-AF65-F5344CB8AC3E}">
        <p14:creationId xmlns:p14="http://schemas.microsoft.com/office/powerpoint/2010/main" val="111524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23850" y="1270000"/>
            <a:ext cx="7561263" cy="4822825"/>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3" name="Text Box 4"/>
          <p:cNvSpPr txBox="1">
            <a:spLocks noChangeArrowheads="1"/>
          </p:cNvSpPr>
          <p:nvPr/>
        </p:nvSpPr>
        <p:spPr bwMode="auto">
          <a:xfrm>
            <a:off x="468313" y="1268413"/>
            <a:ext cx="74168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停電・瞬時電圧低下情報ダイジェスト版</a:t>
            </a:r>
            <a:r>
              <a:rPr lang="ja-JP" altLang="en-US" sz="2400" dirty="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　御中</a:t>
            </a:r>
          </a:p>
          <a:p>
            <a:pPr>
              <a:spcBef>
                <a:spcPct val="50000"/>
              </a:spcBef>
              <a:buNone/>
            </a:pPr>
            <a:r>
              <a:rPr lang="ja-JP" altLang="en-US" sz="1200" dirty="0">
                <a:latin typeface="Meiryo UI" panose="020B0604030504040204" pitchFamily="50" charset="-128"/>
                <a:ea typeface="Meiryo UI" panose="020B0604030504040204" pitchFamily="50" charset="-128"/>
              </a:rPr>
              <a:t>事故問合せ番号　</a:t>
            </a:r>
            <a:r>
              <a:rPr lang="en-US" altLang="ja-JP" sz="1200" dirty="0">
                <a:latin typeface="Meiryo UI" panose="020B0604030504040204" pitchFamily="50" charset="-128"/>
                <a:ea typeface="Meiryo UI" panose="020B0604030504040204" pitchFamily="50" charset="-128"/>
              </a:rPr>
              <a:t>××××××××××××××××</a:t>
            </a:r>
          </a:p>
          <a:p>
            <a:pP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年△△月△△日</a:t>
            </a: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関西電力送配電株式会社</a:t>
            </a:r>
          </a:p>
          <a:p>
            <a:pPr eaLnBrk="1" hangingPunct="1">
              <a:spcBef>
                <a:spcPct val="50000"/>
              </a:spcBef>
              <a:buFontTx/>
              <a:buNone/>
            </a:pP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△△△△年○○月○○日</a:t>
            </a:r>
            <a:r>
              <a:rPr lang="en-US" altLang="ja-JP" sz="1200" dirty="0">
                <a:latin typeface="Meiryo UI" panose="020B0604030504040204" pitchFamily="50" charset="-128"/>
                <a:ea typeface="Meiryo UI" panose="020B0604030504040204" pitchFamily="50" charset="-128"/>
              </a:rPr>
              <a:t>08</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分 から  △△△△年○○月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08</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分 のダイジェスト情報を送信します。</a:t>
            </a: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以下の通り、瞬時電圧低下および停電が発生しました。</a:t>
            </a: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ご迷惑をお掛けしまして大変申し訳ございません。</a:t>
            </a:r>
          </a:p>
          <a:p>
            <a:pPr eaLnBrk="1" hangingPunct="1">
              <a:spcBef>
                <a:spcPct val="50000"/>
              </a:spcBef>
              <a:buFontTx/>
              <a:buNone/>
            </a:pP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＜瞬時電圧低下件数＞</a:t>
            </a: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　●●●件</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＜停電件数＞</a:t>
            </a: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　●●●件</a:t>
            </a:r>
          </a:p>
          <a:p>
            <a:pPr eaLnBrk="1" hangingPunct="1">
              <a:spcBef>
                <a:spcPct val="50000"/>
              </a:spcBef>
              <a:buFontTx/>
              <a:buNone/>
            </a:pPr>
            <a:endParaRPr lang="ja-JP" altLang="en-US" sz="1200" dirty="0">
              <a:latin typeface="Meiryo UI" panose="020B0604030504040204" pitchFamily="50" charset="-128"/>
              <a:ea typeface="Meiryo UI" panose="020B0604030504040204" pitchFamily="50" charset="-128"/>
            </a:endParaRPr>
          </a:p>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以上</a:t>
            </a:r>
          </a:p>
        </p:txBody>
      </p:sp>
      <p:sp>
        <p:nvSpPr>
          <p:cNvPr id="4" name="Rectangle 5"/>
          <p:cNvSpPr>
            <a:spLocks noChangeArrowheads="1"/>
          </p:cNvSpPr>
          <p:nvPr/>
        </p:nvSpPr>
        <p:spPr bwMode="auto">
          <a:xfrm>
            <a:off x="973138" y="1052513"/>
            <a:ext cx="2971800" cy="314958"/>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dirty="0" smtClean="0">
                <a:solidFill>
                  <a:schemeClr val="bg1"/>
                </a:solidFill>
                <a:latin typeface="Meiryo UI" panose="020B0604030504040204" pitchFamily="50" charset="-128"/>
                <a:ea typeface="Meiryo UI" panose="020B0604030504040204" pitchFamily="50" charset="-128"/>
              </a:rPr>
              <a:t>ダイジェスト報</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5" name="Rectangle 29"/>
          <p:cNvSpPr>
            <a:spLocks noChangeArrowheads="1"/>
          </p:cNvSpPr>
          <p:nvPr/>
        </p:nvSpPr>
        <p:spPr bwMode="auto">
          <a:xfrm>
            <a:off x="301257" y="690726"/>
            <a:ext cx="466473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eiryo UI" panose="020B0604030504040204" pitchFamily="50" charset="-128"/>
                <a:ea typeface="Meiryo UI" panose="020B0604030504040204" pitchFamily="50" charset="-128"/>
              </a:rPr>
              <a:t>○</a:t>
            </a:r>
            <a:r>
              <a:rPr lang="ja-JP" altLang="en-US" sz="1700" b="1" dirty="0" smtClean="0">
                <a:solidFill>
                  <a:srgbClr val="0066CC"/>
                </a:solidFill>
                <a:latin typeface="Meiryo UI" panose="020B0604030504040204" pitchFamily="50" charset="-128"/>
                <a:ea typeface="Meiryo UI" panose="020B0604030504040204" pitchFamily="50" charset="-128"/>
              </a:rPr>
              <a:t>小売</a:t>
            </a:r>
            <a:r>
              <a:rPr lang="ja-JP" altLang="en-US" sz="1700" b="1" dirty="0">
                <a:solidFill>
                  <a:srgbClr val="0066CC"/>
                </a:solidFill>
                <a:latin typeface="Meiryo UI" panose="020B0604030504040204" pitchFamily="50" charset="-128"/>
                <a:ea typeface="Meiryo UI" panose="020B0604030504040204" pitchFamily="50" charset="-128"/>
              </a:rPr>
              <a:t>電気</a:t>
            </a:r>
            <a:r>
              <a:rPr lang="ja-JP" altLang="en-US" sz="1700" b="1" dirty="0" smtClean="0">
                <a:solidFill>
                  <a:srgbClr val="0066CC"/>
                </a:solidFill>
                <a:latin typeface="Meiryo UI" panose="020B0604030504040204" pitchFamily="50" charset="-128"/>
                <a:ea typeface="Meiryo UI" panose="020B0604030504040204" pitchFamily="50" charset="-128"/>
              </a:rPr>
              <a:t>事</a:t>
            </a:r>
            <a:r>
              <a:rPr lang="ja-JP" altLang="en-US" sz="1700" b="1" dirty="0">
                <a:solidFill>
                  <a:srgbClr val="0066CC"/>
                </a:solidFill>
                <a:latin typeface="Meiryo UI" panose="020B0604030504040204" pitchFamily="50" charset="-128"/>
                <a:ea typeface="Meiryo UI" panose="020B0604030504040204" pitchFamily="50" charset="-128"/>
              </a:rPr>
              <a:t>業者さま向け、</a:t>
            </a:r>
            <a:r>
              <a:rPr lang="ja-JP" altLang="en-US" sz="1700" b="1" dirty="0" smtClean="0">
                <a:solidFill>
                  <a:srgbClr val="0066CC"/>
                </a:solidFill>
                <a:latin typeface="Meiryo UI" panose="020B0604030504040204" pitchFamily="50" charset="-128"/>
                <a:ea typeface="Meiryo UI" panose="020B0604030504040204" pitchFamily="50" charset="-128"/>
              </a:rPr>
              <a:t>特別高圧お客さま向け</a:t>
            </a:r>
            <a:endParaRPr lang="ja-JP" altLang="en-US" sz="1700" b="1" dirty="0">
              <a:solidFill>
                <a:srgbClr val="0066CC"/>
              </a:solidFill>
              <a:latin typeface="Meiryo UI" panose="020B0604030504040204" pitchFamily="50" charset="-128"/>
              <a:ea typeface="Meiryo UI" panose="020B0604030504040204" pitchFamily="50" charset="-128"/>
            </a:endParaRPr>
          </a:p>
        </p:txBody>
      </p:sp>
      <p:sp>
        <p:nvSpPr>
          <p:cNvPr id="6" name="Rectangle 44"/>
          <p:cNvSpPr>
            <a:spLocks noChangeArrowheads="1"/>
          </p:cNvSpPr>
          <p:nvPr/>
        </p:nvSpPr>
        <p:spPr bwMode="auto">
          <a:xfrm>
            <a:off x="2366405" y="4351049"/>
            <a:ext cx="6622326" cy="954107"/>
          </a:xfrm>
          <a:prstGeom prst="rect">
            <a:avLst/>
          </a:prstGeom>
          <a:solidFill>
            <a:schemeClr val="bg1"/>
          </a:solidFill>
          <a:ln w="9525">
            <a:solidFill>
              <a:schemeClr val="tx1"/>
            </a:solidFill>
            <a:miter lim="800000"/>
            <a:headEnd/>
            <a:tailEnd/>
          </a:ln>
          <a:effectLs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defRPr/>
            </a:pPr>
            <a:r>
              <a:rPr lang="ja-JP" altLang="en-US" sz="1600" b="1" dirty="0" smtClean="0">
                <a:solidFill>
                  <a:schemeClr val="accent1"/>
                </a:solidFill>
                <a:latin typeface="Meiryo UI" panose="020B0604030504040204" pitchFamily="50" charset="-128"/>
                <a:ea typeface="Meiryo UI" panose="020B0604030504040204" pitchFamily="50" charset="-128"/>
              </a:rPr>
              <a:t>前日８時３０分から当日８時３０分までの事故を集約して配信いたします。</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（８時３０分ごろに配信いたします。）</a:t>
            </a:r>
            <a:br>
              <a:rPr lang="ja-JP" altLang="en-US" sz="1600" b="1" dirty="0" smtClean="0">
                <a:solidFill>
                  <a:schemeClr val="accent1"/>
                </a:solidFill>
                <a:latin typeface="Meiryo UI" panose="020B0604030504040204" pitchFamily="50" charset="-128"/>
                <a:ea typeface="Meiryo UI" panose="020B0604030504040204" pitchFamily="50" charset="-128"/>
              </a:rPr>
            </a:br>
            <a:r>
              <a:rPr lang="en-US" altLang="ja-JP" sz="1200" b="1" dirty="0" smtClean="0">
                <a:solidFill>
                  <a:schemeClr val="accent1"/>
                </a:solidFill>
                <a:latin typeface="Meiryo UI" panose="020B0604030504040204" pitchFamily="50" charset="-128"/>
                <a:ea typeface="Meiryo UI" panose="020B0604030504040204" pitchFamily="50" charset="-128"/>
              </a:rPr>
              <a:t>※</a:t>
            </a:r>
            <a:r>
              <a:rPr lang="ja-JP" altLang="en-US" sz="1200" b="1" dirty="0" smtClean="0">
                <a:solidFill>
                  <a:schemeClr val="accent1"/>
                </a:solidFill>
                <a:latin typeface="Meiryo UI" panose="020B0604030504040204" pitchFamily="50" charset="-128"/>
                <a:ea typeface="Meiryo UI" panose="020B0604030504040204" pitchFamily="50" charset="-128"/>
              </a:rPr>
              <a:t>ダイジェスト版は平休日・夜間に係らず、事故が発生した場合は配信されます。</a:t>
            </a:r>
            <a:br>
              <a:rPr lang="ja-JP" altLang="en-US" sz="1200" b="1" dirty="0" smtClean="0">
                <a:solidFill>
                  <a:schemeClr val="accent1"/>
                </a:solidFill>
                <a:latin typeface="Meiryo UI" panose="020B0604030504040204" pitchFamily="50" charset="-128"/>
                <a:ea typeface="Meiryo UI" panose="020B0604030504040204" pitchFamily="50" charset="-128"/>
              </a:rPr>
            </a:br>
            <a:r>
              <a:rPr lang="en-US" altLang="ja-JP" sz="1200" b="1" dirty="0" smtClean="0">
                <a:solidFill>
                  <a:schemeClr val="accent1"/>
                </a:solidFill>
                <a:latin typeface="Meiryo UI" panose="020B0604030504040204" pitchFamily="50" charset="-128"/>
                <a:ea typeface="Meiryo UI" panose="020B0604030504040204" pitchFamily="50" charset="-128"/>
              </a:rPr>
              <a:t>※</a:t>
            </a:r>
            <a:r>
              <a:rPr lang="ja-JP" altLang="en-US" sz="1200" b="1" dirty="0" smtClean="0">
                <a:solidFill>
                  <a:schemeClr val="accent1"/>
                </a:solidFill>
                <a:latin typeface="Meiryo UI" panose="020B0604030504040204" pitchFamily="50" charset="-128"/>
                <a:ea typeface="Meiryo UI" panose="020B0604030504040204" pitchFamily="50" charset="-128"/>
              </a:rPr>
              <a:t>ダイジェスト版は発生件数のみ掲載しております。</a:t>
            </a:r>
          </a:p>
        </p:txBody>
      </p:sp>
      <p:sp>
        <p:nvSpPr>
          <p:cNvPr id="7" name="Rectangle 3"/>
          <p:cNvSpPr>
            <a:spLocks noChangeArrowheads="1"/>
          </p:cNvSpPr>
          <p:nvPr/>
        </p:nvSpPr>
        <p:spPr bwMode="auto">
          <a:xfrm>
            <a:off x="468313" y="221215"/>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停電情報提供サービスの配信内容（</a:t>
            </a:r>
            <a:r>
              <a:rPr lang="ja-JP" altLang="en-US" sz="2400" b="1" dirty="0" smtClean="0">
                <a:solidFill>
                  <a:srgbClr val="3399FF"/>
                </a:solidFill>
                <a:latin typeface="Meiryo UI" panose="020B0604030504040204" pitchFamily="50" charset="-128"/>
                <a:ea typeface="Meiryo UI" panose="020B0604030504040204" pitchFamily="50" charset="-128"/>
              </a:rPr>
              <a:t>ダイジェスト報）</a:t>
            </a:r>
            <a:endParaRPr lang="ja-JP" altLang="en-US" sz="2400" b="1" dirty="0">
              <a:solidFill>
                <a:srgbClr val="3399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506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79388" y="4185319"/>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a:solidFill>
                  <a:schemeClr val="bg1"/>
                </a:solidFill>
                <a:latin typeface="Meiryo UI" panose="020B0604030504040204" pitchFamily="50" charset="-128"/>
                <a:ea typeface="Meiryo UI" panose="020B0604030504040204" pitchFamily="50" charset="-128"/>
              </a:rPr>
              <a:t>　③ 配信条件等の設定</a:t>
            </a:r>
          </a:p>
        </p:txBody>
      </p:sp>
      <p:sp>
        <p:nvSpPr>
          <p:cNvPr id="3" name="AutoShape 19"/>
          <p:cNvSpPr>
            <a:spLocks noChangeArrowheads="1"/>
          </p:cNvSpPr>
          <p:nvPr/>
        </p:nvSpPr>
        <p:spPr bwMode="auto">
          <a:xfrm>
            <a:off x="179388" y="2600994"/>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Meiryo UI" panose="020B0604030504040204" pitchFamily="50" charset="-128"/>
                <a:ea typeface="Meiryo UI" panose="020B0604030504040204" pitchFamily="50" charset="-128"/>
              </a:rPr>
              <a:t>　② </a:t>
            </a:r>
            <a:r>
              <a:rPr lang="ja-JP" altLang="en-US" sz="2200" b="1" dirty="0" smtClean="0">
                <a:solidFill>
                  <a:schemeClr val="bg1"/>
                </a:solidFill>
                <a:latin typeface="Meiryo UI" panose="020B0604030504040204" pitchFamily="50" charset="-128"/>
                <a:ea typeface="Meiryo UI" panose="020B0604030504040204" pitchFamily="50" charset="-128"/>
              </a:rPr>
              <a:t>お</a:t>
            </a:r>
            <a:r>
              <a:rPr lang="ja-JP" altLang="en-US" sz="2200" b="1" dirty="0">
                <a:solidFill>
                  <a:schemeClr val="bg1"/>
                </a:solidFill>
                <a:latin typeface="Meiryo UI" panose="020B0604030504040204" pitchFamily="50" charset="-128"/>
                <a:ea typeface="Meiryo UI" panose="020B0604030504040204" pitchFamily="50" charset="-128"/>
              </a:rPr>
              <a:t>客</a:t>
            </a:r>
            <a:r>
              <a:rPr lang="ja-JP" altLang="en-US" sz="2200" b="1" dirty="0" smtClean="0">
                <a:solidFill>
                  <a:schemeClr val="bg1"/>
                </a:solidFill>
                <a:latin typeface="Meiryo UI" panose="020B0604030504040204" pitchFamily="50" charset="-128"/>
                <a:ea typeface="Meiryo UI" panose="020B0604030504040204" pitchFamily="50" charset="-128"/>
              </a:rPr>
              <a:t>さま</a:t>
            </a:r>
            <a:r>
              <a:rPr lang="en-US" altLang="ja-JP" sz="2200" b="1" dirty="0" smtClean="0">
                <a:solidFill>
                  <a:schemeClr val="bg1"/>
                </a:solidFill>
                <a:latin typeface="Meiryo UI" panose="020B0604030504040204" pitchFamily="50" charset="-128"/>
                <a:ea typeface="Meiryo UI" panose="020B0604030504040204" pitchFamily="50" charset="-128"/>
              </a:rPr>
              <a:t>ID</a:t>
            </a:r>
            <a:r>
              <a:rPr lang="ja-JP" altLang="en-US" sz="2200" b="1" dirty="0" smtClean="0">
                <a:solidFill>
                  <a:schemeClr val="bg1"/>
                </a:solidFill>
                <a:latin typeface="Meiryo UI" panose="020B0604030504040204" pitchFamily="50" charset="-128"/>
                <a:ea typeface="Meiryo UI" panose="020B0604030504040204" pitchFamily="50" charset="-128"/>
              </a:rPr>
              <a:t>と初期パスワードの</a:t>
            </a:r>
            <a:r>
              <a:rPr lang="ja-JP" altLang="en-US" sz="2200" b="1" dirty="0">
                <a:solidFill>
                  <a:schemeClr val="bg1"/>
                </a:solidFill>
                <a:latin typeface="Meiryo UI" panose="020B0604030504040204" pitchFamily="50" charset="-128"/>
                <a:ea typeface="Meiryo UI" panose="020B0604030504040204" pitchFamily="50" charset="-128"/>
              </a:rPr>
              <a:t>取得</a:t>
            </a:r>
          </a:p>
        </p:txBody>
      </p:sp>
      <p:sp>
        <p:nvSpPr>
          <p:cNvPr id="4" name="AutoShape 13"/>
          <p:cNvSpPr>
            <a:spLocks noChangeArrowheads="1"/>
          </p:cNvSpPr>
          <p:nvPr/>
        </p:nvSpPr>
        <p:spPr bwMode="auto">
          <a:xfrm>
            <a:off x="179388" y="765175"/>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Meiryo UI" panose="020B0604030504040204" pitchFamily="50" charset="-128"/>
                <a:ea typeface="Meiryo UI" panose="020B0604030504040204" pitchFamily="50" charset="-128"/>
              </a:rPr>
              <a:t>　① 申込書の提出</a:t>
            </a:r>
          </a:p>
        </p:txBody>
      </p:sp>
      <p:sp>
        <p:nvSpPr>
          <p:cNvPr id="6" name="Rectangle 16"/>
          <p:cNvSpPr>
            <a:spLocks noChangeArrowheads="1"/>
          </p:cNvSpPr>
          <p:nvPr/>
        </p:nvSpPr>
        <p:spPr bwMode="auto">
          <a:xfrm>
            <a:off x="250825" y="3028201"/>
            <a:ext cx="73965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関西電力送配電</a:t>
            </a:r>
            <a:r>
              <a:rPr lang="ja-JP" altLang="en-US" sz="1800" b="1" dirty="0">
                <a:solidFill>
                  <a:schemeClr val="accent1"/>
                </a:solidFill>
                <a:latin typeface="Meiryo UI" panose="020B0604030504040204" pitchFamily="50" charset="-128"/>
                <a:ea typeface="Meiryo UI" panose="020B0604030504040204" pitchFamily="50" charset="-128"/>
              </a:rPr>
              <a:t>よりお客さま</a:t>
            </a:r>
            <a:r>
              <a:rPr lang="en-US" altLang="ja-JP" sz="1800" b="1" dirty="0">
                <a:solidFill>
                  <a:schemeClr val="accent1"/>
                </a:solidFill>
                <a:latin typeface="Meiryo UI" panose="020B0604030504040204" pitchFamily="50" charset="-128"/>
                <a:ea typeface="Meiryo UI" panose="020B0604030504040204" pitchFamily="50" charset="-128"/>
              </a:rPr>
              <a:t>ID</a:t>
            </a:r>
            <a:r>
              <a:rPr lang="ja-JP" altLang="en-US" sz="1800" b="1" dirty="0">
                <a:solidFill>
                  <a:schemeClr val="accent1"/>
                </a:solidFill>
                <a:latin typeface="Meiryo UI" panose="020B0604030504040204" pitchFamily="50" charset="-128"/>
                <a:ea typeface="Meiryo UI" panose="020B0604030504040204" pitchFamily="50" charset="-128"/>
              </a:rPr>
              <a:t>と初期パスワード</a:t>
            </a:r>
            <a:r>
              <a:rPr lang="ja-JP" altLang="en-US" sz="1800" b="1" dirty="0" smtClean="0">
                <a:solidFill>
                  <a:schemeClr val="accent1"/>
                </a:solidFill>
                <a:latin typeface="Meiryo UI" panose="020B0604030504040204" pitchFamily="50" charset="-128"/>
                <a:ea typeface="Meiryo UI" panose="020B0604030504040204" pitchFamily="50" charset="-128"/>
              </a:rPr>
              <a:t>を通知いたします。</a:t>
            </a:r>
            <a:r>
              <a:rPr lang="ja-JP" altLang="en-US" sz="1600" b="1" dirty="0" smtClean="0">
                <a:solidFill>
                  <a:schemeClr val="accent1"/>
                </a:solidFill>
                <a:latin typeface="Meiryo UI" panose="020B0604030504040204" pitchFamily="50" charset="-128"/>
                <a:ea typeface="Meiryo UI" panose="020B0604030504040204" pitchFamily="50" charset="-128"/>
              </a:rPr>
              <a:t/>
            </a:r>
            <a:br>
              <a:rPr lang="ja-JP" altLang="en-US" sz="1600" b="1" dirty="0" smtClean="0">
                <a:solidFill>
                  <a:schemeClr val="accent1"/>
                </a:solidFill>
                <a:latin typeface="Meiryo UI" panose="020B0604030504040204" pitchFamily="50" charset="-128"/>
                <a:ea typeface="Meiryo UI" panose="020B0604030504040204" pitchFamily="50" charset="-128"/>
              </a:rPr>
            </a:br>
            <a:r>
              <a:rPr lang="ja-JP" altLang="en-US" sz="1600" b="1" dirty="0" smtClean="0">
                <a:solidFill>
                  <a:schemeClr val="accent1"/>
                </a:solidFill>
                <a:latin typeface="Meiryo UI" panose="020B0604030504040204" pitchFamily="50" charset="-128"/>
                <a:ea typeface="Meiryo UI" panose="020B0604030504040204" pitchFamily="50" charset="-128"/>
              </a:rPr>
              <a:t>　</a:t>
            </a:r>
            <a:r>
              <a:rPr lang="en-US" altLang="ja-JP" sz="1600" b="1" dirty="0" smtClean="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お客さま</a:t>
            </a:r>
            <a:r>
              <a:rPr lang="en-US" altLang="ja-JP" sz="1600" b="1" dirty="0">
                <a:solidFill>
                  <a:schemeClr val="accent1"/>
                </a:solidFill>
                <a:latin typeface="Meiryo UI" panose="020B0604030504040204" pitchFamily="50" charset="-128"/>
                <a:ea typeface="Meiryo UI" panose="020B0604030504040204" pitchFamily="50" charset="-128"/>
              </a:rPr>
              <a:t>ID</a:t>
            </a:r>
            <a:r>
              <a:rPr lang="ja-JP" altLang="en-US" sz="1600" b="1" dirty="0">
                <a:solidFill>
                  <a:schemeClr val="accent1"/>
                </a:solidFill>
                <a:latin typeface="Meiryo UI" panose="020B0604030504040204" pitchFamily="50" charset="-128"/>
                <a:ea typeface="Meiryo UI" panose="020B0604030504040204" pitchFamily="50" charset="-128"/>
              </a:rPr>
              <a:t>と初期パスワードの通知には申込書ご提出から１週間程度かかります。</a:t>
            </a:r>
            <a:br>
              <a:rPr lang="ja-JP" altLang="en-US" sz="1600" b="1" dirty="0">
                <a:solidFill>
                  <a:schemeClr val="accent1"/>
                </a:solidFill>
                <a:latin typeface="Meiryo UI" panose="020B0604030504040204" pitchFamily="50" charset="-128"/>
                <a:ea typeface="Meiryo UI" panose="020B0604030504040204" pitchFamily="50" charset="-128"/>
              </a:rPr>
            </a:br>
            <a:r>
              <a:rPr lang="ja-JP" altLang="en-US" sz="1600" b="1" dirty="0">
                <a:solidFill>
                  <a:schemeClr val="accent1"/>
                </a:solidFill>
                <a:latin typeface="Meiryo UI" panose="020B0604030504040204" pitchFamily="50" charset="-128"/>
                <a:ea typeface="Meiryo UI" panose="020B0604030504040204" pitchFamily="50" charset="-128"/>
              </a:rPr>
              <a:t>　</a:t>
            </a:r>
            <a:r>
              <a:rPr lang="en-US" altLang="ja-JP" sz="1600" b="1" dirty="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初期パスワードは任意のパスワード</a:t>
            </a:r>
            <a:r>
              <a:rPr lang="ja-JP" altLang="en-US" sz="1600" b="1" dirty="0" smtClean="0">
                <a:solidFill>
                  <a:schemeClr val="accent1"/>
                </a:solidFill>
                <a:latin typeface="Meiryo UI" panose="020B0604030504040204" pitchFamily="50" charset="-128"/>
                <a:ea typeface="Meiryo UI" panose="020B0604030504040204" pitchFamily="50" charset="-128"/>
              </a:rPr>
              <a:t>に変更をお願いします。</a:t>
            </a:r>
          </a:p>
        </p:txBody>
      </p:sp>
      <p:sp>
        <p:nvSpPr>
          <p:cNvPr id="7" name="Rectangle 18"/>
          <p:cNvSpPr>
            <a:spLocks noChangeArrowheads="1"/>
          </p:cNvSpPr>
          <p:nvPr/>
        </p:nvSpPr>
        <p:spPr bwMode="auto">
          <a:xfrm>
            <a:off x="250825" y="4510936"/>
            <a:ext cx="903965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配信条件および配信先を設定していただきます。</a:t>
            </a:r>
            <a:endParaRPr lang="en-US" altLang="ja-JP" sz="1800" b="1" dirty="0" smtClean="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また、本システムにおけるお知らせについても、下記ＵＲＬ（トップページ）にて掲載致します。</a:t>
            </a:r>
          </a:p>
        </p:txBody>
      </p:sp>
      <p:sp>
        <p:nvSpPr>
          <p:cNvPr id="8" name="AutoShape 21"/>
          <p:cNvSpPr>
            <a:spLocks noChangeArrowheads="1"/>
          </p:cNvSpPr>
          <p:nvPr/>
        </p:nvSpPr>
        <p:spPr bwMode="auto">
          <a:xfrm flipV="1">
            <a:off x="3995738" y="5229225"/>
            <a:ext cx="1152525" cy="21590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latin typeface="Meiryo UI" panose="020B0604030504040204" pitchFamily="50" charset="-128"/>
              <a:ea typeface="Meiryo UI" panose="020B0604030504040204" pitchFamily="50" charset="-128"/>
            </a:endParaRPr>
          </a:p>
        </p:txBody>
      </p:sp>
      <p:sp>
        <p:nvSpPr>
          <p:cNvPr id="9" name="Rectangle 22"/>
          <p:cNvSpPr>
            <a:spLocks noChangeArrowheads="1"/>
          </p:cNvSpPr>
          <p:nvPr/>
        </p:nvSpPr>
        <p:spPr bwMode="auto">
          <a:xfrm>
            <a:off x="2573338" y="5371455"/>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2000" b="1" dirty="0" smtClean="0">
                <a:solidFill>
                  <a:schemeClr val="accent1"/>
                </a:solidFill>
                <a:latin typeface="Meiryo UI" panose="020B0604030504040204" pitchFamily="50" charset="-128"/>
                <a:ea typeface="Meiryo UI" panose="020B0604030504040204" pitchFamily="50" charset="-128"/>
              </a:rPr>
              <a:t>停電情報の配信が開始となります。</a:t>
            </a:r>
          </a:p>
        </p:txBody>
      </p:sp>
      <p:sp>
        <p:nvSpPr>
          <p:cNvPr id="10" name="AutoShape 23"/>
          <p:cNvSpPr>
            <a:spLocks noChangeArrowheads="1"/>
          </p:cNvSpPr>
          <p:nvPr/>
        </p:nvSpPr>
        <p:spPr bwMode="auto">
          <a:xfrm>
            <a:off x="539750" y="6042025"/>
            <a:ext cx="8064500" cy="688975"/>
          </a:xfrm>
          <a:prstGeom prst="roundRect">
            <a:avLst>
              <a:gd name="adj" fmla="val 16667"/>
            </a:avLst>
          </a:prstGeom>
          <a:noFill/>
          <a:ln w="38100">
            <a:solidFill>
              <a:srgbClr val="FF9933"/>
            </a:solidFill>
            <a:round/>
            <a:headEnd/>
            <a:tailEnd/>
          </a:ln>
          <a:effectLst/>
          <a:extLst>
            <a:ext uri="{909E8E84-426E-40DD-AFC4-6F175D3DCCD1}">
              <a14:hiddenFill xmlns:a14="http://schemas.microsoft.com/office/drawing/2010/main">
                <a:solidFill>
                  <a:srgbClr val="9999FF"/>
                </a:solidFill>
              </a14:hiddenFill>
            </a:ext>
          </a:extLst>
        </p:spPr>
        <p:txBody>
          <a:bodyPr wrap="none" anchor="ctr"/>
          <a:lstStyle/>
          <a:p>
            <a:pPr eaLnBrk="1" hangingPunct="1">
              <a:defRPr/>
            </a:pPr>
            <a:endParaRPr lang="ja-JP" altLang="ja-JP" sz="2200" b="1">
              <a:solidFill>
                <a:schemeClr val="bg1"/>
              </a:solidFill>
              <a:latin typeface="Meiryo UI" panose="020B0604030504040204" pitchFamily="50" charset="-128"/>
              <a:ea typeface="Meiryo UI" panose="020B0604030504040204" pitchFamily="50" charset="-128"/>
            </a:endParaRPr>
          </a:p>
        </p:txBody>
      </p:sp>
      <p:sp>
        <p:nvSpPr>
          <p:cNvPr id="12" name="Rectangle 25"/>
          <p:cNvSpPr>
            <a:spLocks noChangeArrowheads="1"/>
          </p:cNvSpPr>
          <p:nvPr/>
        </p:nvSpPr>
        <p:spPr bwMode="auto">
          <a:xfrm>
            <a:off x="684213" y="5813785"/>
            <a:ext cx="3169457" cy="4247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rgbClr val="FF9933"/>
                </a:solidFill>
                <a:latin typeface="Meiryo UI" panose="020B0604030504040204" pitchFamily="50" charset="-128"/>
                <a:ea typeface="Meiryo UI" panose="020B0604030504040204" pitchFamily="50" charset="-128"/>
              </a:rPr>
              <a:t>停電情報配信サービス　ＵＲＬ</a:t>
            </a:r>
          </a:p>
        </p:txBody>
      </p:sp>
      <p:sp>
        <p:nvSpPr>
          <p:cNvPr id="13"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latin typeface="Meiryo UI" panose="020B0604030504040204" pitchFamily="50" charset="-128"/>
                <a:ea typeface="Meiryo UI" panose="020B0604030504040204" pitchFamily="50" charset="-128"/>
              </a:rPr>
              <a:t>お申し込みから配信開始までの流れ</a:t>
            </a:r>
          </a:p>
        </p:txBody>
      </p:sp>
      <p:sp>
        <p:nvSpPr>
          <p:cNvPr id="14" name="Rectangle 14"/>
          <p:cNvSpPr>
            <a:spLocks noChangeArrowheads="1"/>
          </p:cNvSpPr>
          <p:nvPr/>
        </p:nvSpPr>
        <p:spPr bwMode="auto">
          <a:xfrm>
            <a:off x="179388" y="1203916"/>
            <a:ext cx="9034396" cy="15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Meiryo UI" panose="020B0604030504040204" pitchFamily="50" charset="-128"/>
                <a:ea typeface="Meiryo UI" panose="020B0604030504040204" pitchFamily="50" charset="-128"/>
              </a:rPr>
              <a:t>所定の申込書に必要事項を記載のうえ、</a:t>
            </a:r>
            <a:r>
              <a:rPr lang="ja-JP" altLang="en-US" sz="1800" b="1" dirty="0">
                <a:solidFill>
                  <a:schemeClr val="accent1"/>
                </a:solidFill>
                <a:latin typeface="Meiryo UI" panose="020B0604030504040204" pitchFamily="50" charset="-128"/>
                <a:ea typeface="Meiryo UI" panose="020B0604030504040204" pitchFamily="50" charset="-128"/>
              </a:rPr>
              <a:t>関西電力送配電株式会社ネットワークサービス</a:t>
            </a:r>
            <a:endParaRPr lang="en-US" altLang="ja-JP" sz="1800" b="1" dirty="0">
              <a:solidFill>
                <a:schemeClr val="accent1"/>
              </a:solidFill>
              <a:latin typeface="Meiryo UI" panose="020B0604030504040204" pitchFamily="50" charset="-128"/>
              <a:ea typeface="Meiryo UI" panose="020B0604030504040204" pitchFamily="50" charset="-128"/>
            </a:endParaRPr>
          </a:p>
          <a:p>
            <a:pPr algn="l" eaLnBrk="1" hangingPunct="1">
              <a:lnSpc>
                <a:spcPct val="120000"/>
              </a:lnSpc>
              <a:defRPr/>
            </a:pPr>
            <a:r>
              <a:rPr lang="ja-JP" altLang="en-US" sz="1800" b="1" dirty="0">
                <a:solidFill>
                  <a:schemeClr val="accent1"/>
                </a:solidFill>
                <a:latin typeface="Meiryo UI" panose="020B0604030504040204" pitchFamily="50" charset="-128"/>
                <a:ea typeface="Meiryo UI" panose="020B0604030504040204" pitchFamily="50" charset="-128"/>
              </a:rPr>
              <a:t>センターへご提出いただきます。</a:t>
            </a:r>
            <a:br>
              <a:rPr lang="ja-JP" altLang="en-US" sz="1800" b="1" dirty="0">
                <a:solidFill>
                  <a:schemeClr val="accent1"/>
                </a:solidFill>
                <a:latin typeface="Meiryo UI" panose="020B0604030504040204" pitchFamily="50" charset="-128"/>
                <a:ea typeface="Meiryo UI" panose="020B0604030504040204" pitchFamily="50" charset="-128"/>
              </a:rPr>
            </a:br>
            <a:r>
              <a:rPr lang="ja-JP" altLang="en-US" sz="1600" b="1" dirty="0" smtClean="0">
                <a:solidFill>
                  <a:srgbClr val="FF0000"/>
                </a:solidFill>
                <a:latin typeface="Meiryo UI" panose="020B0604030504040204" pitchFamily="50" charset="-128"/>
                <a:ea typeface="Meiryo UI" panose="020B0604030504040204" pitchFamily="50" charset="-128"/>
              </a:rPr>
              <a:t>　</a:t>
            </a:r>
            <a:r>
              <a:rPr lang="en-US" altLang="ja-JP" sz="1600" b="1" dirty="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申込書は、「利用規約」を確認いただき、</a:t>
            </a:r>
            <a:r>
              <a:rPr lang="ja-JP" altLang="en-US" sz="1600" b="1" dirty="0" smtClean="0">
                <a:solidFill>
                  <a:schemeClr val="accent1"/>
                </a:solidFill>
                <a:latin typeface="Meiryo UI" panose="020B0604030504040204" pitchFamily="50" charset="-128"/>
                <a:ea typeface="Meiryo UI" panose="020B0604030504040204" pitchFamily="50" charset="-128"/>
              </a:rPr>
              <a:t>同意</a:t>
            </a:r>
            <a:r>
              <a:rPr lang="ja-JP" altLang="en-US" sz="1600" b="1" dirty="0">
                <a:solidFill>
                  <a:schemeClr val="accent1"/>
                </a:solidFill>
                <a:latin typeface="Meiryo UI" panose="020B0604030504040204" pitchFamily="50" charset="-128"/>
                <a:ea typeface="Meiryo UI" panose="020B0604030504040204" pitchFamily="50" charset="-128"/>
              </a:rPr>
              <a:t>のうえ、ご提出ください。</a:t>
            </a:r>
            <a:endParaRPr lang="en-US" altLang="ja-JP" sz="1600" b="1" dirty="0">
              <a:solidFill>
                <a:schemeClr val="accent1"/>
              </a:solidFill>
              <a:latin typeface="Meiryo UI" panose="020B0604030504040204" pitchFamily="50" charset="-128"/>
              <a:ea typeface="Meiryo UI" panose="020B0604030504040204" pitchFamily="50" charset="-128"/>
            </a:endParaRPr>
          </a:p>
          <a:p>
            <a:pPr algn="l"/>
            <a:r>
              <a:rPr lang="ja-JP" altLang="en-US" sz="1600" b="1" dirty="0" smtClean="0">
                <a:solidFill>
                  <a:schemeClr val="accent1"/>
                </a:solidFill>
                <a:latin typeface="Meiryo UI" panose="020B0604030504040204" pitchFamily="50" charset="-128"/>
                <a:ea typeface="Meiryo UI" panose="020B0604030504040204" pitchFamily="50" charset="-128"/>
              </a:rPr>
              <a:t>　利用規約はこちら　</a:t>
            </a:r>
            <a:r>
              <a:rPr lang="ja-JP" altLang="en-US" sz="1300" b="1" dirty="0" smtClean="0">
                <a:solidFill>
                  <a:schemeClr val="accent1"/>
                </a:solidFill>
                <a:latin typeface="Meiryo UI" panose="020B0604030504040204" pitchFamily="50" charset="-128"/>
                <a:ea typeface="Meiryo UI" panose="020B0604030504040204" pitchFamily="50" charset="-128"/>
              </a:rPr>
              <a:t>「</a:t>
            </a:r>
            <a:r>
              <a:rPr lang="en-US" altLang="ja-JP" sz="1300" u="sng" dirty="0" smtClean="0">
                <a:latin typeface="Meiryo UI" panose="020B0604030504040204" pitchFamily="50" charset="-128"/>
                <a:ea typeface="Meiryo UI" panose="020B0604030504040204" pitchFamily="50" charset="-128"/>
                <a:hlinkClick r:id="rId2"/>
              </a:rPr>
              <a:t>https://www.kansai-td.co.jp/application/consignment/pdf/teiden-areamail-terms.pdf</a:t>
            </a:r>
            <a:r>
              <a:rPr lang="ja-JP" altLang="en-US" sz="1300" b="1" dirty="0" smtClean="0">
                <a:solidFill>
                  <a:schemeClr val="accent1"/>
                </a:solidFill>
                <a:latin typeface="Meiryo UI" panose="020B0604030504040204" pitchFamily="50" charset="-128"/>
                <a:ea typeface="Meiryo UI" panose="020B0604030504040204" pitchFamily="50" charset="-128"/>
              </a:rPr>
              <a:t>」</a:t>
            </a:r>
            <a:r>
              <a:rPr lang="ja-JP" altLang="en-US" sz="1600" b="1" dirty="0">
                <a:solidFill>
                  <a:schemeClr val="accent1"/>
                </a:solidFill>
                <a:latin typeface="Meiryo UI" panose="020B0604030504040204" pitchFamily="50" charset="-128"/>
                <a:ea typeface="Meiryo UI" panose="020B0604030504040204" pitchFamily="50" charset="-128"/>
              </a:rPr>
              <a:t/>
            </a:r>
            <a:br>
              <a:rPr lang="ja-JP" altLang="en-US" sz="1600" b="1" dirty="0">
                <a:solidFill>
                  <a:schemeClr val="accent1"/>
                </a:solidFill>
                <a:latin typeface="Meiryo UI" panose="020B0604030504040204" pitchFamily="50" charset="-128"/>
                <a:ea typeface="Meiryo UI" panose="020B0604030504040204" pitchFamily="50" charset="-128"/>
              </a:rPr>
            </a:br>
            <a:endParaRPr lang="ja-JP" altLang="en-US" sz="1600" b="1" dirty="0">
              <a:solidFill>
                <a:schemeClr val="accent1"/>
              </a:solidFill>
              <a:latin typeface="Meiryo UI" panose="020B0604030504040204" pitchFamily="50" charset="-128"/>
              <a:ea typeface="Meiryo UI" panose="020B0604030504040204" pitchFamily="50" charset="-128"/>
            </a:endParaRPr>
          </a:p>
        </p:txBody>
      </p:sp>
      <p:sp>
        <p:nvSpPr>
          <p:cNvPr id="15" name="Text Box 24"/>
          <p:cNvSpPr txBox="1">
            <a:spLocks noChangeArrowheads="1"/>
          </p:cNvSpPr>
          <p:nvPr/>
        </p:nvSpPr>
        <p:spPr bwMode="auto">
          <a:xfrm>
            <a:off x="719133" y="6202358"/>
            <a:ext cx="6770443"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ja-JP" sz="2100" b="1" dirty="0">
                <a:solidFill>
                  <a:srgbClr val="FF9933"/>
                </a:solidFill>
                <a:latin typeface="Meiryo UI" panose="020B0604030504040204" pitchFamily="50" charset="-128"/>
                <a:ea typeface="Meiryo UI" panose="020B0604030504040204" pitchFamily="50" charset="-128"/>
                <a:hlinkClick r:id="rId3"/>
              </a:rPr>
              <a:t>https://teiden.kansai-td.co.jp/haishin-settei/</a:t>
            </a:r>
            <a:endParaRPr lang="en-US" altLang="ja-JP" sz="2100" b="1" dirty="0">
              <a:solidFill>
                <a:srgbClr val="FF9933"/>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1630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Kanden01">
      <a:dk1>
        <a:srgbClr val="4C4443"/>
      </a:dk1>
      <a:lt1>
        <a:srgbClr val="FFFFFF"/>
      </a:lt1>
      <a:dk2>
        <a:srgbClr val="716D6B"/>
      </a:dk2>
      <a:lt2>
        <a:srgbClr val="EB6100"/>
      </a:lt2>
      <a:accent1>
        <a:srgbClr val="0075C2"/>
      </a:accent1>
      <a:accent2>
        <a:srgbClr val="3D9738"/>
      </a:accent2>
      <a:accent3>
        <a:srgbClr val="ABCD03"/>
      </a:accent3>
      <a:accent4>
        <a:srgbClr val="00A6BA"/>
      </a:accent4>
      <a:accent5>
        <a:srgbClr val="674498"/>
      </a:accent5>
      <a:accent6>
        <a:srgbClr val="EB6E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2796</TotalTime>
  <Words>3979</Words>
  <PresentationFormat>画面に合わせる (4:3)</PresentationFormat>
  <Paragraphs>455</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Meiryo UI</vt:lpstr>
      <vt:lpstr>ＭＳ Ｐゴシック</vt:lpstr>
      <vt:lpstr>ヒラギノ角ゴ ProN W3</vt:lpstr>
      <vt:lpstr>メイリオ</vt:lpstr>
      <vt:lpstr>Arial</vt:lpstr>
      <vt:lpstr>Calibri</vt:lpstr>
      <vt:lpstr>Times New Roman</vt:lpstr>
      <vt:lpstr>ホワイト</vt:lpstr>
      <vt:lpstr>PowerPoint プレゼンテーション</vt:lpstr>
      <vt:lpstr>停電情報提供サービスの説明</vt:lpstr>
      <vt:lpstr>停電情報提供サービスの特徴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（別添1）停電情報提供サービスについて</dc:title>
  <dc:subject/>
  <dc:creator>関西電力送配電株式会社</dc:creator>
  <cp:keywords/>
  <dc:description/>
  <cp:lastPrinted>2023-03-06T00:07:19Z</cp:lastPrinted>
  <dcterms:created xsi:type="dcterms:W3CDTF">2016-03-15T09:15:27Z</dcterms:created>
  <dcterms:modified xsi:type="dcterms:W3CDTF">2023-03-06T00:09:07Z</dcterms:modified>
  <cp:category/>
</cp:coreProperties>
</file>